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8" r:id="rId2"/>
    <p:sldId id="262" r:id="rId3"/>
    <p:sldId id="264" r:id="rId4"/>
    <p:sldId id="265" r:id="rId5"/>
    <p:sldId id="273" r:id="rId6"/>
    <p:sldId id="272" r:id="rId7"/>
    <p:sldId id="266" r:id="rId8"/>
    <p:sldId id="274" r:id="rId9"/>
    <p:sldId id="276" r:id="rId10"/>
    <p:sldId id="277" r:id="rId11"/>
    <p:sldId id="271" r:id="rId12"/>
    <p:sldId id="267" r:id="rId13"/>
    <p:sldId id="268" r:id="rId14"/>
    <p:sldId id="269" r:id="rId15"/>
    <p:sldId id="270" r:id="rId16"/>
    <p:sldId id="278" r:id="rId17"/>
    <p:sldId id="279" r:id="rId18"/>
  </p:sldIdLst>
  <p:sldSz cx="12190413" cy="6859588"/>
  <p:notesSz cx="6858000" cy="9144000"/>
  <p:defaultTextStyle>
    <a:defPPr>
      <a:defRPr lang="tr-TR"/>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BBD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8" y="-96"/>
      </p:cViewPr>
      <p:guideLst>
        <p:guide orient="horz" pos="2161"/>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F7C9D0-6930-42CE-BD9D-82FFA738C576}" type="datetimeFigureOut">
              <a:rPr lang="tr-TR" smtClean="0"/>
              <a:pPr/>
              <a:t>12.10.2021</a:t>
            </a:fld>
            <a:endParaRPr lang="tr-TR"/>
          </a:p>
        </p:txBody>
      </p:sp>
      <p:sp>
        <p:nvSpPr>
          <p:cNvPr id="4" name="3 Slayt Görüntüsü Yer Tutucusu"/>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D7B1B-BCDC-4321-A52C-73F259F5D1FA}"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1088502" rtl="0" eaLnBrk="1" latinLnBrk="0" hangingPunct="1">
      <a:defRPr sz="1400" kern="1200">
        <a:solidFill>
          <a:schemeClr val="tx1"/>
        </a:solidFill>
        <a:latin typeface="+mn-lt"/>
        <a:ea typeface="+mn-ea"/>
        <a:cs typeface="+mn-cs"/>
      </a:defRPr>
    </a:lvl1pPr>
    <a:lvl2pPr marL="544251" algn="l" defTabSz="1088502" rtl="0" eaLnBrk="1" latinLnBrk="0" hangingPunct="1">
      <a:defRPr sz="1400" kern="1200">
        <a:solidFill>
          <a:schemeClr val="tx1"/>
        </a:solidFill>
        <a:latin typeface="+mn-lt"/>
        <a:ea typeface="+mn-ea"/>
        <a:cs typeface="+mn-cs"/>
      </a:defRPr>
    </a:lvl2pPr>
    <a:lvl3pPr marL="1088502" algn="l" defTabSz="1088502" rtl="0" eaLnBrk="1" latinLnBrk="0" hangingPunct="1">
      <a:defRPr sz="1400" kern="1200">
        <a:solidFill>
          <a:schemeClr val="tx1"/>
        </a:solidFill>
        <a:latin typeface="+mn-lt"/>
        <a:ea typeface="+mn-ea"/>
        <a:cs typeface="+mn-cs"/>
      </a:defRPr>
    </a:lvl3pPr>
    <a:lvl4pPr marL="1632753" algn="l" defTabSz="1088502" rtl="0" eaLnBrk="1" latinLnBrk="0" hangingPunct="1">
      <a:defRPr sz="1400" kern="1200">
        <a:solidFill>
          <a:schemeClr val="tx1"/>
        </a:solidFill>
        <a:latin typeface="+mn-lt"/>
        <a:ea typeface="+mn-ea"/>
        <a:cs typeface="+mn-cs"/>
      </a:defRPr>
    </a:lvl4pPr>
    <a:lvl5pPr marL="2177004" algn="l" defTabSz="1088502" rtl="0" eaLnBrk="1" latinLnBrk="0" hangingPunct="1">
      <a:defRPr sz="1400" kern="1200">
        <a:solidFill>
          <a:schemeClr val="tx1"/>
        </a:solidFill>
        <a:latin typeface="+mn-lt"/>
        <a:ea typeface="+mn-ea"/>
        <a:cs typeface="+mn-cs"/>
      </a:defRPr>
    </a:lvl5pPr>
    <a:lvl6pPr marL="2721254" algn="l" defTabSz="1088502" rtl="0" eaLnBrk="1" latinLnBrk="0" hangingPunct="1">
      <a:defRPr sz="1400" kern="1200">
        <a:solidFill>
          <a:schemeClr val="tx1"/>
        </a:solidFill>
        <a:latin typeface="+mn-lt"/>
        <a:ea typeface="+mn-ea"/>
        <a:cs typeface="+mn-cs"/>
      </a:defRPr>
    </a:lvl6pPr>
    <a:lvl7pPr marL="3265505" algn="l" defTabSz="1088502" rtl="0" eaLnBrk="1" latinLnBrk="0" hangingPunct="1">
      <a:defRPr sz="1400" kern="1200">
        <a:solidFill>
          <a:schemeClr val="tx1"/>
        </a:solidFill>
        <a:latin typeface="+mn-lt"/>
        <a:ea typeface="+mn-ea"/>
        <a:cs typeface="+mn-cs"/>
      </a:defRPr>
    </a:lvl7pPr>
    <a:lvl8pPr marL="3809756" algn="l" defTabSz="1088502" rtl="0" eaLnBrk="1" latinLnBrk="0" hangingPunct="1">
      <a:defRPr sz="1400" kern="1200">
        <a:solidFill>
          <a:schemeClr val="tx1"/>
        </a:solidFill>
        <a:latin typeface="+mn-lt"/>
        <a:ea typeface="+mn-ea"/>
        <a:cs typeface="+mn-cs"/>
      </a:defRPr>
    </a:lvl8pPr>
    <a:lvl9pPr marL="4354007" algn="l" defTabSz="108850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2588" y="685800"/>
            <a:ext cx="6092825" cy="3429000"/>
          </a:xfrm>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a:t>
            </a:fld>
            <a:endParaRPr lang="tr-TR" dirty="0"/>
          </a:p>
        </p:txBody>
      </p:sp>
    </p:spTree>
    <p:extLst>
      <p:ext uri="{BB962C8B-B14F-4D97-AF65-F5344CB8AC3E}">
        <p14:creationId xmlns="" xmlns:p14="http://schemas.microsoft.com/office/powerpoint/2010/main" val="1964862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10</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11</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12</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13</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14</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15</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16</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17</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2</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3</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4</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5</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6</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7</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8</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9</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281" y="2130919"/>
            <a:ext cx="10361851" cy="147036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562" y="3887100"/>
            <a:ext cx="8533289" cy="1753006"/>
          </a:xfrm>
        </p:spPr>
        <p:txBody>
          <a:bodyPr/>
          <a:lstStyle>
            <a:lvl1pPr marL="0" indent="0" algn="ctr">
              <a:buNone/>
              <a:defRPr>
                <a:solidFill>
                  <a:schemeClr val="tx1">
                    <a:tint val="75000"/>
                  </a:schemeClr>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8049" y="274702"/>
            <a:ext cx="2742843" cy="585288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521" y="274702"/>
            <a:ext cx="8025355" cy="585288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2959" y="4407921"/>
            <a:ext cx="10361851" cy="1362390"/>
          </a:xfrm>
        </p:spPr>
        <p:txBody>
          <a:bodyPr anchor="t"/>
          <a:lstStyle>
            <a:lvl1pPr algn="l">
              <a:defRPr sz="48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2959" y="2907387"/>
            <a:ext cx="10361851" cy="1500534"/>
          </a:xfrm>
        </p:spPr>
        <p:txBody>
          <a:bodyPr anchor="b"/>
          <a:lstStyle>
            <a:lvl1pPr marL="0" indent="0">
              <a:buNone/>
              <a:defRPr sz="2400">
                <a:solidFill>
                  <a:schemeClr val="tx1">
                    <a:tint val="75000"/>
                  </a:schemeClr>
                </a:solidFill>
              </a:defRPr>
            </a:lvl1pPr>
            <a:lvl2pPr marL="544251" indent="0">
              <a:buNone/>
              <a:defRPr sz="2100">
                <a:solidFill>
                  <a:schemeClr val="tx1">
                    <a:tint val="75000"/>
                  </a:schemeClr>
                </a:solidFill>
              </a:defRPr>
            </a:lvl2pPr>
            <a:lvl3pPr marL="1088502" indent="0">
              <a:buNone/>
              <a:defRPr sz="1900">
                <a:solidFill>
                  <a:schemeClr val="tx1">
                    <a:tint val="75000"/>
                  </a:schemeClr>
                </a:solidFill>
              </a:defRPr>
            </a:lvl3pPr>
            <a:lvl4pPr marL="1632753" indent="0">
              <a:buNone/>
              <a:defRPr sz="1700">
                <a:solidFill>
                  <a:schemeClr val="tx1">
                    <a:tint val="75000"/>
                  </a:schemeClr>
                </a:solidFill>
              </a:defRPr>
            </a:lvl4pPr>
            <a:lvl5pPr marL="2177004" indent="0">
              <a:buNone/>
              <a:defRPr sz="1700">
                <a:solidFill>
                  <a:schemeClr val="tx1">
                    <a:tint val="75000"/>
                  </a:schemeClr>
                </a:solidFill>
              </a:defRPr>
            </a:lvl5pPr>
            <a:lvl6pPr marL="2721254" indent="0">
              <a:buNone/>
              <a:defRPr sz="1700">
                <a:solidFill>
                  <a:schemeClr val="tx1">
                    <a:tint val="75000"/>
                  </a:schemeClr>
                </a:solidFill>
              </a:defRPr>
            </a:lvl6pPr>
            <a:lvl7pPr marL="3265505" indent="0">
              <a:buNone/>
              <a:defRPr sz="1700">
                <a:solidFill>
                  <a:schemeClr val="tx1">
                    <a:tint val="75000"/>
                  </a:schemeClr>
                </a:solidFill>
              </a:defRPr>
            </a:lvl7pPr>
            <a:lvl8pPr marL="3809756" indent="0">
              <a:buNone/>
              <a:defRPr sz="1700">
                <a:solidFill>
                  <a:schemeClr val="tx1">
                    <a:tint val="75000"/>
                  </a:schemeClr>
                </a:solidFill>
              </a:defRPr>
            </a:lvl8pPr>
            <a:lvl9pPr marL="4354007" indent="0">
              <a:buNone/>
              <a:defRPr sz="17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521" y="1600571"/>
            <a:ext cx="5384099" cy="452701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6793" y="1600571"/>
            <a:ext cx="5384099" cy="452701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521" y="1535469"/>
            <a:ext cx="5386216" cy="639910"/>
          </a:xfrm>
        </p:spPr>
        <p:txBody>
          <a:bodyPr anchor="b"/>
          <a:lstStyle>
            <a:lvl1pPr marL="0" indent="0">
              <a:buNone/>
              <a:defRPr sz="2900" b="1"/>
            </a:lvl1pPr>
            <a:lvl2pPr marL="544251" indent="0">
              <a:buNone/>
              <a:defRPr sz="2400" b="1"/>
            </a:lvl2pPr>
            <a:lvl3pPr marL="1088502" indent="0">
              <a:buNone/>
              <a:defRPr sz="2100" b="1"/>
            </a:lvl3pPr>
            <a:lvl4pPr marL="1632753" indent="0">
              <a:buNone/>
              <a:defRPr sz="1900" b="1"/>
            </a:lvl4pPr>
            <a:lvl5pPr marL="2177004" indent="0">
              <a:buNone/>
              <a:defRPr sz="1900" b="1"/>
            </a:lvl5pPr>
            <a:lvl6pPr marL="2721254" indent="0">
              <a:buNone/>
              <a:defRPr sz="1900" b="1"/>
            </a:lvl6pPr>
            <a:lvl7pPr marL="3265505" indent="0">
              <a:buNone/>
              <a:defRPr sz="1900" b="1"/>
            </a:lvl7pPr>
            <a:lvl8pPr marL="3809756" indent="0">
              <a:buNone/>
              <a:defRPr sz="1900" b="1"/>
            </a:lvl8pPr>
            <a:lvl9pPr marL="4354007" indent="0">
              <a:buNone/>
              <a:defRPr sz="19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521" y="2175379"/>
            <a:ext cx="5386216"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2561" y="1535469"/>
            <a:ext cx="5388332" cy="639910"/>
          </a:xfrm>
        </p:spPr>
        <p:txBody>
          <a:bodyPr anchor="b"/>
          <a:lstStyle>
            <a:lvl1pPr marL="0" indent="0">
              <a:buNone/>
              <a:defRPr sz="2900" b="1"/>
            </a:lvl1pPr>
            <a:lvl2pPr marL="544251" indent="0">
              <a:buNone/>
              <a:defRPr sz="2400" b="1"/>
            </a:lvl2pPr>
            <a:lvl3pPr marL="1088502" indent="0">
              <a:buNone/>
              <a:defRPr sz="2100" b="1"/>
            </a:lvl3pPr>
            <a:lvl4pPr marL="1632753" indent="0">
              <a:buNone/>
              <a:defRPr sz="1900" b="1"/>
            </a:lvl4pPr>
            <a:lvl5pPr marL="2177004" indent="0">
              <a:buNone/>
              <a:defRPr sz="1900" b="1"/>
            </a:lvl5pPr>
            <a:lvl6pPr marL="2721254" indent="0">
              <a:buNone/>
              <a:defRPr sz="1900" b="1"/>
            </a:lvl6pPr>
            <a:lvl7pPr marL="3265505" indent="0">
              <a:buNone/>
              <a:defRPr sz="1900" b="1"/>
            </a:lvl7pPr>
            <a:lvl8pPr marL="3809756" indent="0">
              <a:buNone/>
              <a:defRPr sz="1900" b="1"/>
            </a:lvl8pPr>
            <a:lvl9pPr marL="4354007" indent="0">
              <a:buNone/>
              <a:defRPr sz="19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2561" y="2175379"/>
            <a:ext cx="5388332"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521" y="273113"/>
            <a:ext cx="4010562" cy="1162319"/>
          </a:xfrm>
        </p:spPr>
        <p:txBody>
          <a:bodyPr anchor="b"/>
          <a:lstStyle>
            <a:lvl1pPr algn="l">
              <a:defRPr sz="2400" b="1"/>
            </a:lvl1pPr>
          </a:lstStyle>
          <a:p>
            <a:r>
              <a:rPr lang="tr-TR" smtClean="0"/>
              <a:t>Asıl başlık stili için tıklatın</a:t>
            </a:r>
            <a:endParaRPr lang="tr-TR"/>
          </a:p>
        </p:txBody>
      </p:sp>
      <p:sp>
        <p:nvSpPr>
          <p:cNvPr id="3" name="2 İçerik Yer Tutucusu"/>
          <p:cNvSpPr>
            <a:spLocks noGrp="1"/>
          </p:cNvSpPr>
          <p:nvPr>
            <p:ph idx="1"/>
          </p:nvPr>
        </p:nvSpPr>
        <p:spPr>
          <a:xfrm>
            <a:off x="4766113" y="273114"/>
            <a:ext cx="6814779" cy="5854468"/>
          </a:xfrm>
        </p:spPr>
        <p:txBody>
          <a:bodyPr/>
          <a:lstStyle>
            <a:lvl1pPr>
              <a:defRPr sz="3800"/>
            </a:lvl1pPr>
            <a:lvl2pPr>
              <a:defRPr sz="3300"/>
            </a:lvl2pPr>
            <a:lvl3pPr>
              <a:defRPr sz="2900"/>
            </a:lvl3pPr>
            <a:lvl4pPr>
              <a:defRPr sz="2400"/>
            </a:lvl4pPr>
            <a:lvl5pPr>
              <a:defRPr sz="2400"/>
            </a:lvl5pPr>
            <a:lvl6pPr>
              <a:defRPr sz="2400"/>
            </a:lvl6pPr>
            <a:lvl7pPr>
              <a:defRPr sz="2400"/>
            </a:lvl7pPr>
            <a:lvl8pPr>
              <a:defRPr sz="2400"/>
            </a:lvl8pPr>
            <a:lvl9pPr>
              <a:defRPr sz="2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521" y="1435433"/>
            <a:ext cx="4010562" cy="4692149"/>
          </a:xfrm>
        </p:spPr>
        <p:txBody>
          <a:bodyPr/>
          <a:lstStyle>
            <a:lvl1pPr marL="0" indent="0">
              <a:buNone/>
              <a:defRPr sz="1700"/>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406" y="4801712"/>
            <a:ext cx="7314248" cy="566869"/>
          </a:xfrm>
        </p:spPr>
        <p:txBody>
          <a:bodyPr anchor="b"/>
          <a:lstStyle>
            <a:lvl1pPr algn="l">
              <a:defRPr sz="2400" b="1"/>
            </a:lvl1pPr>
          </a:lstStyle>
          <a:p>
            <a:r>
              <a:rPr lang="tr-TR" smtClean="0"/>
              <a:t>Asıl başlık stili için tıklatın</a:t>
            </a:r>
            <a:endParaRPr lang="tr-TR"/>
          </a:p>
        </p:txBody>
      </p:sp>
      <p:sp>
        <p:nvSpPr>
          <p:cNvPr id="3" name="2 Resim Yer Tutucusu"/>
          <p:cNvSpPr>
            <a:spLocks noGrp="1"/>
          </p:cNvSpPr>
          <p:nvPr>
            <p:ph type="pic" idx="1"/>
          </p:nvPr>
        </p:nvSpPr>
        <p:spPr>
          <a:xfrm>
            <a:off x="2389406" y="612917"/>
            <a:ext cx="7314248" cy="4115753"/>
          </a:xfrm>
        </p:spPr>
        <p:txBody>
          <a:bodyPr/>
          <a:lstStyle>
            <a:lvl1pPr marL="0" indent="0">
              <a:buNone/>
              <a:defRPr sz="3800"/>
            </a:lvl1pPr>
            <a:lvl2pPr marL="544251" indent="0">
              <a:buNone/>
              <a:defRPr sz="3300"/>
            </a:lvl2pPr>
            <a:lvl3pPr marL="1088502" indent="0">
              <a:buNone/>
              <a:defRPr sz="2900"/>
            </a:lvl3pPr>
            <a:lvl4pPr marL="1632753" indent="0">
              <a:buNone/>
              <a:defRPr sz="2400"/>
            </a:lvl4pPr>
            <a:lvl5pPr marL="2177004" indent="0">
              <a:buNone/>
              <a:defRPr sz="2400"/>
            </a:lvl5pPr>
            <a:lvl6pPr marL="2721254" indent="0">
              <a:buNone/>
              <a:defRPr sz="2400"/>
            </a:lvl6pPr>
            <a:lvl7pPr marL="3265505" indent="0">
              <a:buNone/>
              <a:defRPr sz="2400"/>
            </a:lvl7pPr>
            <a:lvl8pPr marL="3809756" indent="0">
              <a:buNone/>
              <a:defRPr sz="2400"/>
            </a:lvl8pPr>
            <a:lvl9pPr marL="4354007" indent="0">
              <a:buNone/>
              <a:defRPr sz="2400"/>
            </a:lvl9pPr>
          </a:lstStyle>
          <a:p>
            <a:endParaRPr lang="tr-TR"/>
          </a:p>
        </p:txBody>
      </p:sp>
      <p:sp>
        <p:nvSpPr>
          <p:cNvPr id="4" name="3 Metin Yer Tutucusu"/>
          <p:cNvSpPr>
            <a:spLocks noGrp="1"/>
          </p:cNvSpPr>
          <p:nvPr>
            <p:ph type="body" sz="half" idx="2"/>
          </p:nvPr>
        </p:nvSpPr>
        <p:spPr>
          <a:xfrm>
            <a:off x="2389406" y="5368581"/>
            <a:ext cx="7314248" cy="805048"/>
          </a:xfrm>
        </p:spPr>
        <p:txBody>
          <a:bodyPr/>
          <a:lstStyle>
            <a:lvl1pPr marL="0" indent="0">
              <a:buNone/>
              <a:defRPr sz="1700"/>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521" y="274701"/>
            <a:ext cx="10971372" cy="1143265"/>
          </a:xfrm>
          <a:prstGeom prst="rect">
            <a:avLst/>
          </a:prstGeom>
        </p:spPr>
        <p:txBody>
          <a:bodyPr vert="horz" lIns="108850" tIns="54425" rIns="108850" bIns="54425"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521" y="1600571"/>
            <a:ext cx="10971372" cy="4527011"/>
          </a:xfrm>
          <a:prstGeom prst="rect">
            <a:avLst/>
          </a:prstGeom>
        </p:spPr>
        <p:txBody>
          <a:bodyPr vert="horz" lIns="108850" tIns="54425" rIns="108850" bIns="54425"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521" y="6357822"/>
            <a:ext cx="2844430" cy="365210"/>
          </a:xfrm>
          <a:prstGeom prst="rect">
            <a:avLst/>
          </a:prstGeom>
        </p:spPr>
        <p:txBody>
          <a:bodyPr vert="horz" lIns="108850" tIns="54425" rIns="108850" bIns="54425" rtlCol="0" anchor="ctr"/>
          <a:lstStyle>
            <a:lvl1pPr algn="l">
              <a:defRPr sz="1400">
                <a:solidFill>
                  <a:schemeClr val="tx1">
                    <a:tint val="75000"/>
                  </a:schemeClr>
                </a:solidFill>
              </a:defRPr>
            </a:lvl1pPr>
          </a:lstStyle>
          <a:p>
            <a:fld id="{D9F75050-0E15-4C5B-92B0-66D068882F1F}" type="datetimeFigureOut">
              <a:rPr lang="tr-TR" smtClean="0"/>
              <a:pPr/>
              <a:t>12.10.2021</a:t>
            </a:fld>
            <a:endParaRPr lang="tr-TR"/>
          </a:p>
        </p:txBody>
      </p:sp>
      <p:sp>
        <p:nvSpPr>
          <p:cNvPr id="5" name="4 Altbilgi Yer Tutucusu"/>
          <p:cNvSpPr>
            <a:spLocks noGrp="1"/>
          </p:cNvSpPr>
          <p:nvPr>
            <p:ph type="ftr" sz="quarter" idx="3"/>
          </p:nvPr>
        </p:nvSpPr>
        <p:spPr>
          <a:xfrm>
            <a:off x="4165058" y="6357822"/>
            <a:ext cx="3860297" cy="365210"/>
          </a:xfrm>
          <a:prstGeom prst="rect">
            <a:avLst/>
          </a:prstGeom>
        </p:spPr>
        <p:txBody>
          <a:bodyPr vert="horz" lIns="108850" tIns="54425" rIns="108850" bIns="54425" rtlCol="0" anchor="ctr"/>
          <a:lstStyle>
            <a:lvl1pPr algn="ctr">
              <a:defRPr sz="14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8736463" y="6357822"/>
            <a:ext cx="2844430" cy="365210"/>
          </a:xfrm>
          <a:prstGeom prst="rect">
            <a:avLst/>
          </a:prstGeom>
        </p:spPr>
        <p:txBody>
          <a:bodyPr vert="horz" lIns="108850" tIns="54425" rIns="108850" bIns="54425" rtlCol="0" anchor="ctr"/>
          <a:lstStyle>
            <a:lvl1pPr algn="r">
              <a:defRPr sz="14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88502" rtl="0" eaLnBrk="1" latinLnBrk="0" hangingPunct="1">
        <a:spcBef>
          <a:spcPct val="0"/>
        </a:spcBef>
        <a:buNone/>
        <a:defRPr sz="5200" kern="1200">
          <a:solidFill>
            <a:schemeClr val="tx1"/>
          </a:solidFill>
          <a:latin typeface="+mj-lt"/>
          <a:ea typeface="+mj-ea"/>
          <a:cs typeface="+mj-cs"/>
        </a:defRPr>
      </a:lvl1pPr>
    </p:titleStyle>
    <p:bodyStyle>
      <a:lvl1pPr marL="408188" indent="-408188" algn="l" defTabSz="1088502"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tr-TR"/>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 Target="slide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notesSlide" Target="../notesSlides/notesSlide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2.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ikdörtgen 21">
            <a:extLst>
              <a:ext uri="{FF2B5EF4-FFF2-40B4-BE49-F238E27FC236}">
                <a16:creationId xmlns="" xmlns:a16="http://schemas.microsoft.com/office/drawing/2014/main" id="{12839A1C-34CB-4C3C-8531-CA67525FDE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0413" cy="6859588"/>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850" tIns="54425" rIns="108850" bIns="54425" rtlCol="0" anchor="ctr"/>
          <a:lstStyle/>
          <a:p>
            <a:pPr algn="ctr" rtl="0"/>
            <a:endParaRPr lang="tr-TR" dirty="0"/>
          </a:p>
        </p:txBody>
      </p:sp>
      <p:sp useBgFill="1">
        <p:nvSpPr>
          <p:cNvPr id="24" name="Serbest Form: Şekil 23">
            <a:extLst>
              <a:ext uri="{FF2B5EF4-FFF2-40B4-BE49-F238E27FC236}">
                <a16:creationId xmlns="" xmlns:a16="http://schemas.microsoft.com/office/drawing/2014/main" id="{FAC94EAF-F7F7-4727-AE69-A7036B4A512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rot="16200000">
            <a:off x="-651880" y="651880"/>
            <a:ext cx="6859588" cy="5555829"/>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Alt Başlık 2">
            <a:extLst>
              <a:ext uri="{FF2B5EF4-FFF2-40B4-BE49-F238E27FC236}">
                <a16:creationId xmlns="" xmlns:a16="http://schemas.microsoft.com/office/drawing/2014/main" id="{F0FC7E44-4828-47E6-A083-C1E389988E20}"/>
              </a:ext>
            </a:extLst>
          </p:cNvPr>
          <p:cNvSpPr>
            <a:spLocks noGrp="1"/>
          </p:cNvSpPr>
          <p:nvPr>
            <p:ph type="subTitle" idx="1"/>
          </p:nvPr>
        </p:nvSpPr>
        <p:spPr>
          <a:xfrm>
            <a:off x="643383" y="2282103"/>
            <a:ext cx="3993495" cy="2295383"/>
          </a:xfrm>
          <a:effectLst/>
        </p:spPr>
        <p:txBody>
          <a:bodyPr rtlCol="0" anchor="ctr">
            <a:normAutofit/>
          </a:bodyPr>
          <a:lstStyle/>
          <a:p>
            <a:pPr algn="ctr" rtl="0"/>
            <a:r>
              <a:rPr lang="tr-TR" sz="3300" dirty="0" smtClean="0"/>
              <a:t>LİSE-Öğrenci Sunumu</a:t>
            </a:r>
            <a:endParaRPr lang="tr-TR" sz="3300" dirty="0"/>
          </a:p>
        </p:txBody>
      </p:sp>
      <p:sp>
        <p:nvSpPr>
          <p:cNvPr id="2" name="Başlık 1">
            <a:extLst>
              <a:ext uri="{FF2B5EF4-FFF2-40B4-BE49-F238E27FC236}">
                <a16:creationId xmlns="" xmlns:a16="http://schemas.microsoft.com/office/drawing/2014/main" id="{B68617FD-A3DD-4B1B-A618-8B7F44A2DD42}"/>
              </a:ext>
            </a:extLst>
          </p:cNvPr>
          <p:cNvSpPr>
            <a:spLocks noGrp="1"/>
          </p:cNvSpPr>
          <p:nvPr>
            <p:ph type="ctrTitle"/>
          </p:nvPr>
        </p:nvSpPr>
        <p:spPr>
          <a:xfrm>
            <a:off x="6599262" y="693490"/>
            <a:ext cx="4320480" cy="4793275"/>
          </a:xfrm>
          <a:effectLst/>
        </p:spPr>
        <p:txBody>
          <a:bodyPr rtlCol="0" anchor="ctr">
            <a:normAutofit/>
          </a:bodyPr>
          <a:lstStyle/>
          <a:p>
            <a:pPr algn="l"/>
            <a:r>
              <a:rPr lang="tr-TR" sz="7900" dirty="0" smtClean="0">
                <a:solidFill>
                  <a:schemeClr val="bg1"/>
                </a:solidFill>
              </a:rPr>
              <a:t>OKULA DEVAM</a:t>
            </a:r>
            <a:endParaRPr lang="tr-TR" sz="7900" dirty="0">
              <a:solidFill>
                <a:schemeClr val="bg1"/>
              </a:solidFill>
            </a:endParaRPr>
          </a:p>
        </p:txBody>
      </p:sp>
      <p:pic>
        <p:nvPicPr>
          <p:cNvPr id="6" name="Picture 4" descr="C:\Users\pc\Desktop\LOGO KURUM\logo (1).png"/>
          <p:cNvPicPr>
            <a:picLocks noChangeAspect="1" noChangeArrowheads="1"/>
          </p:cNvPicPr>
          <p:nvPr/>
        </p:nvPicPr>
        <p:blipFill>
          <a:blip r:embed="rId3" cstate="print"/>
          <a:srcRect/>
          <a:stretch>
            <a:fillRect/>
          </a:stretch>
        </p:blipFill>
        <p:spPr bwMode="auto">
          <a:xfrm>
            <a:off x="622598" y="5014337"/>
            <a:ext cx="1284858" cy="1285323"/>
          </a:xfrm>
          <a:prstGeom prst="rect">
            <a:avLst/>
          </a:prstGeom>
          <a:noFill/>
        </p:spPr>
      </p:pic>
      <p:pic>
        <p:nvPicPr>
          <p:cNvPr id="7" name="Picture 2"/>
          <p:cNvPicPr>
            <a:picLocks noChangeAspect="1" noChangeArrowheads="1"/>
          </p:cNvPicPr>
          <p:nvPr/>
        </p:nvPicPr>
        <p:blipFill>
          <a:blip r:embed="rId4" cstate="print"/>
          <a:srcRect/>
          <a:stretch>
            <a:fillRect/>
          </a:stretch>
        </p:blipFill>
        <p:spPr bwMode="auto">
          <a:xfrm>
            <a:off x="2062758" y="4438139"/>
            <a:ext cx="1870443" cy="2421449"/>
          </a:xfrm>
          <a:prstGeom prst="ellipse">
            <a:avLst/>
          </a:prstGeom>
          <a:ln>
            <a:noFill/>
          </a:ln>
          <a:effectLst>
            <a:softEdge rad="112500"/>
          </a:effectLst>
        </p:spPr>
      </p:pic>
    </p:spTree>
    <p:extLst>
      <p:ext uri="{BB962C8B-B14F-4D97-AF65-F5344CB8AC3E}">
        <p14:creationId xmlns="" xmlns:p14="http://schemas.microsoft.com/office/powerpoint/2010/main" val="4054774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AKADEMİK NEDENLER</a:t>
            </a:r>
            <a:endParaRPr lang="tr-TR" sz="4000" dirty="0">
              <a:solidFill>
                <a:schemeClr val="bg1"/>
              </a:solidFill>
            </a:endParaRPr>
          </a:p>
        </p:txBody>
      </p:sp>
      <p:sp>
        <p:nvSpPr>
          <p:cNvPr id="6" name="5 İçerik Yer Tutucusu"/>
          <p:cNvSpPr>
            <a:spLocks noGrp="1"/>
          </p:cNvSpPr>
          <p:nvPr>
            <p:ph idx="1"/>
          </p:nvPr>
        </p:nvSpPr>
        <p:spPr>
          <a:xfrm>
            <a:off x="609521" y="2061642"/>
            <a:ext cx="5842875" cy="4065940"/>
          </a:xfrm>
        </p:spPr>
        <p:txBody>
          <a:bodyPr>
            <a:noAutofit/>
          </a:bodyPr>
          <a:lstStyle/>
          <a:p>
            <a:pPr marL="0" indent="0" algn="just">
              <a:buNone/>
              <a:defRPr/>
            </a:pPr>
            <a:r>
              <a:rPr lang="tr-TR" sz="2800" dirty="0" smtClean="0"/>
              <a:t>	Öğrencilerin başarılı olmalarını sağlayan, akademik başarılarını olumlu şekilde etkileyen etmenlerden birisi, öğrencilerin sahip oldukları verimli ders çalışma alışkanlıklarıdır. 	Öğrencilerin düzenli bir ders çalışma alışkanlıkları yoksa, sınavlarına çalışmak ya da ödev yapmak gibi nedenlerle devamsızlık yapabilmektedirler.</a:t>
            </a:r>
            <a:endParaRPr lang="tr-TR" sz="2800" dirty="0" smtClean="0">
              <a:solidFill>
                <a:srgbClr val="000000"/>
              </a:solidFill>
              <a:latin typeface="Arial" pitchFamily="34" charset="0"/>
              <a:cs typeface="Arial" pitchFamily="34" charset="0"/>
            </a:endParaRPr>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DEVAMSIZLIĞIN OLUŞTURDUĞU RİSKLER</a:t>
            </a:r>
            <a:endParaRPr lang="tr-TR" sz="4000" dirty="0">
              <a:solidFill>
                <a:schemeClr val="bg1"/>
              </a:solidFill>
            </a:endParaRPr>
          </a:p>
        </p:txBody>
      </p:sp>
      <p:sp>
        <p:nvSpPr>
          <p:cNvPr id="6" name="5 İçerik Yer Tutucusu"/>
          <p:cNvSpPr>
            <a:spLocks noGrp="1"/>
          </p:cNvSpPr>
          <p:nvPr>
            <p:ph idx="1"/>
          </p:nvPr>
        </p:nvSpPr>
        <p:spPr>
          <a:xfrm>
            <a:off x="609521" y="2061642"/>
            <a:ext cx="10598253" cy="4065940"/>
          </a:xfrm>
        </p:spPr>
        <p:txBody>
          <a:bodyPr>
            <a:noAutofit/>
          </a:bodyPr>
          <a:lstStyle/>
          <a:p>
            <a:pPr marL="342900" indent="-342900"/>
            <a:r>
              <a:rPr lang="tr-TR" sz="2400" dirty="0" smtClean="0">
                <a:latin typeface="Arial" pitchFamily="34" charset="0"/>
                <a:ea typeface="Verdana" panose="020B0604030504040204" pitchFamily="34" charset="0"/>
                <a:cs typeface="Arial" pitchFamily="34" charset="0"/>
              </a:rPr>
              <a:t>Düşük akademik başarı</a:t>
            </a:r>
          </a:p>
          <a:p>
            <a:pPr marL="342900" indent="-342900"/>
            <a:r>
              <a:rPr lang="tr-TR" sz="2400" dirty="0" smtClean="0">
                <a:latin typeface="Arial" pitchFamily="34" charset="0"/>
                <a:cs typeface="Arial" pitchFamily="34" charset="0"/>
              </a:rPr>
              <a:t> </a:t>
            </a:r>
            <a:r>
              <a:rPr lang="tr-TR" sz="2400" dirty="0" smtClean="0">
                <a:latin typeface="Arial" pitchFamily="34" charset="0"/>
                <a:ea typeface="Verdana" panose="020B0604030504040204" pitchFamily="34" charset="0"/>
                <a:cs typeface="Arial" pitchFamily="34" charset="0"/>
              </a:rPr>
              <a:t>Arkadaşları ile riskli gruplar oluşturma</a:t>
            </a:r>
          </a:p>
          <a:p>
            <a:pPr marL="342900" indent="-342900"/>
            <a:r>
              <a:rPr lang="tr-TR" sz="2400" dirty="0" smtClean="0">
                <a:latin typeface="Arial" pitchFamily="34" charset="0"/>
                <a:ea typeface="Verdana" panose="020B0604030504040204" pitchFamily="34" charset="0"/>
                <a:cs typeface="Arial" pitchFamily="34" charset="0"/>
              </a:rPr>
              <a:t> Madde kullanımı        </a:t>
            </a:r>
          </a:p>
          <a:p>
            <a:pPr marL="342900" indent="-342900"/>
            <a:r>
              <a:rPr lang="tr-TR" sz="2400" dirty="0" smtClean="0">
                <a:latin typeface="Arial" pitchFamily="34" charset="0"/>
                <a:ea typeface="Verdana" panose="020B0604030504040204" pitchFamily="34" charset="0"/>
                <a:cs typeface="Arial" pitchFamily="34" charset="0"/>
              </a:rPr>
              <a:t> Davranış sorunları ( Yalan söyleme)</a:t>
            </a:r>
          </a:p>
          <a:p>
            <a:pPr marL="342900" indent="-342900"/>
            <a:r>
              <a:rPr lang="tr-TR" sz="2400" dirty="0" smtClean="0">
                <a:latin typeface="Arial" pitchFamily="34" charset="0"/>
                <a:ea typeface="Verdana" panose="020B0604030504040204" pitchFamily="34" charset="0"/>
                <a:cs typeface="Arial" pitchFamily="34" charset="0"/>
              </a:rPr>
              <a:t> Aile içi çatışmalar</a:t>
            </a:r>
          </a:p>
          <a:p>
            <a:pPr marL="342900" indent="-342900"/>
            <a:r>
              <a:rPr lang="tr-TR" sz="2400" dirty="0" smtClean="0">
                <a:latin typeface="Arial" pitchFamily="34" charset="0"/>
                <a:ea typeface="Verdana" panose="020B0604030504040204" pitchFamily="34" charset="0"/>
                <a:cs typeface="Arial" pitchFamily="34" charset="0"/>
              </a:rPr>
              <a:t> Suça sürüklenme</a:t>
            </a:r>
          </a:p>
          <a:p>
            <a:pPr marL="342900" indent="-342900"/>
            <a:r>
              <a:rPr lang="tr-TR" sz="2400" dirty="0" smtClean="0">
                <a:latin typeface="Arial" pitchFamily="34" charset="0"/>
                <a:ea typeface="Verdana" panose="020B0604030504040204" pitchFamily="34" charset="0"/>
                <a:cs typeface="Arial" pitchFamily="34" charset="0"/>
              </a:rPr>
              <a:t> Şiddet eğilimi </a:t>
            </a:r>
          </a:p>
          <a:p>
            <a:pPr marL="342900" indent="-342900"/>
            <a:r>
              <a:rPr lang="tr-TR" sz="2400" dirty="0" smtClean="0">
                <a:latin typeface="Arial" pitchFamily="34" charset="0"/>
                <a:ea typeface="Verdana" panose="020B0604030504040204" pitchFamily="34" charset="0"/>
                <a:cs typeface="Arial" pitchFamily="34" charset="0"/>
              </a:rPr>
              <a:t> Olumsuz gelecek planı</a:t>
            </a:r>
            <a:endParaRPr lang="tr-TR" sz="2400" b="1" dirty="0" smtClean="0">
              <a:latin typeface="Arial" pitchFamily="34" charset="0"/>
              <a:cs typeface="Arial" pitchFamily="34" charset="0"/>
            </a:endParaRPr>
          </a:p>
        </p:txBody>
      </p:sp>
      <p:pic>
        <p:nvPicPr>
          <p:cNvPr id="25604" name="Picture 4" descr="https://www.teknouser.com/wp-content/uploads/2019/05/unlem-isareti.png"/>
          <p:cNvPicPr>
            <a:picLocks noChangeAspect="1" noChangeArrowheads="1"/>
          </p:cNvPicPr>
          <p:nvPr/>
        </p:nvPicPr>
        <p:blipFill>
          <a:blip r:embed="rId3" cstate="print"/>
          <a:srcRect/>
          <a:stretch>
            <a:fillRect/>
          </a:stretch>
        </p:blipFill>
        <p:spPr bwMode="auto">
          <a:xfrm>
            <a:off x="6884202" y="2061643"/>
            <a:ext cx="3895375" cy="3672408"/>
          </a:xfrm>
          <a:prstGeom prst="ellipse">
            <a:avLst/>
          </a:prstGeom>
          <a:ln>
            <a:noFill/>
          </a:ln>
          <a:effectLst>
            <a:softEdge rad="112500"/>
          </a:effectLst>
        </p:spPr>
      </p:pic>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ORTAÖĞRETİM KURUMLARI YÖNETMELİĞİ</a:t>
            </a:r>
            <a:endParaRPr lang="tr-TR" sz="4000" dirty="0">
              <a:solidFill>
                <a:schemeClr val="bg1"/>
              </a:solidFill>
            </a:endParaRPr>
          </a:p>
        </p:txBody>
      </p:sp>
      <p:sp>
        <p:nvSpPr>
          <p:cNvPr id="6" name="5 İçerik Yer Tutucusu"/>
          <p:cNvSpPr>
            <a:spLocks noGrp="1"/>
          </p:cNvSpPr>
          <p:nvPr>
            <p:ph idx="1"/>
          </p:nvPr>
        </p:nvSpPr>
        <p:spPr>
          <a:xfrm>
            <a:off x="609521" y="2061642"/>
            <a:ext cx="10598253" cy="4065940"/>
          </a:xfrm>
        </p:spPr>
        <p:txBody>
          <a:bodyPr>
            <a:noAutofit/>
          </a:bodyPr>
          <a:lstStyle/>
          <a:p>
            <a:pPr marL="342900" indent="-342900"/>
            <a:r>
              <a:rPr lang="tr-TR" sz="2000" b="1" dirty="0" smtClean="0"/>
              <a:t>Devam-devamsızlık ve ilişik kesme </a:t>
            </a:r>
          </a:p>
          <a:p>
            <a:pPr marL="342900" indent="-342900">
              <a:buNone/>
            </a:pPr>
            <a:r>
              <a:rPr lang="tr-TR" sz="2000" dirty="0" smtClean="0"/>
              <a:t>	MADDE 36- </a:t>
            </a:r>
          </a:p>
          <a:p>
            <a:pPr marL="342900" indent="-342900">
              <a:buNone/>
            </a:pPr>
            <a:r>
              <a:rPr lang="tr-TR" sz="2000" dirty="0" smtClean="0"/>
              <a:t>	(1) Okula devam zorunludur. Veliler, öğrencilerinin okula devamını sağlamakla yükümlüdürler. Millî Eğitim Temel Kanununun 26 </a:t>
            </a:r>
            <a:r>
              <a:rPr lang="tr-TR" sz="2000" dirty="0" err="1" smtClean="0"/>
              <a:t>ncı</a:t>
            </a:r>
            <a:r>
              <a:rPr lang="tr-TR" sz="2000" dirty="0" smtClean="0"/>
              <a:t> maddesi gereğince okul yöneticileri, millî eğitim müdürleri ve mahalli mülkî idare amirleri öğrencilerin okula kayıt ve devamıyla ilgili gerekli tedbirleri alırlar. </a:t>
            </a:r>
          </a:p>
          <a:p>
            <a:pPr marL="342900" indent="-342900">
              <a:buNone/>
            </a:pPr>
            <a:r>
              <a:rPr lang="tr-TR" sz="2000" dirty="0" smtClean="0"/>
              <a:t>	(2) Uygulamayla ilgili olarak; </a:t>
            </a:r>
          </a:p>
          <a:p>
            <a:pPr marL="342900" indent="-342900">
              <a:buNone/>
            </a:pPr>
            <a:r>
              <a:rPr lang="tr-TR" sz="2000" dirty="0" smtClean="0"/>
              <a:t>	a) Devamsızlık yapan öğrenciler, ders öğretmeni tarafından yoklama fişine/e-Okul sistemine işlenir. </a:t>
            </a:r>
          </a:p>
          <a:p>
            <a:pPr marL="342900" indent="-342900">
              <a:buNone/>
            </a:pPr>
            <a:r>
              <a:rPr lang="tr-TR" sz="2000" dirty="0" smtClean="0"/>
              <a:t>	b) (Değ: 1/7/2015-29403 RG) Günlük toplam ders saatinin 2/3 ü ve daha fazlasına gelmeyenlerin devamsızlığı </a:t>
            </a:r>
            <a:r>
              <a:rPr lang="tr-TR" sz="2000" b="1" dirty="0" smtClean="0"/>
              <a:t>bir gün</a:t>
            </a:r>
            <a:r>
              <a:rPr lang="tr-TR" sz="2000" dirty="0" smtClean="0"/>
              <a:t>, diğer devamsızlıklar ise </a:t>
            </a:r>
            <a:r>
              <a:rPr lang="tr-TR" sz="2000" b="1" dirty="0" smtClean="0"/>
              <a:t>yarım gün </a:t>
            </a:r>
            <a:r>
              <a:rPr lang="tr-TR" sz="2000" dirty="0" smtClean="0"/>
              <a:t>sayılır.</a:t>
            </a:r>
            <a:endParaRPr lang="zh-CN" altLang="en-US" sz="2000" dirty="0" smtClean="0">
              <a:latin typeface="Arial" pitchFamily="34" charset="0"/>
              <a:ea typeface="方正兰亭黑简体" panose="02000000000000000000" pitchFamily="2" charset="-122"/>
              <a:cs typeface="Arial" pitchFamily="34" charset="0"/>
            </a:endParaRPr>
          </a:p>
          <a:p>
            <a:pPr>
              <a:buNone/>
            </a:pPr>
            <a:endParaRPr lang="tr-TR" sz="2000" dirty="0">
              <a:latin typeface="Arial" pitchFamily="34" charset="0"/>
              <a:cs typeface="Arial" pitchFamily="34" charset="0"/>
            </a:endParaRPr>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ORTAÖĞRETİM KURUMLARI YÖNETMELİĞİ</a:t>
            </a:r>
            <a:endParaRPr lang="tr-TR" sz="4000" dirty="0">
              <a:solidFill>
                <a:schemeClr val="bg1"/>
              </a:solidFill>
            </a:endParaRPr>
          </a:p>
        </p:txBody>
      </p:sp>
      <p:sp>
        <p:nvSpPr>
          <p:cNvPr id="6" name="5 İçerik Yer Tutucusu"/>
          <p:cNvSpPr>
            <a:spLocks noGrp="1"/>
          </p:cNvSpPr>
          <p:nvPr>
            <p:ph idx="1"/>
          </p:nvPr>
        </p:nvSpPr>
        <p:spPr>
          <a:xfrm>
            <a:off x="609521" y="2061642"/>
            <a:ext cx="10598253" cy="4065940"/>
          </a:xfrm>
        </p:spPr>
        <p:txBody>
          <a:bodyPr>
            <a:noAutofit/>
          </a:bodyPr>
          <a:lstStyle/>
          <a:p>
            <a:pPr marL="342900" indent="-342900"/>
            <a:r>
              <a:rPr lang="tr-TR" sz="2000" b="1" dirty="0" smtClean="0"/>
              <a:t>Devam-devamsızlık ve ilişik kesme </a:t>
            </a:r>
          </a:p>
          <a:p>
            <a:pPr marL="342900" indent="-342900">
              <a:buNone/>
            </a:pPr>
            <a:r>
              <a:rPr lang="tr-TR" sz="2000" dirty="0" smtClean="0"/>
              <a:t>	MADDE 36- </a:t>
            </a:r>
          </a:p>
          <a:p>
            <a:pPr marL="342900" indent="-342900" algn="just">
              <a:buNone/>
            </a:pPr>
            <a:r>
              <a:rPr lang="tr-TR" sz="2000" dirty="0" smtClean="0"/>
              <a:t>	 (3) (Değ: 28/10/2016-29871 RG) Yurt içinde ve yurtdışında, bilim, tiyatro, spor, müzik, folklor, beceri yarışması ve benzeri eğitici-kültürel faaliyetlere ve bunların hazırlık çalışmalarına katılmasına Bakanlık, mahallî mülki amirleri ve/veya millî eğitim müdürlüklerince izin verilen öğrenciler </a:t>
            </a:r>
            <a:r>
              <a:rPr lang="tr-TR" sz="2000" b="1" dirty="0" smtClean="0">
                <a:solidFill>
                  <a:srgbClr val="FF0000"/>
                </a:solidFill>
              </a:rPr>
              <a:t>ile Gençlik ve Spor Bakanlığınca belirlenen faaliyetin hazırlık dönemi ve organizasyon sürecine katılan öğrenciler</a:t>
            </a:r>
            <a:r>
              <a:rPr lang="tr-TR" sz="2000" dirty="0" smtClean="0"/>
              <a:t>, okula devam edemedikleri sürece faaliyet izinli sayılırlar ve bu süre devamsızlık süresine dâhil edilmez. Ancak faaliyet için verilen izinlerin toplamı bir eğitim ve öğretim yılının yarısından fazla olamaz. Yurt içindeki faaliyetlere katılan öğrencilere millî eğitim müdürlüklerince, yurtdışındaki faaliyetlere katılan öğrencilere ise Bakanlık ve/veya mahalli mülki idare amirlerince izin verilir. Bu öğrencilerin başarı durumlarının belirlenebilmesi için iki dönem puanı almış olmaları gerekir. </a:t>
            </a:r>
            <a:endParaRPr lang="tr-TR" sz="2000" dirty="0">
              <a:latin typeface="Arial" pitchFamily="34" charset="0"/>
              <a:cs typeface="Arial" pitchFamily="34" charset="0"/>
            </a:endParaRPr>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ORTAÖĞRETİM KURUMLARI YÖNETMELİĞİ</a:t>
            </a:r>
            <a:endParaRPr lang="tr-TR" sz="4000" dirty="0">
              <a:solidFill>
                <a:schemeClr val="bg1"/>
              </a:solidFill>
            </a:endParaRPr>
          </a:p>
        </p:txBody>
      </p:sp>
      <p:sp>
        <p:nvSpPr>
          <p:cNvPr id="6" name="5 İçerik Yer Tutucusu"/>
          <p:cNvSpPr>
            <a:spLocks noGrp="1"/>
          </p:cNvSpPr>
          <p:nvPr>
            <p:ph idx="1"/>
          </p:nvPr>
        </p:nvSpPr>
        <p:spPr>
          <a:xfrm>
            <a:off x="609521" y="2061642"/>
            <a:ext cx="10598253" cy="4065940"/>
          </a:xfrm>
        </p:spPr>
        <p:txBody>
          <a:bodyPr>
            <a:noAutofit/>
          </a:bodyPr>
          <a:lstStyle/>
          <a:p>
            <a:pPr marL="342900" indent="-342900"/>
            <a:r>
              <a:rPr lang="tr-TR" sz="2000" b="1" dirty="0" smtClean="0"/>
              <a:t>Devam-devamsızlık ve ilişik kesme </a:t>
            </a:r>
          </a:p>
          <a:p>
            <a:pPr marL="342900" indent="-342900">
              <a:buNone/>
            </a:pPr>
            <a:r>
              <a:rPr lang="tr-TR" sz="2000" dirty="0" smtClean="0"/>
              <a:t>	MADDE 36- </a:t>
            </a:r>
          </a:p>
          <a:p>
            <a:pPr marL="342900" indent="-342900" algn="just">
              <a:buNone/>
            </a:pPr>
            <a:r>
              <a:rPr lang="tr-TR" sz="2000" dirty="0" smtClean="0"/>
              <a:t>	(4) (Değ: 1/7/2015-29403 RG) Devamsızlık yapan öğrencinin durumu posta, e-Posta veya diğer iletişim araçlarıyla velisine bildirilir, varsa özür belgesini okul yönetimine teslim etmesi istenir. Devamsızlığın 5 inci, 15 inci ve 25 inci günlerinde, kontrol kayıtlı sürekli tedaviyi ya da organ naklini gerektiren hastalığı bulunanlar, kaynaştırma ve özel eğitim gerektirenler ile tutuklu öğrencilerde ise ayrıca devamsızlığın 40 </a:t>
            </a:r>
            <a:r>
              <a:rPr lang="tr-TR" sz="2000" dirty="0" err="1" smtClean="0"/>
              <a:t>ıncı</a:t>
            </a:r>
            <a:r>
              <a:rPr lang="tr-TR" sz="2000" dirty="0" smtClean="0"/>
              <a:t> ve 55 inci günlerinde de tebligat yapılır ve öğrencinin okula devamının sağlanması istenir. </a:t>
            </a:r>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ORTAÖĞRETİM KURUMLARI YÖNETMELİĞİ</a:t>
            </a:r>
            <a:endParaRPr lang="tr-TR" sz="4000" dirty="0">
              <a:solidFill>
                <a:schemeClr val="bg1"/>
              </a:solidFill>
            </a:endParaRPr>
          </a:p>
        </p:txBody>
      </p:sp>
      <p:sp>
        <p:nvSpPr>
          <p:cNvPr id="6" name="5 İçerik Yer Tutucusu"/>
          <p:cNvSpPr>
            <a:spLocks noGrp="1"/>
          </p:cNvSpPr>
          <p:nvPr>
            <p:ph idx="1"/>
          </p:nvPr>
        </p:nvSpPr>
        <p:spPr>
          <a:xfrm>
            <a:off x="609521" y="2061642"/>
            <a:ext cx="10598253" cy="4065940"/>
          </a:xfrm>
        </p:spPr>
        <p:txBody>
          <a:bodyPr>
            <a:noAutofit/>
          </a:bodyPr>
          <a:lstStyle/>
          <a:p>
            <a:pPr marL="342900" indent="-342900"/>
            <a:r>
              <a:rPr lang="tr-TR" sz="2000" b="1" dirty="0" smtClean="0"/>
              <a:t>Devam-devamsızlık ve ilişik kesme </a:t>
            </a:r>
          </a:p>
          <a:p>
            <a:pPr marL="342900" indent="-342900">
              <a:buNone/>
            </a:pPr>
            <a:r>
              <a:rPr lang="tr-TR" sz="2000" dirty="0" smtClean="0"/>
              <a:t>	MADDE 36- </a:t>
            </a:r>
          </a:p>
          <a:p>
            <a:pPr marL="342900" indent="-342900" algn="just">
              <a:buNone/>
            </a:pPr>
            <a:r>
              <a:rPr lang="tr-TR" sz="2000" dirty="0" smtClean="0"/>
              <a:t>	(5) (Değ: 28/10/2016-29871 RG) Devamsızlık süresi özürsüz 10 günü, toplamda 30 günü aşan öğrenciler, ders puanları ne olursa olsun başarısız sayılır ve durumları yazılı olarak velilerine bildirilir. Devamsızlık nedeniyle başarısız sayılan ve öğrenim hakkı bulunan öğrenciler takip eden öğretim yılında okula devam ettirilir. Öğrenim hakkı bulunmayanlar ise okulla ilişikleri kesilerek Açık Öğretim Lisesi veya Mesleki Açık Öğretim Lisesine gönderilir.</a:t>
            </a:r>
          </a:p>
          <a:p>
            <a:pPr marL="342900" indent="-342900" algn="just">
              <a:buNone/>
            </a:pPr>
            <a:r>
              <a:rPr lang="tr-TR" sz="2000" dirty="0" smtClean="0"/>
              <a:t>	</a:t>
            </a:r>
          </a:p>
          <a:p>
            <a:pPr marL="342900" indent="-342900" algn="just">
              <a:buNone/>
            </a:pPr>
            <a:r>
              <a:rPr lang="tr-TR" sz="2000" dirty="0" smtClean="0"/>
              <a:t>	(6) (Değ: 1/7/2015-29403 RG) Öğrencinin devamsızlığıyla ilgili velisine yapılacak tebligat işlemleri, ilgili mevzuat hükümleri doğrultusunda posta, e-Posta ve/veya bilişim araçlarıyla yapılır </a:t>
            </a:r>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ÖNERİLER</a:t>
            </a:r>
            <a:endParaRPr lang="tr-TR" sz="4000" dirty="0">
              <a:solidFill>
                <a:schemeClr val="bg1"/>
              </a:solidFill>
            </a:endParaRPr>
          </a:p>
        </p:txBody>
      </p:sp>
      <p:sp>
        <p:nvSpPr>
          <p:cNvPr id="6" name="5 İçerik Yer Tutucusu"/>
          <p:cNvSpPr>
            <a:spLocks noGrp="1"/>
          </p:cNvSpPr>
          <p:nvPr>
            <p:ph idx="1"/>
          </p:nvPr>
        </p:nvSpPr>
        <p:spPr>
          <a:xfrm>
            <a:off x="609521" y="2061642"/>
            <a:ext cx="10057717" cy="4065940"/>
          </a:xfrm>
        </p:spPr>
        <p:txBody>
          <a:bodyPr>
            <a:noAutofit/>
          </a:bodyPr>
          <a:lstStyle/>
          <a:p>
            <a:pPr marL="0" indent="0" algn="just">
              <a:defRPr/>
            </a:pPr>
            <a:r>
              <a:rPr lang="tr-TR" sz="2800" dirty="0" smtClean="0">
                <a:solidFill>
                  <a:srgbClr val="000000"/>
                </a:solidFill>
                <a:latin typeface="Arial" pitchFamily="34" charset="0"/>
                <a:cs typeface="Arial" pitchFamily="34" charset="0"/>
              </a:rPr>
              <a:t>Devamsızlığa neden olabilecek etmen veya etmenleri tespit edin.</a:t>
            </a:r>
          </a:p>
          <a:p>
            <a:pPr marL="0" indent="0" algn="just">
              <a:defRPr/>
            </a:pPr>
            <a:r>
              <a:rPr lang="tr-TR" sz="2800" dirty="0" smtClean="0">
                <a:solidFill>
                  <a:srgbClr val="000000"/>
                </a:solidFill>
                <a:latin typeface="Arial" pitchFamily="34" charset="0"/>
                <a:cs typeface="Arial" pitchFamily="34" charset="0"/>
              </a:rPr>
              <a:t>Tespit etme aşamasında öğretmenlerinizden veya okul rehber öğretmeninizden destek alın.</a:t>
            </a:r>
          </a:p>
          <a:p>
            <a:pPr marL="0" indent="0" algn="just">
              <a:defRPr/>
            </a:pPr>
            <a:r>
              <a:rPr lang="tr-TR" sz="2800" dirty="0" smtClean="0">
                <a:solidFill>
                  <a:srgbClr val="000000"/>
                </a:solidFill>
                <a:latin typeface="Arial" pitchFamily="34" charset="0"/>
                <a:cs typeface="Arial" pitchFamily="34" charset="0"/>
              </a:rPr>
              <a:t>Ailenizden destek alın, ailenin eğitime katılımı, öğrencinin okula düzenli devam etmesini sağlar.</a:t>
            </a:r>
          </a:p>
          <a:p>
            <a:pPr marL="0" indent="0" algn="just">
              <a:defRPr/>
            </a:pPr>
            <a:endParaRPr lang="tr-TR" sz="2800" dirty="0" smtClean="0">
              <a:solidFill>
                <a:srgbClr val="000000"/>
              </a:solidFill>
              <a:latin typeface="Arial" pitchFamily="34" charset="0"/>
              <a:cs typeface="Arial" pitchFamily="34" charset="0"/>
            </a:endParaRPr>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ÖNERİLER</a:t>
            </a:r>
            <a:endParaRPr lang="tr-TR" sz="4000" dirty="0">
              <a:solidFill>
                <a:schemeClr val="bg1"/>
              </a:solidFill>
            </a:endParaRPr>
          </a:p>
        </p:txBody>
      </p:sp>
      <p:sp>
        <p:nvSpPr>
          <p:cNvPr id="6" name="5 İçerik Yer Tutucusu"/>
          <p:cNvSpPr>
            <a:spLocks noGrp="1"/>
          </p:cNvSpPr>
          <p:nvPr>
            <p:ph idx="1"/>
          </p:nvPr>
        </p:nvSpPr>
        <p:spPr>
          <a:xfrm>
            <a:off x="609521" y="2061642"/>
            <a:ext cx="10057717" cy="4065940"/>
          </a:xfrm>
        </p:spPr>
        <p:txBody>
          <a:bodyPr>
            <a:noAutofit/>
          </a:bodyPr>
          <a:lstStyle/>
          <a:p>
            <a:pPr marL="0" indent="0" algn="just">
              <a:defRPr/>
            </a:pPr>
            <a:r>
              <a:rPr lang="tr-TR" sz="2800" dirty="0" smtClean="0">
                <a:solidFill>
                  <a:srgbClr val="000000"/>
                </a:solidFill>
                <a:latin typeface="Arial" pitchFamily="34" charset="0"/>
                <a:cs typeface="Arial" pitchFamily="34" charset="0"/>
              </a:rPr>
              <a:t>Özellikle kişisel nedenlerden kaynaklanabilecek sorunların giderilmesi için çözümler üretin.</a:t>
            </a:r>
          </a:p>
          <a:p>
            <a:pPr marL="0" indent="0" algn="just">
              <a:defRPr/>
            </a:pPr>
            <a:r>
              <a:rPr lang="tr-TR" sz="2800" dirty="0" smtClean="0">
                <a:solidFill>
                  <a:srgbClr val="000000"/>
                </a:solidFill>
                <a:latin typeface="Arial" pitchFamily="34" charset="0"/>
                <a:cs typeface="Arial" pitchFamily="34" charset="0"/>
              </a:rPr>
              <a:t>Akademik başarınızı arttıracak önlemler alın.</a:t>
            </a:r>
          </a:p>
          <a:p>
            <a:pPr marL="0" indent="0" algn="just">
              <a:defRPr/>
            </a:pPr>
            <a:r>
              <a:rPr lang="tr-TR" sz="2800" dirty="0" smtClean="0">
                <a:solidFill>
                  <a:srgbClr val="000000"/>
                </a:solidFill>
                <a:latin typeface="Arial" pitchFamily="34" charset="0"/>
                <a:cs typeface="Arial" pitchFamily="34" charset="0"/>
              </a:rPr>
              <a:t>Okulda düzenlenen etkinlikler, çalışmalar ve sosyal, sportif faaliyetler katılmaya çalışın.</a:t>
            </a:r>
          </a:p>
          <a:p>
            <a:pPr marL="0" indent="0" algn="just">
              <a:defRPr/>
            </a:pPr>
            <a:endParaRPr lang="tr-TR" sz="2800" dirty="0" smtClean="0">
              <a:solidFill>
                <a:srgbClr val="000000"/>
              </a:solidFill>
              <a:latin typeface="Arial" pitchFamily="34" charset="0"/>
              <a:cs typeface="Arial" pitchFamily="34" charset="0"/>
            </a:endParaRPr>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DEVAMSIZLIK</a:t>
            </a:r>
            <a:endParaRPr lang="tr-TR" sz="4000" dirty="0">
              <a:solidFill>
                <a:schemeClr val="bg1"/>
              </a:solidFill>
            </a:endParaRPr>
          </a:p>
        </p:txBody>
      </p:sp>
      <p:sp>
        <p:nvSpPr>
          <p:cNvPr id="6" name="5 İçerik Yer Tutucusu"/>
          <p:cNvSpPr>
            <a:spLocks noGrp="1"/>
          </p:cNvSpPr>
          <p:nvPr>
            <p:ph idx="1"/>
          </p:nvPr>
        </p:nvSpPr>
        <p:spPr>
          <a:xfrm>
            <a:off x="609521" y="2061642"/>
            <a:ext cx="6637813" cy="4065940"/>
          </a:xfrm>
        </p:spPr>
        <p:txBody>
          <a:bodyPr>
            <a:noAutofit/>
          </a:bodyPr>
          <a:lstStyle/>
          <a:p>
            <a:r>
              <a:rPr lang="tr-TR" sz="2800" dirty="0" smtClean="0">
                <a:latin typeface="Arial" pitchFamily="34" charset="0"/>
                <a:cs typeface="Arial" pitchFamily="34" charset="0"/>
              </a:rPr>
              <a:t> Hem fiziksel, hem psikolojik hem de toplumsal pek çok nedenden</a:t>
            </a:r>
          </a:p>
          <a:p>
            <a:r>
              <a:rPr lang="tr-TR" sz="2800" dirty="0" smtClean="0">
                <a:latin typeface="Arial" pitchFamily="34" charset="0"/>
                <a:cs typeface="Arial" pitchFamily="34" charset="0"/>
              </a:rPr>
              <a:t>kaynaklanabilen istenmeyen bir öğrenci davranışıdır .</a:t>
            </a:r>
          </a:p>
          <a:p>
            <a:r>
              <a:rPr lang="tr-TR" altLang="tr-TR" sz="2800" dirty="0" smtClean="0">
                <a:latin typeface="Arial" pitchFamily="34" charset="0"/>
                <a:cs typeface="Arial" pitchFamily="34" charset="0"/>
              </a:rPr>
              <a:t>Devamsızlık, öğrencilerin okula aralıklı gelme veya hiç gelmeme durumlarını ifade eder. </a:t>
            </a:r>
          </a:p>
          <a:p>
            <a:r>
              <a:rPr lang="tr-TR" sz="2800" dirty="0" smtClean="0">
                <a:latin typeface="Arial" pitchFamily="34" charset="0"/>
                <a:cs typeface="Arial" pitchFamily="34" charset="0"/>
              </a:rPr>
              <a:t>Devamsızlık Nedenleri </a:t>
            </a:r>
            <a:r>
              <a:rPr lang="tr-TR" sz="2800" b="1" i="1" dirty="0" smtClean="0">
                <a:latin typeface="Arial" pitchFamily="34" charset="0"/>
                <a:cs typeface="Arial" pitchFamily="34" charset="0"/>
              </a:rPr>
              <a:t>5</a:t>
            </a:r>
            <a:r>
              <a:rPr lang="tr-TR" sz="2800" b="1" dirty="0" smtClean="0">
                <a:latin typeface="Arial" pitchFamily="34" charset="0"/>
                <a:cs typeface="Arial" pitchFamily="34" charset="0"/>
              </a:rPr>
              <a:t> Başlık </a:t>
            </a:r>
            <a:r>
              <a:rPr lang="tr-TR" sz="2800" dirty="0" smtClean="0">
                <a:latin typeface="Arial" pitchFamily="34" charset="0"/>
                <a:cs typeface="Arial" pitchFamily="34" charset="0"/>
              </a:rPr>
              <a:t>Altında İncelenebilir.</a:t>
            </a:r>
          </a:p>
          <a:p>
            <a:pPr>
              <a:buNone/>
            </a:pPr>
            <a:endParaRPr lang="tr-TR" sz="2800" dirty="0">
              <a:latin typeface="Arial" pitchFamily="34" charset="0"/>
              <a:cs typeface="Arial" pitchFamily="34" charset="0"/>
            </a:endParaRPr>
          </a:p>
        </p:txBody>
      </p:sp>
      <p:pic>
        <p:nvPicPr>
          <p:cNvPr id="6146" name="Picture 2" descr="https://i4.hurimg.com/i/hurriyet/75/750x422/60bf83bf4e3fe01710487611.jpg"/>
          <p:cNvPicPr>
            <a:picLocks noChangeAspect="1" noChangeArrowheads="1"/>
          </p:cNvPicPr>
          <p:nvPr/>
        </p:nvPicPr>
        <p:blipFill>
          <a:blip r:embed="rId3" cstate="print"/>
          <a:srcRect/>
          <a:stretch>
            <a:fillRect/>
          </a:stretch>
        </p:blipFill>
        <p:spPr bwMode="auto">
          <a:xfrm>
            <a:off x="6374706" y="3141762"/>
            <a:ext cx="5352082" cy="3011438"/>
          </a:xfrm>
          <a:prstGeom prst="rect">
            <a:avLst/>
          </a:prstGeom>
          <a:ln>
            <a:noFill/>
          </a:ln>
          <a:effectLst>
            <a:softEdge rad="112500"/>
          </a:effectLst>
        </p:spPr>
      </p:pic>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latin typeface="Arial" pitchFamily="34" charset="0"/>
                <a:cs typeface="Arial" pitchFamily="34" charset="0"/>
              </a:rPr>
              <a:t>Devamsızlık Nedenleri</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lstStyle/>
          <a:p>
            <a:pPr>
              <a:buNone/>
            </a:pPr>
            <a:r>
              <a:rPr lang="tr-TR" dirty="0" smtClean="0"/>
              <a:t> </a:t>
            </a:r>
            <a:endParaRPr lang="tr-TR" dirty="0"/>
          </a:p>
        </p:txBody>
      </p:sp>
      <p:grpSp>
        <p:nvGrpSpPr>
          <p:cNvPr id="5" name="组合 2"/>
          <p:cNvGrpSpPr/>
          <p:nvPr/>
        </p:nvGrpSpPr>
        <p:grpSpPr>
          <a:xfrm>
            <a:off x="1630710" y="2349673"/>
            <a:ext cx="7416821" cy="845713"/>
            <a:chOff x="5225842" y="2124094"/>
            <a:chExt cx="4209143" cy="411550"/>
          </a:xfrm>
          <a:gradFill>
            <a:gsLst>
              <a:gs pos="0">
                <a:srgbClr val="7E5F4A"/>
              </a:gs>
              <a:gs pos="47000">
                <a:srgbClr val="E7CB98"/>
              </a:gs>
              <a:gs pos="83000">
                <a:srgbClr val="7E5F4A"/>
              </a:gs>
              <a:gs pos="100000">
                <a:srgbClr val="E7CB98"/>
              </a:gs>
            </a:gsLst>
            <a:lin ang="0" scaled="0"/>
          </a:gradFill>
        </p:grpSpPr>
        <p:sp>
          <p:nvSpPr>
            <p:cNvPr id="7" name="MH_Entry_1">
              <a:hlinkClick r:id="rId13" action="ppaction://hlinksldjump"/>
            </p:cNvPr>
            <p:cNvSpPr txBox="1"/>
            <p:nvPr>
              <p:custDataLst>
                <p:tags r:id="rId9"/>
              </p:custDataLst>
            </p:nvPr>
          </p:nvSpPr>
          <p:spPr>
            <a:xfrm>
              <a:off x="5452784" y="2124094"/>
              <a:ext cx="3982201" cy="411550"/>
            </a:xfrm>
            <a:custGeom>
              <a:avLst/>
              <a:gdLst>
                <a:gd name="connsiteX0" fmla="*/ 0 w 4234772"/>
                <a:gd name="connsiteY0" fmla="*/ 0 h 539998"/>
                <a:gd name="connsiteX1" fmla="*/ 4234772 w 4234772"/>
                <a:gd name="connsiteY1" fmla="*/ 0 h 539998"/>
                <a:gd name="connsiteX2" fmla="*/ 4234772 w 4234772"/>
                <a:gd name="connsiteY2" fmla="*/ 539998 h 539998"/>
                <a:gd name="connsiteX3" fmla="*/ 0 w 4234772"/>
                <a:gd name="connsiteY3" fmla="*/ 539998 h 539998"/>
                <a:gd name="connsiteX4" fmla="*/ 0 w 4234772"/>
                <a:gd name="connsiteY4" fmla="*/ 0 h 539998"/>
                <a:gd name="connsiteX0" fmla="*/ 4234772 w 4326212"/>
                <a:gd name="connsiteY0" fmla="*/ 539998 h 631438"/>
                <a:gd name="connsiteX1" fmla="*/ 0 w 4326212"/>
                <a:gd name="connsiteY1" fmla="*/ 539998 h 631438"/>
                <a:gd name="connsiteX2" fmla="*/ 0 w 4326212"/>
                <a:gd name="connsiteY2" fmla="*/ 0 h 631438"/>
                <a:gd name="connsiteX3" fmla="*/ 4234772 w 4326212"/>
                <a:gd name="connsiteY3" fmla="*/ 0 h 631438"/>
                <a:gd name="connsiteX4" fmla="*/ 4326212 w 4326212"/>
                <a:gd name="connsiteY4" fmla="*/ 631438 h 631438"/>
                <a:gd name="connsiteX0" fmla="*/ 4234772 w 4234772"/>
                <a:gd name="connsiteY0" fmla="*/ 539998 h 539998"/>
                <a:gd name="connsiteX1" fmla="*/ 0 w 4234772"/>
                <a:gd name="connsiteY1" fmla="*/ 539998 h 539998"/>
                <a:gd name="connsiteX2" fmla="*/ 0 w 4234772"/>
                <a:gd name="connsiteY2" fmla="*/ 0 h 539998"/>
                <a:gd name="connsiteX3" fmla="*/ 4234772 w 4234772"/>
                <a:gd name="connsiteY3" fmla="*/ 0 h 539998"/>
              </a:gdLst>
              <a:ahLst/>
              <a:cxnLst>
                <a:cxn ang="0">
                  <a:pos x="connsiteX0" y="connsiteY0"/>
                </a:cxn>
                <a:cxn ang="0">
                  <a:pos x="connsiteX1" y="connsiteY1"/>
                </a:cxn>
                <a:cxn ang="0">
                  <a:pos x="connsiteX2" y="connsiteY2"/>
                </a:cxn>
                <a:cxn ang="0">
                  <a:pos x="connsiteX3" y="connsiteY3"/>
                </a:cxn>
              </a:cxnLst>
              <a:rect l="l" t="t" r="r" b="b"/>
              <a:pathLst>
                <a:path w="4234772" h="539998">
                  <a:moveTo>
                    <a:pt x="4234772" y="539998"/>
                  </a:moveTo>
                  <a:lnTo>
                    <a:pt x="0" y="539998"/>
                  </a:lnTo>
                  <a:lnTo>
                    <a:pt x="0" y="0"/>
                  </a:lnTo>
                  <a:lnTo>
                    <a:pt x="4234772" y="0"/>
                  </a:lnTo>
                </a:path>
              </a:pathLst>
            </a:custGeom>
            <a:grpFill/>
            <a:ln w="3175">
              <a:gradFill flip="none" rotWithShape="1">
                <a:gsLst>
                  <a:gs pos="0">
                    <a:schemeClr val="accent4">
                      <a:lumMod val="0"/>
                      <a:lumOff val="100000"/>
                    </a:schemeClr>
                  </a:gs>
                  <a:gs pos="35000">
                    <a:schemeClr val="accent4">
                      <a:lumMod val="0"/>
                      <a:lumOff val="100000"/>
                    </a:schemeClr>
                  </a:gs>
                  <a:gs pos="100000">
                    <a:srgbClr val="7E5F4A"/>
                  </a:gs>
                </a:gsLst>
                <a:path path="circle">
                  <a:fillToRect l="50000" t="-80000" r="50000" b="180000"/>
                </a:path>
                <a:tileRect/>
              </a:gradFill>
            </a:ln>
          </p:spPr>
          <p:txBody>
            <a:bodyPr wrap="square" lIns="396000" tIns="0" rIns="0" bIns="0" rtlCol="0" anchor="ctr" anchorCtr="0">
              <a:normAutofit/>
            </a:bodyPr>
            <a:lstStyle/>
            <a:p>
              <a:pPr>
                <a:lnSpc>
                  <a:spcPct val="130000"/>
                </a:lnSpc>
              </a:pPr>
              <a:r>
                <a:rPr lang="tr-TR" altLang="zh-CN" sz="2000" dirty="0" smtClean="0">
                  <a:latin typeface="Caprica Sans It Personal Use" pitchFamily="2" charset="-94"/>
                </a:rPr>
                <a:t>Okuldan kaynaklanan nedenler</a:t>
              </a:r>
              <a:endParaRPr lang="zh-CN" altLang="en-US" sz="2000" dirty="0">
                <a:latin typeface="Caprica Sans It Personal Use" pitchFamily="2" charset="-94"/>
              </a:endParaRPr>
            </a:p>
          </p:txBody>
        </p:sp>
        <p:sp>
          <p:nvSpPr>
            <p:cNvPr id="8" name="MH_Number_1">
              <a:hlinkClick r:id="rId13" action="ppaction://hlinksldjump"/>
            </p:cNvPr>
            <p:cNvSpPr>
              <a:spLocks/>
            </p:cNvSpPr>
            <p:nvPr>
              <p:custDataLst>
                <p:tags r:id="rId10"/>
              </p:custDataLst>
            </p:nvPr>
          </p:nvSpPr>
          <p:spPr bwMode="auto">
            <a:xfrm>
              <a:off x="5225842" y="2124094"/>
              <a:ext cx="411552" cy="411550"/>
            </a:xfrm>
            <a:prstGeom prst="ellipse">
              <a:avLst/>
            </a:prstGeom>
            <a:grpFill/>
            <a:ln w="9525">
              <a:noFill/>
              <a:miter lim="800000"/>
              <a:headEnd/>
              <a:tailEnd/>
            </a:ln>
          </p:spPr>
          <p:txBody>
            <a:bodyPr wrap="square" lIns="0" tIns="0" rIns="0" bIns="0" anchor="ctr">
              <a:noAutofit/>
            </a:bodyPr>
            <a:lstStyle/>
            <a:p>
              <a:pPr algn="ctr">
                <a:spcBef>
                  <a:spcPct val="0"/>
                </a:spcBef>
              </a:pPr>
              <a:r>
                <a:rPr lang="en-US" altLang="zh-CN" sz="2400" dirty="0">
                  <a:solidFill>
                    <a:schemeClr val="bg1"/>
                  </a:solidFill>
                  <a:ea typeface="华文细黑" panose="02010600040101010101" pitchFamily="2" charset="-122"/>
                  <a:cs typeface="Times New Roman" panose="02020603050405020304" pitchFamily="18" charset="0"/>
                </a:rPr>
                <a:t>1</a:t>
              </a:r>
              <a:endParaRPr lang="zh-CN" altLang="en-US" sz="2400" dirty="0">
                <a:solidFill>
                  <a:schemeClr val="bg1"/>
                </a:solidFill>
                <a:ea typeface="华文细黑" panose="02010600040101010101" pitchFamily="2" charset="-122"/>
                <a:cs typeface="Times New Roman" panose="02020603050405020304" pitchFamily="18" charset="0"/>
              </a:endParaRPr>
            </a:p>
          </p:txBody>
        </p:sp>
      </p:grpSp>
      <p:grpSp>
        <p:nvGrpSpPr>
          <p:cNvPr id="9" name="组合 1"/>
          <p:cNvGrpSpPr/>
          <p:nvPr/>
        </p:nvGrpSpPr>
        <p:grpSpPr>
          <a:xfrm>
            <a:off x="1630710" y="3040881"/>
            <a:ext cx="7416821" cy="845713"/>
            <a:chOff x="5225842" y="3017450"/>
            <a:chExt cx="4209143" cy="411550"/>
          </a:xfrm>
          <a:gradFill>
            <a:gsLst>
              <a:gs pos="0">
                <a:srgbClr val="7E5F4A"/>
              </a:gs>
              <a:gs pos="47000">
                <a:srgbClr val="E7CB98"/>
              </a:gs>
              <a:gs pos="83000">
                <a:srgbClr val="7E5F4A"/>
              </a:gs>
              <a:gs pos="100000">
                <a:srgbClr val="E7CB98"/>
              </a:gs>
            </a:gsLst>
            <a:lin ang="0" scaled="0"/>
          </a:gradFill>
        </p:grpSpPr>
        <p:sp>
          <p:nvSpPr>
            <p:cNvPr id="10" name="MH_Entry_2">
              <a:hlinkClick r:id="rId14" action="ppaction://hlinksldjump"/>
            </p:cNvPr>
            <p:cNvSpPr txBox="1"/>
            <p:nvPr>
              <p:custDataLst>
                <p:tags r:id="rId7"/>
              </p:custDataLst>
            </p:nvPr>
          </p:nvSpPr>
          <p:spPr>
            <a:xfrm>
              <a:off x="5452784" y="3017450"/>
              <a:ext cx="3982201" cy="411550"/>
            </a:xfrm>
            <a:custGeom>
              <a:avLst/>
              <a:gdLst>
                <a:gd name="connsiteX0" fmla="*/ 0 w 4234772"/>
                <a:gd name="connsiteY0" fmla="*/ 0 h 539998"/>
                <a:gd name="connsiteX1" fmla="*/ 4234772 w 4234772"/>
                <a:gd name="connsiteY1" fmla="*/ 0 h 539998"/>
                <a:gd name="connsiteX2" fmla="*/ 4234772 w 4234772"/>
                <a:gd name="connsiteY2" fmla="*/ 539998 h 539998"/>
                <a:gd name="connsiteX3" fmla="*/ 0 w 4234772"/>
                <a:gd name="connsiteY3" fmla="*/ 539998 h 539998"/>
                <a:gd name="connsiteX4" fmla="*/ 0 w 4234772"/>
                <a:gd name="connsiteY4" fmla="*/ 0 h 539998"/>
                <a:gd name="connsiteX0" fmla="*/ 4234772 w 4326212"/>
                <a:gd name="connsiteY0" fmla="*/ 539998 h 631438"/>
                <a:gd name="connsiteX1" fmla="*/ 0 w 4326212"/>
                <a:gd name="connsiteY1" fmla="*/ 539998 h 631438"/>
                <a:gd name="connsiteX2" fmla="*/ 0 w 4326212"/>
                <a:gd name="connsiteY2" fmla="*/ 0 h 631438"/>
                <a:gd name="connsiteX3" fmla="*/ 4234772 w 4326212"/>
                <a:gd name="connsiteY3" fmla="*/ 0 h 631438"/>
                <a:gd name="connsiteX4" fmla="*/ 4326212 w 4326212"/>
                <a:gd name="connsiteY4" fmla="*/ 631438 h 631438"/>
                <a:gd name="connsiteX0" fmla="*/ 4234772 w 4234772"/>
                <a:gd name="connsiteY0" fmla="*/ 539998 h 539998"/>
                <a:gd name="connsiteX1" fmla="*/ 0 w 4234772"/>
                <a:gd name="connsiteY1" fmla="*/ 539998 h 539998"/>
                <a:gd name="connsiteX2" fmla="*/ 0 w 4234772"/>
                <a:gd name="connsiteY2" fmla="*/ 0 h 539998"/>
                <a:gd name="connsiteX3" fmla="*/ 4234772 w 4234772"/>
                <a:gd name="connsiteY3" fmla="*/ 0 h 539998"/>
              </a:gdLst>
              <a:ahLst/>
              <a:cxnLst>
                <a:cxn ang="0">
                  <a:pos x="connsiteX0" y="connsiteY0"/>
                </a:cxn>
                <a:cxn ang="0">
                  <a:pos x="connsiteX1" y="connsiteY1"/>
                </a:cxn>
                <a:cxn ang="0">
                  <a:pos x="connsiteX2" y="connsiteY2"/>
                </a:cxn>
                <a:cxn ang="0">
                  <a:pos x="connsiteX3" y="connsiteY3"/>
                </a:cxn>
              </a:cxnLst>
              <a:rect l="l" t="t" r="r" b="b"/>
              <a:pathLst>
                <a:path w="4234772" h="539998">
                  <a:moveTo>
                    <a:pt x="4234772" y="539998"/>
                  </a:moveTo>
                  <a:lnTo>
                    <a:pt x="0" y="539998"/>
                  </a:lnTo>
                  <a:lnTo>
                    <a:pt x="0" y="0"/>
                  </a:lnTo>
                  <a:lnTo>
                    <a:pt x="4234772" y="0"/>
                  </a:lnTo>
                </a:path>
              </a:pathLst>
            </a:custGeom>
            <a:grpFill/>
            <a:ln w="3175">
              <a:gradFill flip="none" rotWithShape="1">
                <a:gsLst>
                  <a:gs pos="0">
                    <a:schemeClr val="accent4">
                      <a:lumMod val="0"/>
                      <a:lumOff val="100000"/>
                    </a:schemeClr>
                  </a:gs>
                  <a:gs pos="35000">
                    <a:schemeClr val="accent4">
                      <a:lumMod val="0"/>
                      <a:lumOff val="100000"/>
                    </a:schemeClr>
                  </a:gs>
                  <a:gs pos="100000">
                    <a:srgbClr val="7E5F4A"/>
                  </a:gs>
                </a:gsLst>
                <a:path path="circle">
                  <a:fillToRect l="50000" t="-80000" r="50000" b="180000"/>
                </a:path>
                <a:tileRect/>
              </a:gradFill>
            </a:ln>
          </p:spPr>
          <p:txBody>
            <a:bodyPr wrap="square" lIns="396000" tIns="0" rIns="0" bIns="0" rtlCol="0" anchor="ctr" anchorCtr="0">
              <a:normAutofit/>
            </a:bodyPr>
            <a:lstStyle>
              <a:defPPr>
                <a:defRPr lang="zh-CN"/>
              </a:defPPr>
              <a:lvl1pPr>
                <a:lnSpc>
                  <a:spcPct val="130000"/>
                </a:lnSpc>
                <a:defRPr sz="2000">
                  <a:latin typeface="华文细黑" panose="02010600040101010101" pitchFamily="2" charset="-122"/>
                  <a:ea typeface="华文细黑" panose="02010600040101010101" pitchFamily="2" charset="-122"/>
                </a:defRPr>
              </a:lvl1pPr>
            </a:lstStyle>
            <a:p>
              <a:r>
                <a:rPr lang="tr-TR" altLang="zh-CN" dirty="0" smtClean="0">
                  <a:latin typeface="Caprica Sans It Personal Use" pitchFamily="2" charset="-94"/>
                  <a:ea typeface="+mn-ea"/>
                </a:rPr>
                <a:t>Aileden kaynaklanan nedenler</a:t>
              </a:r>
              <a:endParaRPr lang="zh-CN" altLang="en-US" dirty="0">
                <a:latin typeface="Caprica Sans It Personal Use" pitchFamily="2" charset="-94"/>
                <a:ea typeface="+mn-ea"/>
              </a:endParaRPr>
            </a:p>
          </p:txBody>
        </p:sp>
        <p:sp>
          <p:nvSpPr>
            <p:cNvPr id="11" name="MH_Number_2">
              <a:hlinkClick r:id="rId14" action="ppaction://hlinksldjump"/>
            </p:cNvPr>
            <p:cNvSpPr>
              <a:spLocks/>
            </p:cNvSpPr>
            <p:nvPr>
              <p:custDataLst>
                <p:tags r:id="rId8"/>
              </p:custDataLst>
            </p:nvPr>
          </p:nvSpPr>
          <p:spPr bwMode="auto">
            <a:xfrm>
              <a:off x="5225842" y="3017450"/>
              <a:ext cx="411552" cy="411550"/>
            </a:xfrm>
            <a:prstGeom prst="ellipse">
              <a:avLst/>
            </a:prstGeom>
            <a:grpFill/>
            <a:ln w="9525">
              <a:noFill/>
              <a:miter lim="800000"/>
              <a:headEnd/>
              <a:tailEnd/>
            </a:ln>
          </p:spPr>
          <p:txBody>
            <a:bodyPr wrap="square" lIns="0" tIns="0" rIns="0" bIns="0" anchor="ctr">
              <a:noAutofit/>
            </a:bodyPr>
            <a:lstStyle/>
            <a:p>
              <a:pPr algn="ctr">
                <a:spcBef>
                  <a:spcPct val="0"/>
                </a:spcBef>
              </a:pPr>
              <a:r>
                <a:rPr lang="en-US" altLang="zh-CN" sz="2400" dirty="0">
                  <a:solidFill>
                    <a:schemeClr val="bg1"/>
                  </a:solidFill>
                  <a:ea typeface="华文细黑" panose="02010600040101010101" pitchFamily="2" charset="-122"/>
                  <a:cs typeface="Times New Roman" panose="02020603050405020304" pitchFamily="18" charset="0"/>
                </a:rPr>
                <a:t>2</a:t>
              </a:r>
              <a:endParaRPr lang="zh-CN" altLang="en-US" sz="2400" dirty="0">
                <a:solidFill>
                  <a:schemeClr val="bg1"/>
                </a:solidFill>
                <a:ea typeface="华文细黑" panose="02010600040101010101" pitchFamily="2" charset="-122"/>
                <a:cs typeface="Times New Roman" panose="02020603050405020304" pitchFamily="18" charset="0"/>
              </a:endParaRPr>
            </a:p>
          </p:txBody>
        </p:sp>
      </p:grpSp>
      <p:grpSp>
        <p:nvGrpSpPr>
          <p:cNvPr id="12" name="组合 12"/>
          <p:cNvGrpSpPr/>
          <p:nvPr/>
        </p:nvGrpSpPr>
        <p:grpSpPr>
          <a:xfrm>
            <a:off x="1630710" y="3777915"/>
            <a:ext cx="7416824" cy="845713"/>
            <a:chOff x="5118378" y="3017450"/>
            <a:chExt cx="4292970" cy="411550"/>
          </a:xfrm>
          <a:gradFill>
            <a:gsLst>
              <a:gs pos="0">
                <a:srgbClr val="7E5F4A"/>
              </a:gs>
              <a:gs pos="47000">
                <a:srgbClr val="E7CB98"/>
              </a:gs>
              <a:gs pos="83000">
                <a:srgbClr val="7E5F4A"/>
              </a:gs>
              <a:gs pos="100000">
                <a:srgbClr val="E7CB98"/>
              </a:gs>
            </a:gsLst>
            <a:lin ang="0" scaled="0"/>
          </a:gradFill>
        </p:grpSpPr>
        <p:sp>
          <p:nvSpPr>
            <p:cNvPr id="13" name="MH_Entry_2">
              <a:hlinkClick r:id="rId14" action="ppaction://hlinksldjump"/>
            </p:cNvPr>
            <p:cNvSpPr txBox="1"/>
            <p:nvPr>
              <p:custDataLst>
                <p:tags r:id="rId5"/>
              </p:custDataLst>
            </p:nvPr>
          </p:nvSpPr>
          <p:spPr>
            <a:xfrm>
              <a:off x="5271898" y="3017450"/>
              <a:ext cx="4139450" cy="411550"/>
            </a:xfrm>
            <a:custGeom>
              <a:avLst/>
              <a:gdLst>
                <a:gd name="connsiteX0" fmla="*/ 0 w 4234772"/>
                <a:gd name="connsiteY0" fmla="*/ 0 h 539998"/>
                <a:gd name="connsiteX1" fmla="*/ 4234772 w 4234772"/>
                <a:gd name="connsiteY1" fmla="*/ 0 h 539998"/>
                <a:gd name="connsiteX2" fmla="*/ 4234772 w 4234772"/>
                <a:gd name="connsiteY2" fmla="*/ 539998 h 539998"/>
                <a:gd name="connsiteX3" fmla="*/ 0 w 4234772"/>
                <a:gd name="connsiteY3" fmla="*/ 539998 h 539998"/>
                <a:gd name="connsiteX4" fmla="*/ 0 w 4234772"/>
                <a:gd name="connsiteY4" fmla="*/ 0 h 539998"/>
                <a:gd name="connsiteX0" fmla="*/ 4234772 w 4326212"/>
                <a:gd name="connsiteY0" fmla="*/ 539998 h 631438"/>
                <a:gd name="connsiteX1" fmla="*/ 0 w 4326212"/>
                <a:gd name="connsiteY1" fmla="*/ 539998 h 631438"/>
                <a:gd name="connsiteX2" fmla="*/ 0 w 4326212"/>
                <a:gd name="connsiteY2" fmla="*/ 0 h 631438"/>
                <a:gd name="connsiteX3" fmla="*/ 4234772 w 4326212"/>
                <a:gd name="connsiteY3" fmla="*/ 0 h 631438"/>
                <a:gd name="connsiteX4" fmla="*/ 4326212 w 4326212"/>
                <a:gd name="connsiteY4" fmla="*/ 631438 h 631438"/>
                <a:gd name="connsiteX0" fmla="*/ 4234772 w 4234772"/>
                <a:gd name="connsiteY0" fmla="*/ 539998 h 539998"/>
                <a:gd name="connsiteX1" fmla="*/ 0 w 4234772"/>
                <a:gd name="connsiteY1" fmla="*/ 539998 h 539998"/>
                <a:gd name="connsiteX2" fmla="*/ 0 w 4234772"/>
                <a:gd name="connsiteY2" fmla="*/ 0 h 539998"/>
                <a:gd name="connsiteX3" fmla="*/ 4234772 w 4234772"/>
                <a:gd name="connsiteY3" fmla="*/ 0 h 539998"/>
              </a:gdLst>
              <a:ahLst/>
              <a:cxnLst>
                <a:cxn ang="0">
                  <a:pos x="connsiteX0" y="connsiteY0"/>
                </a:cxn>
                <a:cxn ang="0">
                  <a:pos x="connsiteX1" y="connsiteY1"/>
                </a:cxn>
                <a:cxn ang="0">
                  <a:pos x="connsiteX2" y="connsiteY2"/>
                </a:cxn>
                <a:cxn ang="0">
                  <a:pos x="connsiteX3" y="connsiteY3"/>
                </a:cxn>
              </a:cxnLst>
              <a:rect l="l" t="t" r="r" b="b"/>
              <a:pathLst>
                <a:path w="4234772" h="539998">
                  <a:moveTo>
                    <a:pt x="4234772" y="539998"/>
                  </a:moveTo>
                  <a:lnTo>
                    <a:pt x="0" y="539998"/>
                  </a:lnTo>
                  <a:lnTo>
                    <a:pt x="0" y="0"/>
                  </a:lnTo>
                  <a:lnTo>
                    <a:pt x="4234772" y="0"/>
                  </a:lnTo>
                </a:path>
              </a:pathLst>
            </a:custGeom>
            <a:grpFill/>
            <a:ln w="3175">
              <a:gradFill flip="none" rotWithShape="1">
                <a:gsLst>
                  <a:gs pos="0">
                    <a:schemeClr val="accent4">
                      <a:lumMod val="0"/>
                      <a:lumOff val="100000"/>
                    </a:schemeClr>
                  </a:gs>
                  <a:gs pos="35000">
                    <a:schemeClr val="accent4">
                      <a:lumMod val="0"/>
                      <a:lumOff val="100000"/>
                    </a:schemeClr>
                  </a:gs>
                  <a:gs pos="100000">
                    <a:srgbClr val="7E5F4A"/>
                  </a:gs>
                </a:gsLst>
                <a:path path="circle">
                  <a:fillToRect l="50000" t="-80000" r="50000" b="180000"/>
                </a:path>
                <a:tileRect/>
              </a:gradFill>
            </a:ln>
          </p:spPr>
          <p:txBody>
            <a:bodyPr wrap="square" lIns="396000" tIns="0" rIns="0" bIns="0" rtlCol="0" anchor="ctr" anchorCtr="0">
              <a:normAutofit/>
            </a:bodyPr>
            <a:lstStyle>
              <a:defPPr>
                <a:defRPr lang="zh-CN"/>
              </a:defPPr>
              <a:lvl1pPr>
                <a:lnSpc>
                  <a:spcPct val="130000"/>
                </a:lnSpc>
                <a:defRPr sz="2000">
                  <a:latin typeface="华文细黑" panose="02010600040101010101" pitchFamily="2" charset="-122"/>
                  <a:ea typeface="华文细黑" panose="02010600040101010101" pitchFamily="2" charset="-122"/>
                </a:defRPr>
              </a:lvl1pPr>
            </a:lstStyle>
            <a:p>
              <a:r>
                <a:rPr lang="tr-TR" altLang="zh-CN" sz="1900" dirty="0" smtClean="0">
                  <a:latin typeface="Caprica Sans It Personal Use" pitchFamily="2" charset="-94"/>
                  <a:ea typeface="+mn-ea"/>
                </a:rPr>
                <a:t> Çevreden kaynaklanan nedenler</a:t>
              </a:r>
              <a:endParaRPr lang="zh-CN" altLang="en-US" sz="1900" dirty="0">
                <a:latin typeface="Caprica Sans It Personal Use" pitchFamily="2" charset="-94"/>
                <a:ea typeface="+mn-ea"/>
              </a:endParaRPr>
            </a:p>
          </p:txBody>
        </p:sp>
        <p:sp>
          <p:nvSpPr>
            <p:cNvPr id="14" name="MH_Number_2">
              <a:hlinkClick r:id="rId14" action="ppaction://hlinksldjump"/>
            </p:cNvPr>
            <p:cNvSpPr>
              <a:spLocks/>
            </p:cNvSpPr>
            <p:nvPr>
              <p:custDataLst>
                <p:tags r:id="rId6"/>
              </p:custDataLst>
            </p:nvPr>
          </p:nvSpPr>
          <p:spPr bwMode="auto">
            <a:xfrm>
              <a:off x="5118378" y="3017450"/>
              <a:ext cx="411552" cy="411550"/>
            </a:xfrm>
            <a:prstGeom prst="ellipse">
              <a:avLst/>
            </a:prstGeom>
            <a:grpFill/>
            <a:ln w="9525">
              <a:noFill/>
              <a:miter lim="800000"/>
              <a:headEnd/>
              <a:tailEnd/>
            </a:ln>
          </p:spPr>
          <p:txBody>
            <a:bodyPr wrap="square" lIns="0" tIns="0" rIns="0" bIns="0" anchor="ctr">
              <a:noAutofit/>
            </a:bodyPr>
            <a:lstStyle/>
            <a:p>
              <a:pPr algn="ctr">
                <a:spcBef>
                  <a:spcPct val="0"/>
                </a:spcBef>
              </a:pPr>
              <a:r>
                <a:rPr lang="en-US" altLang="zh-CN" sz="2400" dirty="0" smtClean="0">
                  <a:solidFill>
                    <a:schemeClr val="bg1"/>
                  </a:solidFill>
                  <a:ea typeface="华文细黑" panose="02010600040101010101" pitchFamily="2" charset="-122"/>
                  <a:cs typeface="Times New Roman" panose="02020603050405020304" pitchFamily="18" charset="0"/>
                </a:rPr>
                <a:t>3</a:t>
              </a:r>
              <a:endParaRPr lang="zh-CN" altLang="en-US" sz="2400" dirty="0">
                <a:solidFill>
                  <a:schemeClr val="bg1"/>
                </a:solidFill>
                <a:ea typeface="华文细黑" panose="02010600040101010101" pitchFamily="2" charset="-122"/>
                <a:cs typeface="Times New Roman" panose="02020603050405020304" pitchFamily="18" charset="0"/>
              </a:endParaRPr>
            </a:p>
          </p:txBody>
        </p:sp>
      </p:grpSp>
      <p:grpSp>
        <p:nvGrpSpPr>
          <p:cNvPr id="15" name="组合 15"/>
          <p:cNvGrpSpPr/>
          <p:nvPr/>
        </p:nvGrpSpPr>
        <p:grpSpPr>
          <a:xfrm>
            <a:off x="1630710" y="4445097"/>
            <a:ext cx="7416822" cy="845713"/>
            <a:chOff x="5225842" y="3017450"/>
            <a:chExt cx="4209144" cy="411550"/>
          </a:xfrm>
          <a:gradFill>
            <a:gsLst>
              <a:gs pos="0">
                <a:srgbClr val="7E5F4A"/>
              </a:gs>
              <a:gs pos="47000">
                <a:srgbClr val="E7CB98"/>
              </a:gs>
              <a:gs pos="83000">
                <a:srgbClr val="7E5F4A"/>
              </a:gs>
              <a:gs pos="100000">
                <a:srgbClr val="E7CB98"/>
              </a:gs>
            </a:gsLst>
            <a:lin ang="0" scaled="0"/>
          </a:gradFill>
        </p:grpSpPr>
        <p:sp>
          <p:nvSpPr>
            <p:cNvPr id="16" name="MH_Entry_2">
              <a:hlinkClick r:id="rId14" action="ppaction://hlinksldjump"/>
            </p:cNvPr>
            <p:cNvSpPr txBox="1"/>
            <p:nvPr>
              <p:custDataLst>
                <p:tags r:id="rId3"/>
              </p:custDataLst>
            </p:nvPr>
          </p:nvSpPr>
          <p:spPr>
            <a:xfrm>
              <a:off x="5452785" y="3017450"/>
              <a:ext cx="3982201" cy="411550"/>
            </a:xfrm>
            <a:custGeom>
              <a:avLst/>
              <a:gdLst>
                <a:gd name="connsiteX0" fmla="*/ 0 w 4234772"/>
                <a:gd name="connsiteY0" fmla="*/ 0 h 539998"/>
                <a:gd name="connsiteX1" fmla="*/ 4234772 w 4234772"/>
                <a:gd name="connsiteY1" fmla="*/ 0 h 539998"/>
                <a:gd name="connsiteX2" fmla="*/ 4234772 w 4234772"/>
                <a:gd name="connsiteY2" fmla="*/ 539998 h 539998"/>
                <a:gd name="connsiteX3" fmla="*/ 0 w 4234772"/>
                <a:gd name="connsiteY3" fmla="*/ 539998 h 539998"/>
                <a:gd name="connsiteX4" fmla="*/ 0 w 4234772"/>
                <a:gd name="connsiteY4" fmla="*/ 0 h 539998"/>
                <a:gd name="connsiteX0" fmla="*/ 4234772 w 4326212"/>
                <a:gd name="connsiteY0" fmla="*/ 539998 h 631438"/>
                <a:gd name="connsiteX1" fmla="*/ 0 w 4326212"/>
                <a:gd name="connsiteY1" fmla="*/ 539998 h 631438"/>
                <a:gd name="connsiteX2" fmla="*/ 0 w 4326212"/>
                <a:gd name="connsiteY2" fmla="*/ 0 h 631438"/>
                <a:gd name="connsiteX3" fmla="*/ 4234772 w 4326212"/>
                <a:gd name="connsiteY3" fmla="*/ 0 h 631438"/>
                <a:gd name="connsiteX4" fmla="*/ 4326212 w 4326212"/>
                <a:gd name="connsiteY4" fmla="*/ 631438 h 631438"/>
                <a:gd name="connsiteX0" fmla="*/ 4234772 w 4234772"/>
                <a:gd name="connsiteY0" fmla="*/ 539998 h 539998"/>
                <a:gd name="connsiteX1" fmla="*/ 0 w 4234772"/>
                <a:gd name="connsiteY1" fmla="*/ 539998 h 539998"/>
                <a:gd name="connsiteX2" fmla="*/ 0 w 4234772"/>
                <a:gd name="connsiteY2" fmla="*/ 0 h 539998"/>
                <a:gd name="connsiteX3" fmla="*/ 4234772 w 4234772"/>
                <a:gd name="connsiteY3" fmla="*/ 0 h 539998"/>
              </a:gdLst>
              <a:ahLst/>
              <a:cxnLst>
                <a:cxn ang="0">
                  <a:pos x="connsiteX0" y="connsiteY0"/>
                </a:cxn>
                <a:cxn ang="0">
                  <a:pos x="connsiteX1" y="connsiteY1"/>
                </a:cxn>
                <a:cxn ang="0">
                  <a:pos x="connsiteX2" y="connsiteY2"/>
                </a:cxn>
                <a:cxn ang="0">
                  <a:pos x="connsiteX3" y="connsiteY3"/>
                </a:cxn>
              </a:cxnLst>
              <a:rect l="l" t="t" r="r" b="b"/>
              <a:pathLst>
                <a:path w="4234772" h="539998">
                  <a:moveTo>
                    <a:pt x="4234772" y="539998"/>
                  </a:moveTo>
                  <a:lnTo>
                    <a:pt x="0" y="539998"/>
                  </a:lnTo>
                  <a:lnTo>
                    <a:pt x="0" y="0"/>
                  </a:lnTo>
                  <a:lnTo>
                    <a:pt x="4234772" y="0"/>
                  </a:lnTo>
                </a:path>
              </a:pathLst>
            </a:custGeom>
            <a:grpFill/>
            <a:ln w="3175">
              <a:gradFill flip="none" rotWithShape="1">
                <a:gsLst>
                  <a:gs pos="0">
                    <a:schemeClr val="accent4">
                      <a:lumMod val="0"/>
                      <a:lumOff val="100000"/>
                    </a:schemeClr>
                  </a:gs>
                  <a:gs pos="35000">
                    <a:schemeClr val="accent4">
                      <a:lumMod val="0"/>
                      <a:lumOff val="100000"/>
                    </a:schemeClr>
                  </a:gs>
                  <a:gs pos="100000">
                    <a:srgbClr val="7E5F4A"/>
                  </a:gs>
                </a:gsLst>
                <a:path path="circle">
                  <a:fillToRect l="50000" t="-80000" r="50000" b="180000"/>
                </a:path>
                <a:tileRect/>
              </a:gradFill>
            </a:ln>
          </p:spPr>
          <p:txBody>
            <a:bodyPr wrap="square" lIns="396000" tIns="0" rIns="0" bIns="0" rtlCol="0" anchor="ctr" anchorCtr="0">
              <a:normAutofit/>
            </a:bodyPr>
            <a:lstStyle>
              <a:defPPr>
                <a:defRPr lang="zh-CN"/>
              </a:defPPr>
              <a:lvl1pPr>
                <a:lnSpc>
                  <a:spcPct val="130000"/>
                </a:lnSpc>
                <a:defRPr sz="2000">
                  <a:latin typeface="华文细黑" panose="02010600040101010101" pitchFamily="2" charset="-122"/>
                  <a:ea typeface="华文细黑" panose="02010600040101010101" pitchFamily="2" charset="-122"/>
                </a:defRPr>
              </a:lvl1pPr>
            </a:lstStyle>
            <a:p>
              <a:r>
                <a:rPr lang="tr-TR" altLang="zh-CN" dirty="0" smtClean="0">
                  <a:latin typeface="Caprica Sans It Personal Use" pitchFamily="2" charset="-94"/>
                  <a:ea typeface="+mn-ea"/>
                </a:rPr>
                <a:t>Kişisel nedenler</a:t>
              </a:r>
              <a:endParaRPr lang="zh-CN" altLang="en-US" dirty="0">
                <a:latin typeface="Caprica Sans It Personal Use" pitchFamily="2" charset="-94"/>
                <a:ea typeface="+mn-ea"/>
              </a:endParaRPr>
            </a:p>
          </p:txBody>
        </p:sp>
        <p:sp>
          <p:nvSpPr>
            <p:cNvPr id="17" name="MH_Number_2">
              <a:hlinkClick r:id="rId14" action="ppaction://hlinksldjump"/>
            </p:cNvPr>
            <p:cNvSpPr>
              <a:spLocks/>
            </p:cNvSpPr>
            <p:nvPr>
              <p:custDataLst>
                <p:tags r:id="rId4"/>
              </p:custDataLst>
            </p:nvPr>
          </p:nvSpPr>
          <p:spPr bwMode="auto">
            <a:xfrm>
              <a:off x="5225842" y="3017450"/>
              <a:ext cx="411552" cy="411550"/>
            </a:xfrm>
            <a:prstGeom prst="ellipse">
              <a:avLst/>
            </a:prstGeom>
            <a:grpFill/>
            <a:ln w="9525">
              <a:noFill/>
              <a:miter lim="800000"/>
              <a:headEnd/>
              <a:tailEnd/>
            </a:ln>
          </p:spPr>
          <p:txBody>
            <a:bodyPr wrap="square" lIns="0" tIns="0" rIns="0" bIns="0" anchor="ctr">
              <a:noAutofit/>
            </a:bodyPr>
            <a:lstStyle/>
            <a:p>
              <a:pPr algn="ctr">
                <a:spcBef>
                  <a:spcPct val="0"/>
                </a:spcBef>
              </a:pPr>
              <a:r>
                <a:rPr lang="en-US" altLang="zh-CN" sz="2400" dirty="0" smtClean="0">
                  <a:solidFill>
                    <a:schemeClr val="bg1"/>
                  </a:solidFill>
                  <a:ea typeface="华文细黑" panose="02010600040101010101" pitchFamily="2" charset="-122"/>
                  <a:cs typeface="Times New Roman" panose="02020603050405020304" pitchFamily="18" charset="0"/>
                </a:rPr>
                <a:t>4</a:t>
              </a:r>
              <a:endParaRPr lang="zh-CN" altLang="en-US" sz="2400" dirty="0">
                <a:solidFill>
                  <a:schemeClr val="bg1"/>
                </a:solidFill>
                <a:ea typeface="华文细黑" panose="02010600040101010101" pitchFamily="2" charset="-122"/>
                <a:cs typeface="Times New Roman" panose="02020603050405020304" pitchFamily="18" charset="0"/>
              </a:endParaRPr>
            </a:p>
          </p:txBody>
        </p:sp>
      </p:grpSp>
      <p:grpSp>
        <p:nvGrpSpPr>
          <p:cNvPr id="18" name="组合 15"/>
          <p:cNvGrpSpPr/>
          <p:nvPr/>
        </p:nvGrpSpPr>
        <p:grpSpPr>
          <a:xfrm>
            <a:off x="1630710" y="5215942"/>
            <a:ext cx="7416824" cy="878148"/>
            <a:chOff x="5194310" y="3585008"/>
            <a:chExt cx="4219509" cy="427334"/>
          </a:xfrm>
          <a:gradFill>
            <a:gsLst>
              <a:gs pos="0">
                <a:srgbClr val="7E5F4A"/>
              </a:gs>
              <a:gs pos="47000">
                <a:srgbClr val="E7CB98"/>
              </a:gs>
              <a:gs pos="83000">
                <a:srgbClr val="7E5F4A"/>
              </a:gs>
              <a:gs pos="100000">
                <a:srgbClr val="E7CB98"/>
              </a:gs>
            </a:gsLst>
            <a:lin ang="0" scaled="0"/>
          </a:gradFill>
        </p:grpSpPr>
        <p:sp>
          <p:nvSpPr>
            <p:cNvPr id="19" name="MH_Entry_2">
              <a:hlinkClick r:id="rId14" action="ppaction://hlinksldjump"/>
            </p:cNvPr>
            <p:cNvSpPr txBox="1"/>
            <p:nvPr>
              <p:custDataLst>
                <p:tags r:id="rId1"/>
              </p:custDataLst>
            </p:nvPr>
          </p:nvSpPr>
          <p:spPr>
            <a:xfrm>
              <a:off x="5431618" y="3585008"/>
              <a:ext cx="3982201" cy="411550"/>
            </a:xfrm>
            <a:custGeom>
              <a:avLst/>
              <a:gdLst>
                <a:gd name="connsiteX0" fmla="*/ 0 w 4234772"/>
                <a:gd name="connsiteY0" fmla="*/ 0 h 539998"/>
                <a:gd name="connsiteX1" fmla="*/ 4234772 w 4234772"/>
                <a:gd name="connsiteY1" fmla="*/ 0 h 539998"/>
                <a:gd name="connsiteX2" fmla="*/ 4234772 w 4234772"/>
                <a:gd name="connsiteY2" fmla="*/ 539998 h 539998"/>
                <a:gd name="connsiteX3" fmla="*/ 0 w 4234772"/>
                <a:gd name="connsiteY3" fmla="*/ 539998 h 539998"/>
                <a:gd name="connsiteX4" fmla="*/ 0 w 4234772"/>
                <a:gd name="connsiteY4" fmla="*/ 0 h 539998"/>
                <a:gd name="connsiteX0" fmla="*/ 4234772 w 4326212"/>
                <a:gd name="connsiteY0" fmla="*/ 539998 h 631438"/>
                <a:gd name="connsiteX1" fmla="*/ 0 w 4326212"/>
                <a:gd name="connsiteY1" fmla="*/ 539998 h 631438"/>
                <a:gd name="connsiteX2" fmla="*/ 0 w 4326212"/>
                <a:gd name="connsiteY2" fmla="*/ 0 h 631438"/>
                <a:gd name="connsiteX3" fmla="*/ 4234772 w 4326212"/>
                <a:gd name="connsiteY3" fmla="*/ 0 h 631438"/>
                <a:gd name="connsiteX4" fmla="*/ 4326212 w 4326212"/>
                <a:gd name="connsiteY4" fmla="*/ 631438 h 631438"/>
                <a:gd name="connsiteX0" fmla="*/ 4234772 w 4234772"/>
                <a:gd name="connsiteY0" fmla="*/ 539998 h 539998"/>
                <a:gd name="connsiteX1" fmla="*/ 0 w 4234772"/>
                <a:gd name="connsiteY1" fmla="*/ 539998 h 539998"/>
                <a:gd name="connsiteX2" fmla="*/ 0 w 4234772"/>
                <a:gd name="connsiteY2" fmla="*/ 0 h 539998"/>
                <a:gd name="connsiteX3" fmla="*/ 4234772 w 4234772"/>
                <a:gd name="connsiteY3" fmla="*/ 0 h 539998"/>
              </a:gdLst>
              <a:ahLst/>
              <a:cxnLst>
                <a:cxn ang="0">
                  <a:pos x="connsiteX0" y="connsiteY0"/>
                </a:cxn>
                <a:cxn ang="0">
                  <a:pos x="connsiteX1" y="connsiteY1"/>
                </a:cxn>
                <a:cxn ang="0">
                  <a:pos x="connsiteX2" y="connsiteY2"/>
                </a:cxn>
                <a:cxn ang="0">
                  <a:pos x="connsiteX3" y="connsiteY3"/>
                </a:cxn>
              </a:cxnLst>
              <a:rect l="l" t="t" r="r" b="b"/>
              <a:pathLst>
                <a:path w="4234772" h="539998">
                  <a:moveTo>
                    <a:pt x="4234772" y="539998"/>
                  </a:moveTo>
                  <a:lnTo>
                    <a:pt x="0" y="539998"/>
                  </a:lnTo>
                  <a:lnTo>
                    <a:pt x="0" y="0"/>
                  </a:lnTo>
                  <a:lnTo>
                    <a:pt x="4234772" y="0"/>
                  </a:lnTo>
                </a:path>
              </a:pathLst>
            </a:custGeom>
            <a:grpFill/>
            <a:ln w="3175">
              <a:gradFill flip="none" rotWithShape="1">
                <a:gsLst>
                  <a:gs pos="0">
                    <a:schemeClr val="accent4">
                      <a:lumMod val="0"/>
                      <a:lumOff val="100000"/>
                    </a:schemeClr>
                  </a:gs>
                  <a:gs pos="35000">
                    <a:schemeClr val="accent4">
                      <a:lumMod val="0"/>
                      <a:lumOff val="100000"/>
                    </a:schemeClr>
                  </a:gs>
                  <a:gs pos="100000">
                    <a:srgbClr val="7E5F4A"/>
                  </a:gs>
                </a:gsLst>
                <a:path path="circle">
                  <a:fillToRect l="50000" t="-80000" r="50000" b="180000"/>
                </a:path>
                <a:tileRect/>
              </a:gradFill>
            </a:ln>
          </p:spPr>
          <p:txBody>
            <a:bodyPr wrap="square" lIns="396000" tIns="0" rIns="0" bIns="0" rtlCol="0" anchor="ctr" anchorCtr="0">
              <a:normAutofit/>
            </a:bodyPr>
            <a:lstStyle>
              <a:defPPr>
                <a:defRPr lang="zh-CN"/>
              </a:defPPr>
              <a:lvl1pPr>
                <a:lnSpc>
                  <a:spcPct val="130000"/>
                </a:lnSpc>
                <a:defRPr sz="2000">
                  <a:latin typeface="华文细黑" panose="02010600040101010101" pitchFamily="2" charset="-122"/>
                  <a:ea typeface="华文细黑" panose="02010600040101010101" pitchFamily="2" charset="-122"/>
                </a:defRPr>
              </a:lvl1pPr>
            </a:lstStyle>
            <a:p>
              <a:r>
                <a:rPr lang="tr-TR" altLang="zh-CN" dirty="0" smtClean="0">
                  <a:latin typeface="Caprica Sans It Personal Use" pitchFamily="2" charset="-94"/>
                  <a:ea typeface="+mn-ea"/>
                </a:rPr>
                <a:t>Akademik nedenler</a:t>
              </a:r>
              <a:endParaRPr lang="zh-CN" altLang="en-US" dirty="0">
                <a:latin typeface="Caprica Sans It Personal Use" pitchFamily="2" charset="-94"/>
                <a:ea typeface="+mn-ea"/>
              </a:endParaRPr>
            </a:p>
          </p:txBody>
        </p:sp>
        <p:sp>
          <p:nvSpPr>
            <p:cNvPr id="20" name="MH_Number_2">
              <a:hlinkClick r:id="rId14" action="ppaction://hlinksldjump"/>
            </p:cNvPr>
            <p:cNvSpPr>
              <a:spLocks/>
            </p:cNvSpPr>
            <p:nvPr>
              <p:custDataLst>
                <p:tags r:id="rId2"/>
              </p:custDataLst>
            </p:nvPr>
          </p:nvSpPr>
          <p:spPr bwMode="auto">
            <a:xfrm>
              <a:off x="5194310" y="3600792"/>
              <a:ext cx="411552" cy="411550"/>
            </a:xfrm>
            <a:prstGeom prst="ellipse">
              <a:avLst/>
            </a:prstGeom>
            <a:grpFill/>
            <a:ln w="9525">
              <a:noFill/>
              <a:miter lim="800000"/>
              <a:headEnd/>
              <a:tailEnd/>
            </a:ln>
          </p:spPr>
          <p:txBody>
            <a:bodyPr wrap="square" lIns="0" tIns="0" rIns="0" bIns="0" anchor="ctr">
              <a:noAutofit/>
            </a:bodyPr>
            <a:lstStyle/>
            <a:p>
              <a:pPr algn="ctr">
                <a:spcBef>
                  <a:spcPct val="0"/>
                </a:spcBef>
              </a:pPr>
              <a:r>
                <a:rPr lang="tr-TR" altLang="zh-CN" sz="2400" dirty="0" smtClean="0">
                  <a:solidFill>
                    <a:schemeClr val="bg1"/>
                  </a:solidFill>
                  <a:ea typeface="华文细黑" panose="02010600040101010101" pitchFamily="2" charset="-122"/>
                  <a:cs typeface="Times New Roman" panose="02020603050405020304" pitchFamily="18" charset="0"/>
                </a:rPr>
                <a:t>5</a:t>
              </a:r>
              <a:endParaRPr lang="zh-CN" altLang="en-US" sz="2400" dirty="0">
                <a:solidFill>
                  <a:schemeClr val="bg1"/>
                </a:solidFill>
                <a:ea typeface="华文细黑" panose="02010600040101010101" pitchFamily="2" charset="-122"/>
                <a:cs typeface="Times New Roman" panose="02020603050405020304" pitchFamily="18" charset="0"/>
              </a:endParaRPr>
            </a:p>
          </p:txBody>
        </p:sp>
      </p:gr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0-#ppt_w/2"/>
                                          </p:val>
                                        </p:tav>
                                        <p:tav tm="100000">
                                          <p:val>
                                            <p:strVal val="#ppt_x"/>
                                          </p:val>
                                        </p:tav>
                                      </p:tavLst>
                                    </p:anim>
                                    <p:anim calcmode="lin" valueType="num">
                                      <p:cBhvr additive="base">
                                        <p:cTn id="26"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0-#ppt_w/2"/>
                                          </p:val>
                                        </p:tav>
                                        <p:tav tm="100000">
                                          <p:val>
                                            <p:strVal val="#ppt_x"/>
                                          </p:val>
                                        </p:tav>
                                      </p:tavLst>
                                    </p:anim>
                                    <p:anim calcmode="lin" valueType="num">
                                      <p:cBhvr additive="base">
                                        <p:cTn id="32"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NEDEN DEVAMSIZLIĞIN ÜZERİNDE DURUYORUZ?</a:t>
            </a:r>
            <a:endParaRPr lang="tr-TR" sz="4000" dirty="0">
              <a:solidFill>
                <a:schemeClr val="bg1"/>
              </a:solidFill>
            </a:endParaRPr>
          </a:p>
        </p:txBody>
      </p:sp>
      <p:sp>
        <p:nvSpPr>
          <p:cNvPr id="6" name="5 İçerik Yer Tutucusu"/>
          <p:cNvSpPr>
            <a:spLocks noGrp="1"/>
          </p:cNvSpPr>
          <p:nvPr>
            <p:ph idx="1"/>
          </p:nvPr>
        </p:nvSpPr>
        <p:spPr>
          <a:xfrm>
            <a:off x="609521" y="2061642"/>
            <a:ext cx="6637813" cy="4065940"/>
          </a:xfrm>
        </p:spPr>
        <p:txBody>
          <a:bodyPr>
            <a:noAutofit/>
          </a:bodyPr>
          <a:lstStyle/>
          <a:p>
            <a:pPr marL="342900" indent="-342900"/>
            <a:r>
              <a:rPr lang="tr-TR" sz="2000" dirty="0" smtClean="0">
                <a:latin typeface="Arial" pitchFamily="34" charset="0"/>
                <a:cs typeface="Arial" pitchFamily="34" charset="0"/>
              </a:rPr>
              <a:t> </a:t>
            </a:r>
            <a:r>
              <a:rPr lang="tr-TR" altLang="zh-CN" sz="2000" dirty="0" smtClean="0">
                <a:latin typeface="Arial" pitchFamily="34" charset="0"/>
                <a:ea typeface="方正兰亭黑简体" panose="02000000000000000000" pitchFamily="2" charset="-122"/>
                <a:cs typeface="Arial" pitchFamily="34" charset="0"/>
              </a:rPr>
              <a:t>Devamsızlık Önemli Bir Sorundur.</a:t>
            </a:r>
          </a:p>
          <a:p>
            <a:pPr marL="342900" indent="-342900">
              <a:buNone/>
            </a:pPr>
            <a:endParaRPr lang="tr-TR" altLang="zh-CN" sz="2000" dirty="0" smtClean="0">
              <a:latin typeface="Arial" pitchFamily="34" charset="0"/>
              <a:ea typeface="方正兰亭黑简体" panose="02000000000000000000" pitchFamily="2" charset="-122"/>
              <a:cs typeface="Arial" pitchFamily="34" charset="0"/>
            </a:endParaRPr>
          </a:p>
          <a:p>
            <a:pPr marL="342900" indent="-342900"/>
            <a:r>
              <a:rPr lang="tr-TR" altLang="zh-CN" sz="2000" dirty="0" smtClean="0">
                <a:latin typeface="Arial" pitchFamily="34" charset="0"/>
                <a:ea typeface="方正兰亭黑简体" panose="02000000000000000000" pitchFamily="2" charset="-122"/>
                <a:cs typeface="Arial" pitchFamily="34" charset="0"/>
              </a:rPr>
              <a:t>Devamsızlık İle Başarısızlık Arasında Orantı Vardır Devamsızlık Arttıkça Başarısızlık ta Artar.</a:t>
            </a:r>
          </a:p>
          <a:p>
            <a:pPr marL="342900" indent="-342900">
              <a:buNone/>
            </a:pPr>
            <a:endParaRPr lang="zh-CN" altLang="en-US" sz="2000" dirty="0" smtClean="0">
              <a:latin typeface="Arial" pitchFamily="34" charset="0"/>
              <a:ea typeface="方正兰亭黑简体" panose="02000000000000000000" pitchFamily="2" charset="-122"/>
              <a:cs typeface="Arial" pitchFamily="34" charset="0"/>
            </a:endParaRPr>
          </a:p>
          <a:p>
            <a:pPr marL="342900" indent="-342900"/>
            <a:r>
              <a:rPr lang="tr-TR" altLang="zh-CN" sz="2000" dirty="0" smtClean="0">
                <a:latin typeface="Arial" pitchFamily="34" charset="0"/>
                <a:ea typeface="方正兰亭黑简体" panose="02000000000000000000" pitchFamily="2" charset="-122"/>
                <a:cs typeface="Arial" pitchFamily="34" charset="0"/>
              </a:rPr>
              <a:t>Devamsızlık Yapan Öğrenci Devamsızlığı Yaptığı Zamanlarda Riskli Ortamlarda Bulunabilir.</a:t>
            </a:r>
          </a:p>
          <a:p>
            <a:pPr marL="342900" indent="-342900">
              <a:buNone/>
            </a:pPr>
            <a:endParaRPr lang="zh-CN" altLang="en-US" sz="2000" dirty="0" smtClean="0">
              <a:latin typeface="Arial" pitchFamily="34" charset="0"/>
              <a:ea typeface="方正兰亭黑简体" panose="02000000000000000000" pitchFamily="2" charset="-122"/>
              <a:cs typeface="Arial" pitchFamily="34" charset="0"/>
            </a:endParaRPr>
          </a:p>
          <a:p>
            <a:pPr marL="285750" indent="-285750"/>
            <a:r>
              <a:rPr lang="tr-TR" altLang="zh-CN" sz="2000" dirty="0" smtClean="0">
                <a:latin typeface="Arial" pitchFamily="34" charset="0"/>
                <a:ea typeface="方正兰亭黑简体" panose="02000000000000000000" pitchFamily="2" charset="-122"/>
                <a:cs typeface="Arial" pitchFamily="34" charset="0"/>
              </a:rPr>
              <a:t>Devamsızlık Başarısızlığı,Başarısızlık Okul Terkini Beraberinde Getirir.</a:t>
            </a:r>
            <a:endParaRPr lang="zh-CN" altLang="en-US" sz="2000" dirty="0" smtClean="0">
              <a:latin typeface="Arial" pitchFamily="34" charset="0"/>
              <a:ea typeface="方正兰亭黑简体" panose="02000000000000000000" pitchFamily="2" charset="-122"/>
              <a:cs typeface="Arial" pitchFamily="34" charset="0"/>
            </a:endParaRPr>
          </a:p>
          <a:p>
            <a:endParaRPr lang="zh-CN" altLang="en-US" sz="2000" dirty="0" smtClean="0">
              <a:latin typeface="Arial" pitchFamily="34" charset="0"/>
              <a:ea typeface="方正兰亭黑简体" panose="02000000000000000000" pitchFamily="2" charset="-122"/>
              <a:cs typeface="Arial" pitchFamily="34" charset="0"/>
            </a:endParaRPr>
          </a:p>
          <a:p>
            <a:pPr marL="342900" indent="-342900">
              <a:buNone/>
            </a:pPr>
            <a:r>
              <a:rPr lang="tr-TR" altLang="zh-CN" sz="2000" dirty="0" smtClean="0">
                <a:latin typeface="Arial" pitchFamily="34" charset="0"/>
                <a:ea typeface="方正兰亭黑简体" panose="02000000000000000000" pitchFamily="2" charset="-122"/>
                <a:cs typeface="Arial" pitchFamily="34" charset="0"/>
              </a:rPr>
              <a:t> </a:t>
            </a:r>
            <a:endParaRPr lang="zh-CN" altLang="en-US" sz="2000" dirty="0" smtClean="0">
              <a:latin typeface="Arial" pitchFamily="34" charset="0"/>
              <a:ea typeface="方正兰亭黑简体" panose="02000000000000000000" pitchFamily="2" charset="-122"/>
              <a:cs typeface="Arial" pitchFamily="34" charset="0"/>
            </a:endParaRPr>
          </a:p>
          <a:p>
            <a:pPr>
              <a:buNone/>
            </a:pPr>
            <a:endParaRPr lang="tr-TR" sz="2000" dirty="0">
              <a:latin typeface="Arial" pitchFamily="34" charset="0"/>
              <a:cs typeface="Arial" pitchFamily="34" charset="0"/>
            </a:endParaRPr>
          </a:p>
        </p:txBody>
      </p:sp>
      <p:pic>
        <p:nvPicPr>
          <p:cNvPr id="23566" name="Picture 14" descr="https://st2.depositphotos.com/4326917/12008/v/450/depositphotos_120087418-stock-illustration-question-mark-sign-brown-gradient.jpg"/>
          <p:cNvPicPr>
            <a:picLocks noChangeAspect="1" noChangeArrowheads="1"/>
          </p:cNvPicPr>
          <p:nvPr/>
        </p:nvPicPr>
        <p:blipFill>
          <a:blip r:embed="rId3" cstate="print"/>
          <a:srcRect/>
          <a:stretch>
            <a:fillRect/>
          </a:stretch>
        </p:blipFill>
        <p:spPr bwMode="auto">
          <a:xfrm>
            <a:off x="7751390" y="2349674"/>
            <a:ext cx="3744416" cy="37444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latin typeface="Arial" pitchFamily="34" charset="0"/>
                <a:cs typeface="Arial" pitchFamily="34" charset="0"/>
              </a:rPr>
              <a:t>Devamsızlık Nedenleri Nasıl Belirlenebilir?</a:t>
            </a:r>
            <a:endParaRPr lang="tr-TR" sz="4000" dirty="0">
              <a:solidFill>
                <a:schemeClr val="bg1"/>
              </a:solidFill>
            </a:endParaRPr>
          </a:p>
        </p:txBody>
      </p:sp>
      <p:sp>
        <p:nvSpPr>
          <p:cNvPr id="6" name="5 İçerik Yer Tutucusu"/>
          <p:cNvSpPr>
            <a:spLocks noGrp="1"/>
          </p:cNvSpPr>
          <p:nvPr>
            <p:ph idx="1"/>
          </p:nvPr>
        </p:nvSpPr>
        <p:spPr>
          <a:xfrm>
            <a:off x="609521" y="2061642"/>
            <a:ext cx="6557255" cy="4065940"/>
          </a:xfrm>
        </p:spPr>
        <p:txBody>
          <a:bodyPr/>
          <a:lstStyle/>
          <a:p>
            <a:pPr>
              <a:buNone/>
            </a:pPr>
            <a:r>
              <a:rPr lang="tr-TR" dirty="0" smtClean="0"/>
              <a:t> </a:t>
            </a:r>
            <a:endParaRPr lang="tr-TR" dirty="0"/>
          </a:p>
        </p:txBody>
      </p:sp>
      <p:sp>
        <p:nvSpPr>
          <p:cNvPr id="21" name="5 İçerik Yer Tutucusu"/>
          <p:cNvSpPr txBox="1">
            <a:spLocks/>
          </p:cNvSpPr>
          <p:nvPr/>
        </p:nvSpPr>
        <p:spPr>
          <a:xfrm>
            <a:off x="609521" y="2061642"/>
            <a:ext cx="5699999" cy="4065940"/>
          </a:xfrm>
          <a:prstGeom prst="rect">
            <a:avLst/>
          </a:prstGeom>
        </p:spPr>
        <p:txBody>
          <a:bodyPr vert="horz" lIns="108850" tIns="54425" rIns="108850" bIns="54425" rtlCol="0">
            <a:noAutofit/>
          </a:bodyPr>
          <a:lstStyle/>
          <a:p>
            <a:pPr marL="342900" lvl="0" indent="-342900" algn="just">
              <a:spcBef>
                <a:spcPct val="20000"/>
              </a:spcBef>
              <a:buFont typeface="Arial" pitchFamily="34" charset="0"/>
              <a:buChar char="•"/>
            </a:pPr>
            <a:r>
              <a:rPr lang="tr-TR" altLang="zh-CN" sz="2800" dirty="0" smtClean="0">
                <a:latin typeface="Arial" pitchFamily="34" charset="0"/>
                <a:cs typeface="Arial" pitchFamily="34" charset="0"/>
              </a:rPr>
              <a:t>Devamsızlık nedenleri anketi, </a:t>
            </a:r>
            <a:r>
              <a:rPr lang="tr-TR" sz="2800" dirty="0" smtClean="0">
                <a:latin typeface="Arial" pitchFamily="34" charset="0"/>
                <a:cs typeface="Arial" pitchFamily="34" charset="0"/>
              </a:rPr>
              <a:t>bireysel veya grupla uygulanarak </a:t>
            </a:r>
            <a:r>
              <a:rPr lang="tr-TR" altLang="zh-CN" sz="2800" dirty="0" smtClean="0">
                <a:latin typeface="Arial" pitchFamily="34" charset="0"/>
                <a:cs typeface="Arial" pitchFamily="34" charset="0"/>
              </a:rPr>
              <a:t>Devamsızlığa Neden Olabilecek Etmenler belirtilen başlıklarda </a:t>
            </a:r>
            <a:r>
              <a:rPr lang="tr-TR" sz="2800" dirty="0" smtClean="0">
                <a:latin typeface="Arial" pitchFamily="34" charset="0"/>
                <a:cs typeface="Arial" pitchFamily="34" charset="0"/>
              </a:rPr>
              <a:t>ortaya konulabilir.</a:t>
            </a:r>
            <a:endParaRPr kumimoji="0" lang="zh-CN" altLang="en-US" sz="2800" b="0" i="0" u="none" strike="noStrike" kern="1200" cap="none" spc="0" normalizeH="0" baseline="0" noProof="0" dirty="0" smtClean="0">
              <a:ln>
                <a:noFill/>
              </a:ln>
              <a:solidFill>
                <a:schemeClr val="tx1"/>
              </a:solidFill>
              <a:effectLst/>
              <a:uLnTx/>
              <a:uFillTx/>
              <a:latin typeface="Arial" pitchFamily="34" charset="0"/>
              <a:ea typeface="方正兰亭黑简体" panose="02000000000000000000" pitchFamily="2" charset="-122"/>
              <a:cs typeface="Arial" pitchFamily="34" charset="0"/>
            </a:endParaRPr>
          </a:p>
          <a:p>
            <a:pPr marL="342900" marR="0" lvl="0" indent="-342900" algn="l" defTabSz="1088502" rtl="0" eaLnBrk="1" fontAlgn="auto" latinLnBrk="0" hangingPunct="1">
              <a:lnSpc>
                <a:spcPct val="100000"/>
              </a:lnSpc>
              <a:spcBef>
                <a:spcPct val="20000"/>
              </a:spcBef>
              <a:spcAft>
                <a:spcPts val="0"/>
              </a:spcAft>
              <a:buClrTx/>
              <a:buSzTx/>
              <a:buFont typeface="Arial" pitchFamily="34" charset="0"/>
              <a:buNone/>
              <a:tabLst/>
              <a:defRPr/>
            </a:pPr>
            <a:r>
              <a:rPr kumimoji="0" lang="tr-TR" altLang="zh-CN" sz="2800" b="0" i="0" u="none" strike="noStrike" kern="1200" cap="none" spc="0" normalizeH="0" baseline="0" noProof="0" dirty="0" smtClean="0">
                <a:ln>
                  <a:noFill/>
                </a:ln>
                <a:solidFill>
                  <a:schemeClr val="tx1"/>
                </a:solidFill>
                <a:effectLst/>
                <a:uLnTx/>
                <a:uFillTx/>
                <a:latin typeface="Arial" pitchFamily="34" charset="0"/>
                <a:ea typeface="方正兰亭黑简体" panose="02000000000000000000" pitchFamily="2" charset="-122"/>
                <a:cs typeface="Arial" pitchFamily="34" charset="0"/>
              </a:rPr>
              <a:t> </a:t>
            </a:r>
            <a:endParaRPr kumimoji="0" lang="zh-CN" altLang="en-US" sz="2800" b="0" i="0" u="none" strike="noStrike" kern="1200" cap="none" spc="0" normalizeH="0" baseline="0" noProof="0" dirty="0" smtClean="0">
              <a:ln>
                <a:noFill/>
              </a:ln>
              <a:solidFill>
                <a:schemeClr val="tx1"/>
              </a:solidFill>
              <a:effectLst/>
              <a:uLnTx/>
              <a:uFillTx/>
              <a:latin typeface="Arial" pitchFamily="34" charset="0"/>
              <a:ea typeface="方正兰亭黑简体" panose="02000000000000000000" pitchFamily="2" charset="-122"/>
              <a:cs typeface="Arial" pitchFamily="34" charset="0"/>
            </a:endParaRPr>
          </a:p>
          <a:p>
            <a:pPr marL="408188" marR="0" lvl="0" indent="-408188" algn="l" defTabSz="1088502" rtl="0" eaLnBrk="1" fontAlgn="auto" latinLnBrk="0" hangingPunct="1">
              <a:lnSpc>
                <a:spcPct val="100000"/>
              </a:lnSpc>
              <a:spcBef>
                <a:spcPct val="20000"/>
              </a:spcBef>
              <a:spcAft>
                <a:spcPts val="0"/>
              </a:spcAft>
              <a:buClrTx/>
              <a:buSzTx/>
              <a:buFont typeface="Arial" pitchFamily="34" charset="0"/>
              <a:buNone/>
              <a:tabLst/>
              <a:defRPr/>
            </a:pPr>
            <a:endParaRPr kumimoji="0" lang="tr-TR" sz="28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pic>
        <p:nvPicPr>
          <p:cNvPr id="2050" name="Picture 2" descr="https://siirtibrahimhakki.meb.k12.tr/meb_iys_dosyalar/56/01/974260/resimler/2018_11/23091820_1.jpg"/>
          <p:cNvPicPr>
            <a:picLocks noChangeAspect="1" noChangeArrowheads="1"/>
          </p:cNvPicPr>
          <p:nvPr/>
        </p:nvPicPr>
        <p:blipFill>
          <a:blip r:embed="rId3" cstate="print"/>
          <a:srcRect/>
          <a:stretch>
            <a:fillRect/>
          </a:stretch>
        </p:blipFill>
        <p:spPr bwMode="auto">
          <a:xfrm>
            <a:off x="7095338" y="1929596"/>
            <a:ext cx="3322939" cy="4500594"/>
          </a:xfrm>
          <a:prstGeom prst="rect">
            <a:avLst/>
          </a:prstGeom>
          <a:noFill/>
        </p:spPr>
      </p:pic>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OKUL İLE İLGİLİ NEDENLER</a:t>
            </a:r>
            <a:endParaRPr lang="tr-TR" sz="4000" dirty="0">
              <a:solidFill>
                <a:schemeClr val="bg1"/>
              </a:solidFill>
            </a:endParaRPr>
          </a:p>
        </p:txBody>
      </p:sp>
      <p:sp>
        <p:nvSpPr>
          <p:cNvPr id="6" name="5 İçerik Yer Tutucusu"/>
          <p:cNvSpPr>
            <a:spLocks noGrp="1"/>
          </p:cNvSpPr>
          <p:nvPr>
            <p:ph idx="1"/>
          </p:nvPr>
        </p:nvSpPr>
        <p:spPr>
          <a:xfrm>
            <a:off x="609521" y="2061642"/>
            <a:ext cx="10200593" cy="4065940"/>
          </a:xfrm>
        </p:spPr>
        <p:txBody>
          <a:bodyPr>
            <a:noAutofit/>
          </a:bodyPr>
          <a:lstStyle/>
          <a:p>
            <a:pPr marL="0" indent="0">
              <a:buNone/>
              <a:defRPr/>
            </a:pPr>
            <a:r>
              <a:rPr lang="tr-TR" sz="2800" dirty="0" smtClean="0">
                <a:solidFill>
                  <a:srgbClr val="000000"/>
                </a:solidFill>
                <a:latin typeface="Arial" pitchFamily="34" charset="0"/>
                <a:cs typeface="Arial" pitchFamily="34" charset="0"/>
              </a:rPr>
              <a:t>	</a:t>
            </a:r>
          </a:p>
          <a:p>
            <a:pPr marL="0" indent="0" algn="just">
              <a:buNone/>
              <a:defRPr/>
            </a:pPr>
            <a:r>
              <a:rPr lang="tr-TR" sz="2800" dirty="0" smtClean="0">
                <a:solidFill>
                  <a:srgbClr val="000000"/>
                </a:solidFill>
                <a:latin typeface="Arial" pitchFamily="34" charset="0"/>
                <a:cs typeface="Arial" pitchFamily="34" charset="0"/>
              </a:rPr>
              <a:t>	Okuldan kaynaklanabilecek nedenler öğrencinin devamsızlığına sebep olabilecek sonuçlar doğurabilir.</a:t>
            </a:r>
          </a:p>
          <a:p>
            <a:pPr marL="0" indent="0" algn="just">
              <a:buNone/>
              <a:defRPr/>
            </a:pPr>
            <a:r>
              <a:rPr lang="tr-TR" sz="2800" dirty="0" smtClean="0">
                <a:solidFill>
                  <a:srgbClr val="000000"/>
                </a:solidFill>
                <a:latin typeface="Arial" pitchFamily="34" charset="0"/>
                <a:cs typeface="Arial" pitchFamily="34" charset="0"/>
              </a:rPr>
              <a:t>	Okulun, etkili ve herkesçe bilinen bir düzen politikası, öğrencilere açıklanmış kuralları olmalı ve bu kurallar uygulanmalıdır. Bu kuralların uygulanmasına öğrencilerin, öğretmenlerin, idarecilerin katkı sağlaması gerekmektedir.</a:t>
            </a:r>
            <a:endParaRPr lang="tr-TR" sz="2800" dirty="0" smtClean="0">
              <a:latin typeface="Arial" pitchFamily="34" charset="0"/>
              <a:cs typeface="Arial" pitchFamily="34" charset="0"/>
            </a:endParaRPr>
          </a:p>
          <a:p>
            <a:pPr>
              <a:buNone/>
            </a:pPr>
            <a:endParaRPr lang="tr-TR" sz="2400" dirty="0">
              <a:latin typeface="Arial" pitchFamily="34" charset="0"/>
              <a:cs typeface="Arial" pitchFamily="34" charset="0"/>
            </a:endParaRPr>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400">
              <a:latin typeface="Arial" pitchFamily="34" charset="0"/>
              <a:cs typeface="Arial" pitchFamily="34" charset="0"/>
            </a:endParaRP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latin typeface="Arial" pitchFamily="34" charset="0"/>
                <a:cs typeface="Arial" pitchFamily="34" charset="0"/>
              </a:rPr>
              <a:t>AİLE İLE İLGİLİ NEDENLER</a:t>
            </a:r>
            <a:endParaRPr lang="tr-TR" sz="4000" dirty="0">
              <a:solidFill>
                <a:schemeClr val="bg1"/>
              </a:solidFill>
              <a:latin typeface="Arial" pitchFamily="34" charset="0"/>
              <a:cs typeface="Arial" pitchFamily="34" charset="0"/>
            </a:endParaRPr>
          </a:p>
        </p:txBody>
      </p:sp>
      <p:sp>
        <p:nvSpPr>
          <p:cNvPr id="6" name="5 İçerik Yer Tutucusu"/>
          <p:cNvSpPr>
            <a:spLocks noGrp="1"/>
          </p:cNvSpPr>
          <p:nvPr>
            <p:ph idx="1"/>
          </p:nvPr>
        </p:nvSpPr>
        <p:spPr>
          <a:xfrm>
            <a:off x="550590" y="2421682"/>
            <a:ext cx="3829501" cy="3528392"/>
          </a:xfrm>
        </p:spPr>
        <p:txBody>
          <a:bodyPr>
            <a:noAutofit/>
          </a:bodyPr>
          <a:lstStyle/>
          <a:p>
            <a:pPr algn="just">
              <a:buNone/>
            </a:pPr>
            <a:r>
              <a:rPr lang="tr-TR" sz="1800" b="1" dirty="0" smtClean="0">
                <a:latin typeface="Arial" pitchFamily="34" charset="0"/>
                <a:ea typeface="Verdana" panose="020B0604030504040204" pitchFamily="34" charset="0"/>
                <a:cs typeface="Arial" pitchFamily="34" charset="0"/>
              </a:rPr>
              <a:t>		</a:t>
            </a:r>
            <a:r>
              <a:rPr lang="tr-TR" sz="2000" dirty="0" smtClean="0">
                <a:latin typeface="Arial" pitchFamily="34" charset="0"/>
                <a:ea typeface="Verdana" panose="020B0604030504040204" pitchFamily="34" charset="0"/>
                <a:cs typeface="Arial" pitchFamily="34" charset="0"/>
              </a:rPr>
              <a:t>Aile, öğrenci davranışının şekillenmeye başladığı, örnek alındığı temel çevredir. Velilerin, okul disiplin politikalarını, davranış kurallarını bilip desteklemesi, bunun için de okul aile iletişiminin yazılı, sözlü, yüz yüze şekillerde çoğaltılması gerekir.</a:t>
            </a:r>
            <a:endParaRPr lang="tr-TR" sz="1800" dirty="0">
              <a:latin typeface="Arial" pitchFamily="34" charset="0"/>
              <a:cs typeface="Arial" pitchFamily="34" charset="0"/>
            </a:endParaRPr>
          </a:p>
        </p:txBody>
      </p:sp>
      <p:grpSp>
        <p:nvGrpSpPr>
          <p:cNvPr id="7" name="Grup 10"/>
          <p:cNvGrpSpPr/>
          <p:nvPr/>
        </p:nvGrpSpPr>
        <p:grpSpPr>
          <a:xfrm>
            <a:off x="5303118" y="1629594"/>
            <a:ext cx="6644323" cy="5059909"/>
            <a:chOff x="4493171" y="173421"/>
            <a:chExt cx="7583215" cy="6237927"/>
          </a:xfrm>
        </p:grpSpPr>
        <p:sp>
          <p:nvSpPr>
            <p:cNvPr id="8" name="Rounded Rectangle 48"/>
            <p:cNvSpPr/>
            <p:nvPr/>
          </p:nvSpPr>
          <p:spPr bwMode="auto">
            <a:xfrm>
              <a:off x="4530600" y="4925373"/>
              <a:ext cx="4032179" cy="1340353"/>
            </a:xfrm>
            <a:prstGeom prst="round2SameRect">
              <a:avLst>
                <a:gd name="adj1" fmla="val 0"/>
                <a:gd name="adj2" fmla="val 7284"/>
              </a:avLst>
            </a:prstGeom>
            <a:solidFill>
              <a:schemeClr val="bg1">
                <a:lumMod val="95000"/>
              </a:schemeClr>
            </a:solidFill>
            <a:ln>
              <a:solidFill>
                <a:schemeClr val="accent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altLang="zh-CN" sz="1400" dirty="0" smtClean="0">
                  <a:solidFill>
                    <a:schemeClr val="tx1"/>
                  </a:solidFill>
                  <a:latin typeface="Arial" pitchFamily="34" charset="0"/>
                  <a:cs typeface="Arial" pitchFamily="34" charset="0"/>
                </a:rPr>
                <a:t>Öğrencinin içinde bulunduğu dönem özelliklerini ailelerin bilmemesi ve öğrenci ve veli arasında sağlıksız iletişim </a:t>
              </a:r>
              <a:endParaRPr lang="zh-CN" altLang="en-US" sz="1400" dirty="0">
                <a:solidFill>
                  <a:schemeClr val="tx1"/>
                </a:solidFill>
                <a:latin typeface="Arial" pitchFamily="34" charset="0"/>
                <a:cs typeface="Arial" pitchFamily="34" charset="0"/>
              </a:endParaRPr>
            </a:p>
          </p:txBody>
        </p:sp>
        <p:grpSp>
          <p:nvGrpSpPr>
            <p:cNvPr id="9" name="Grup 9"/>
            <p:cNvGrpSpPr/>
            <p:nvPr/>
          </p:nvGrpSpPr>
          <p:grpSpPr>
            <a:xfrm>
              <a:off x="4493171" y="173421"/>
              <a:ext cx="7583215" cy="6237927"/>
              <a:chOff x="4767755" y="485068"/>
              <a:chExt cx="7545128" cy="5426046"/>
            </a:xfrm>
          </p:grpSpPr>
          <p:grpSp>
            <p:nvGrpSpPr>
              <p:cNvPr id="11" name="Grup 8"/>
              <p:cNvGrpSpPr/>
              <p:nvPr/>
            </p:nvGrpSpPr>
            <p:grpSpPr>
              <a:xfrm>
                <a:off x="4767755" y="485068"/>
                <a:ext cx="7545128" cy="5426046"/>
                <a:chOff x="5359536" y="485068"/>
                <a:chExt cx="7545128" cy="5426046"/>
              </a:xfrm>
            </p:grpSpPr>
            <p:grpSp>
              <p:nvGrpSpPr>
                <p:cNvPr id="14" name="Grup 7"/>
                <p:cNvGrpSpPr/>
                <p:nvPr/>
              </p:nvGrpSpPr>
              <p:grpSpPr>
                <a:xfrm>
                  <a:off x="5359536" y="485068"/>
                  <a:ext cx="7545128" cy="5426046"/>
                  <a:chOff x="6167456" y="556367"/>
                  <a:chExt cx="7545128" cy="5426046"/>
                </a:xfrm>
              </p:grpSpPr>
              <p:sp>
                <p:nvSpPr>
                  <p:cNvPr id="16" name="Oval 65"/>
                  <p:cNvSpPr>
                    <a:spLocks noChangeArrowheads="1"/>
                  </p:cNvSpPr>
                  <p:nvPr/>
                </p:nvSpPr>
                <p:spPr bwMode="auto">
                  <a:xfrm>
                    <a:off x="9028554" y="5693488"/>
                    <a:ext cx="1028700" cy="288925"/>
                  </a:xfrm>
                  <a:prstGeom prst="ellipse">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w="9525">
                    <a:noFill/>
                    <a:round/>
                    <a:headEnd/>
                    <a:tailEnd/>
                  </a:ln>
                  <a:effectLst>
                    <a:softEdge rad="101600"/>
                  </a:effectLst>
                </p:spPr>
                <p:txBody>
                  <a:bodyPr wrap="none" anchor="ctr"/>
                  <a:lstStyle/>
                  <a:p>
                    <a:pPr>
                      <a:defRPr/>
                    </a:pPr>
                    <a:endParaRPr lang="zh-CN" altLang="en-US" sz="1400">
                      <a:latin typeface="Arial" pitchFamily="34" charset="0"/>
                      <a:cs typeface="Arial" pitchFamily="34" charset="0"/>
                    </a:endParaRPr>
                  </a:p>
                </p:txBody>
              </p:sp>
              <p:sp>
                <p:nvSpPr>
                  <p:cNvPr id="17" name="Rounded Rectangle 64"/>
                  <p:cNvSpPr/>
                  <p:nvPr/>
                </p:nvSpPr>
                <p:spPr>
                  <a:xfrm rot="5400000">
                    <a:off x="10788350" y="695878"/>
                    <a:ext cx="46037" cy="1206500"/>
                  </a:xfrm>
                  <a:prstGeom prst="roundRect">
                    <a:avLst>
                      <a:gd name="adj" fmla="val 44167"/>
                    </a:avLst>
                  </a:prstGeom>
                  <a:gradFill>
                    <a:gsLst>
                      <a:gs pos="0">
                        <a:schemeClr val="tx1">
                          <a:lumMod val="40000"/>
                          <a:lumOff val="60000"/>
                        </a:schemeClr>
                      </a:gs>
                      <a:gs pos="50000">
                        <a:schemeClr val="bg1"/>
                      </a:gs>
                    </a:gsLst>
                    <a:lin ang="10800000" scaled="0"/>
                  </a:gradFill>
                  <a:ln w="9525">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latin typeface="Arial" pitchFamily="34" charset="0"/>
                      <a:cs typeface="Arial" pitchFamily="34" charset="0"/>
                    </a:endParaRPr>
                  </a:p>
                </p:txBody>
              </p:sp>
              <p:sp>
                <p:nvSpPr>
                  <p:cNvPr id="18" name="Rounded Rectangle 66"/>
                  <p:cNvSpPr/>
                  <p:nvPr/>
                </p:nvSpPr>
                <p:spPr>
                  <a:xfrm rot="5400000">
                    <a:off x="10825128" y="1894449"/>
                    <a:ext cx="45719" cy="1279737"/>
                  </a:xfrm>
                  <a:prstGeom prst="roundRect">
                    <a:avLst>
                      <a:gd name="adj" fmla="val 44167"/>
                    </a:avLst>
                  </a:prstGeom>
                  <a:gradFill>
                    <a:gsLst>
                      <a:gs pos="0">
                        <a:schemeClr val="tx1">
                          <a:lumMod val="40000"/>
                          <a:lumOff val="60000"/>
                        </a:schemeClr>
                      </a:gs>
                      <a:gs pos="50000">
                        <a:schemeClr val="bg1"/>
                      </a:gs>
                    </a:gsLst>
                    <a:lin ang="10800000" scaled="0"/>
                  </a:gradFill>
                  <a:ln w="9525">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latin typeface="Arial" pitchFamily="34" charset="0"/>
                      <a:cs typeface="Arial" pitchFamily="34" charset="0"/>
                    </a:endParaRPr>
                  </a:p>
                </p:txBody>
              </p:sp>
              <p:sp>
                <p:nvSpPr>
                  <p:cNvPr id="19" name="Rounded Rectangle 65"/>
                  <p:cNvSpPr/>
                  <p:nvPr/>
                </p:nvSpPr>
                <p:spPr>
                  <a:xfrm rot="5400000">
                    <a:off x="9519579" y="2563721"/>
                    <a:ext cx="46037" cy="1204913"/>
                  </a:xfrm>
                  <a:prstGeom prst="roundRect">
                    <a:avLst>
                      <a:gd name="adj" fmla="val 44167"/>
                    </a:avLst>
                  </a:prstGeom>
                  <a:gradFill>
                    <a:gsLst>
                      <a:gs pos="0">
                        <a:schemeClr val="tx1">
                          <a:lumMod val="40000"/>
                          <a:lumOff val="60000"/>
                        </a:schemeClr>
                      </a:gs>
                      <a:gs pos="50000">
                        <a:schemeClr val="bg1"/>
                      </a:gs>
                    </a:gsLst>
                    <a:lin ang="10800000" scaled="0"/>
                  </a:gradFill>
                  <a:ln w="9525">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400" dirty="0" smtClean="0">
                        <a:latin typeface="Arial" pitchFamily="34" charset="0"/>
                        <a:cs typeface="Arial" pitchFamily="34" charset="0"/>
                      </a:rPr>
                      <a:t>C</a:t>
                    </a:r>
                    <a:endParaRPr lang="en-US" sz="1400" dirty="0">
                      <a:latin typeface="Arial" pitchFamily="34" charset="0"/>
                      <a:cs typeface="Arial" pitchFamily="34" charset="0"/>
                    </a:endParaRPr>
                  </a:p>
                </p:txBody>
              </p:sp>
              <p:sp>
                <p:nvSpPr>
                  <p:cNvPr id="20" name="Rounded Rectangle 27"/>
                  <p:cNvSpPr/>
                  <p:nvPr/>
                </p:nvSpPr>
                <p:spPr>
                  <a:xfrm rot="5400000">
                    <a:off x="9519886" y="1380004"/>
                    <a:ext cx="46037" cy="1206500"/>
                  </a:xfrm>
                  <a:prstGeom prst="roundRect">
                    <a:avLst>
                      <a:gd name="adj" fmla="val 44167"/>
                    </a:avLst>
                  </a:prstGeom>
                  <a:gradFill>
                    <a:gsLst>
                      <a:gs pos="0">
                        <a:schemeClr val="tx1">
                          <a:lumMod val="40000"/>
                          <a:lumOff val="60000"/>
                        </a:schemeClr>
                      </a:gs>
                      <a:gs pos="50000">
                        <a:schemeClr val="bg1"/>
                      </a:gs>
                    </a:gsLst>
                    <a:lin ang="10800000" scaled="0"/>
                  </a:gradFill>
                  <a:ln w="9525">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latin typeface="Arial" pitchFamily="34" charset="0"/>
                      <a:cs typeface="Arial" pitchFamily="34" charset="0"/>
                    </a:endParaRPr>
                  </a:p>
                </p:txBody>
              </p:sp>
              <p:sp>
                <p:nvSpPr>
                  <p:cNvPr id="21" name="Rounded Rectangle 48"/>
                  <p:cNvSpPr/>
                  <p:nvPr/>
                </p:nvSpPr>
                <p:spPr bwMode="auto">
                  <a:xfrm>
                    <a:off x="10316014" y="1413182"/>
                    <a:ext cx="3396570" cy="784225"/>
                  </a:xfrm>
                  <a:prstGeom prst="round2SameRect">
                    <a:avLst>
                      <a:gd name="adj1" fmla="val 0"/>
                      <a:gd name="adj2" fmla="val 7284"/>
                    </a:avLst>
                  </a:prstGeom>
                  <a:solidFill>
                    <a:schemeClr val="bg1">
                      <a:lumMod val="95000"/>
                    </a:schemeClr>
                  </a:solidFill>
                  <a:ln>
                    <a:solidFill>
                      <a:schemeClr val="accent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30000"/>
                      </a:lnSpc>
                      <a:defRPr/>
                    </a:pPr>
                    <a:r>
                      <a:rPr lang="tr-TR" altLang="zh-CN" sz="1400" dirty="0" smtClean="0">
                        <a:solidFill>
                          <a:schemeClr val="tx1"/>
                        </a:solidFill>
                        <a:latin typeface="Arial" pitchFamily="34" charset="0"/>
                        <a:cs typeface="Arial" pitchFamily="34" charset="0"/>
                      </a:rPr>
                      <a:t>Ailelerin devamsızlık takibini yapmaması</a:t>
                    </a:r>
                    <a:endParaRPr lang="zh-CN" altLang="en-US" sz="1400" dirty="0">
                      <a:solidFill>
                        <a:schemeClr val="tx1"/>
                      </a:solidFill>
                      <a:latin typeface="Arial" pitchFamily="34" charset="0"/>
                      <a:cs typeface="Arial" pitchFamily="34" charset="0"/>
                    </a:endParaRPr>
                  </a:p>
                </p:txBody>
              </p:sp>
              <p:sp>
                <p:nvSpPr>
                  <p:cNvPr id="22" name="Rounded Rectangle 50"/>
                  <p:cNvSpPr/>
                  <p:nvPr/>
                </p:nvSpPr>
                <p:spPr bwMode="auto">
                  <a:xfrm>
                    <a:off x="10342072" y="1205247"/>
                    <a:ext cx="1428750" cy="250825"/>
                  </a:xfrm>
                  <a:prstGeom prst="round2SameRect">
                    <a:avLst/>
                  </a:prstGeom>
                  <a:gradFill>
                    <a:gsLst>
                      <a:gs pos="0">
                        <a:srgbClr val="7E5F4A"/>
                      </a:gs>
                      <a:gs pos="66525">
                        <a:srgbClr val="7E5F4A"/>
                      </a:gs>
                      <a:gs pos="35000">
                        <a:srgbClr val="E7CB98"/>
                      </a:gs>
                      <a:gs pos="100000">
                        <a:srgbClr val="E7CB98"/>
                      </a:gs>
                    </a:gsLst>
                    <a:path path="circle">
                      <a:fillToRect l="50000" t="-80000" r="50000" b="180000"/>
                    </a:path>
                  </a:gradFill>
                  <a:ln w="57150" cap="flat" cmpd="sng" algn="ctr">
                    <a:solidFill>
                      <a:schemeClr val="bg1"/>
                    </a:solidFill>
                    <a:prstDash val="solid"/>
                  </a:ln>
                  <a:effectLst>
                    <a:outerShdw blurRad="50800" dist="38100" dir="5400000" algn="t" rotWithShape="0">
                      <a:prstClr val="black">
                        <a:alpha val="40000"/>
                      </a:prstClr>
                    </a:outerShdw>
                  </a:effectLst>
                </p:spPr>
                <p:txBody>
                  <a:bodyPr lIns="144000" tIns="432000" rIns="144000" bIns="0" anchor="ctr"/>
                  <a:lstStyle/>
                  <a:p>
                    <a:pPr algn="ctr">
                      <a:lnSpc>
                        <a:spcPct val="130000"/>
                      </a:lnSpc>
                    </a:pPr>
                    <a:endParaRPr lang="en-US" sz="1400" kern="0" dirty="0">
                      <a:solidFill>
                        <a:schemeClr val="tx1"/>
                      </a:solidFill>
                      <a:latin typeface="Arial" pitchFamily="34" charset="0"/>
                      <a:ea typeface="微软雅黑" panose="020B0503020204020204" pitchFamily="34" charset="-122"/>
                      <a:cs typeface="Arial" pitchFamily="34" charset="0"/>
                    </a:endParaRPr>
                  </a:p>
                </p:txBody>
              </p:sp>
              <p:sp>
                <p:nvSpPr>
                  <p:cNvPr id="23" name="Rounded Rectangle 10"/>
                  <p:cNvSpPr/>
                  <p:nvPr/>
                </p:nvSpPr>
                <p:spPr>
                  <a:xfrm>
                    <a:off x="10147794" y="556367"/>
                    <a:ext cx="60325" cy="5354747"/>
                  </a:xfrm>
                  <a:prstGeom prst="roundRect">
                    <a:avLst>
                      <a:gd name="adj" fmla="val 44167"/>
                    </a:avLst>
                  </a:prstGeom>
                  <a:solidFill>
                    <a:srgbClr val="FFFF00"/>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400" dirty="0" smtClean="0">
                        <a:latin typeface="Arial" pitchFamily="34" charset="0"/>
                        <a:cs typeface="Arial" pitchFamily="34" charset="0"/>
                      </a:rPr>
                      <a:t>V</a:t>
                    </a:r>
                    <a:endParaRPr lang="en-US" sz="1400" dirty="0">
                      <a:latin typeface="Arial" pitchFamily="34" charset="0"/>
                      <a:cs typeface="Arial" pitchFamily="34" charset="0"/>
                    </a:endParaRPr>
                  </a:p>
                </p:txBody>
              </p:sp>
              <p:sp>
                <p:nvSpPr>
                  <p:cNvPr id="24" name="Rounded Rectangle 48"/>
                  <p:cNvSpPr/>
                  <p:nvPr/>
                </p:nvSpPr>
                <p:spPr bwMode="auto">
                  <a:xfrm>
                    <a:off x="10316014" y="2692339"/>
                    <a:ext cx="3396569" cy="784225"/>
                  </a:xfrm>
                  <a:prstGeom prst="round2SameRect">
                    <a:avLst>
                      <a:gd name="adj1" fmla="val 0"/>
                      <a:gd name="adj2" fmla="val 7284"/>
                    </a:avLst>
                  </a:prstGeom>
                  <a:solidFill>
                    <a:schemeClr val="bg1">
                      <a:lumMod val="95000"/>
                    </a:schemeClr>
                  </a:solidFill>
                  <a:ln>
                    <a:solidFill>
                      <a:schemeClr val="accent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30000"/>
                      </a:lnSpc>
                      <a:defRPr/>
                    </a:pPr>
                    <a:r>
                      <a:rPr lang="tr-TR" altLang="zh-CN" sz="1400" dirty="0" smtClean="0">
                        <a:solidFill>
                          <a:schemeClr val="tx1"/>
                        </a:solidFill>
                        <a:latin typeface="Arial" pitchFamily="34" charset="0"/>
                        <a:cs typeface="Arial" pitchFamily="34" charset="0"/>
                      </a:rPr>
                      <a:t>Velilerin okulla işbirliğinin güçlü olmaması</a:t>
                    </a:r>
                    <a:endParaRPr lang="zh-CN" altLang="en-US" sz="1400" dirty="0">
                      <a:solidFill>
                        <a:schemeClr val="tx1"/>
                      </a:solidFill>
                      <a:latin typeface="Arial" pitchFamily="34" charset="0"/>
                      <a:cs typeface="Arial" pitchFamily="34" charset="0"/>
                    </a:endParaRPr>
                  </a:p>
                </p:txBody>
              </p:sp>
              <p:sp>
                <p:nvSpPr>
                  <p:cNvPr id="25" name="Rounded Rectangle 50"/>
                  <p:cNvSpPr/>
                  <p:nvPr/>
                </p:nvSpPr>
                <p:spPr bwMode="auto">
                  <a:xfrm>
                    <a:off x="10344961" y="2409064"/>
                    <a:ext cx="1428750" cy="252412"/>
                  </a:xfrm>
                  <a:prstGeom prst="round2SameRect">
                    <a:avLst/>
                  </a:prstGeom>
                  <a:gradFill>
                    <a:gsLst>
                      <a:gs pos="0">
                        <a:srgbClr val="7E5F4A"/>
                      </a:gs>
                      <a:gs pos="66525">
                        <a:srgbClr val="7E5F4A"/>
                      </a:gs>
                      <a:gs pos="35000">
                        <a:srgbClr val="E7CB98"/>
                      </a:gs>
                      <a:gs pos="100000">
                        <a:srgbClr val="E7CB98"/>
                      </a:gs>
                    </a:gsLst>
                    <a:path path="circle">
                      <a:fillToRect l="50000" t="-80000" r="50000" b="180000"/>
                    </a:path>
                  </a:gradFill>
                  <a:ln w="57150" cap="flat" cmpd="sng" algn="ctr">
                    <a:solidFill>
                      <a:schemeClr val="bg1"/>
                    </a:solidFill>
                    <a:prstDash val="solid"/>
                  </a:ln>
                  <a:effectLst>
                    <a:outerShdw blurRad="50800" dist="38100" dir="5400000" algn="t" rotWithShape="0">
                      <a:prstClr val="black">
                        <a:alpha val="40000"/>
                      </a:prstClr>
                    </a:outerShdw>
                  </a:effectLst>
                </p:spPr>
                <p:txBody>
                  <a:bodyPr lIns="144000" tIns="432000" rIns="144000" bIns="0" anchor="ctr"/>
                  <a:lstStyle/>
                  <a:p>
                    <a:pPr algn="ctr">
                      <a:lnSpc>
                        <a:spcPct val="130000"/>
                      </a:lnSpc>
                    </a:pPr>
                    <a:endParaRPr lang="en-US" sz="1400" kern="0" dirty="0">
                      <a:solidFill>
                        <a:schemeClr val="tx1"/>
                      </a:solidFill>
                      <a:latin typeface="Arial" pitchFamily="34" charset="0"/>
                      <a:ea typeface="微软雅黑" panose="020B0503020204020204" pitchFamily="34" charset="-122"/>
                      <a:cs typeface="Arial" pitchFamily="34" charset="0"/>
                    </a:endParaRPr>
                  </a:p>
                </p:txBody>
              </p:sp>
              <p:sp>
                <p:nvSpPr>
                  <p:cNvPr id="26" name="Rounded Rectangle 48"/>
                  <p:cNvSpPr/>
                  <p:nvPr/>
                </p:nvSpPr>
                <p:spPr bwMode="auto">
                  <a:xfrm>
                    <a:off x="6167456" y="2176136"/>
                    <a:ext cx="3830186" cy="784225"/>
                  </a:xfrm>
                  <a:prstGeom prst="round2SameRect">
                    <a:avLst>
                      <a:gd name="adj1" fmla="val 0"/>
                      <a:gd name="adj2" fmla="val 7284"/>
                    </a:avLst>
                  </a:prstGeom>
                  <a:solidFill>
                    <a:schemeClr val="bg1">
                      <a:lumMod val="95000"/>
                    </a:schemeClr>
                  </a:solidFill>
                  <a:ln>
                    <a:solidFill>
                      <a:schemeClr val="accent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30000"/>
                      </a:lnSpc>
                      <a:defRPr/>
                    </a:pPr>
                    <a:r>
                      <a:rPr lang="tr-TR" altLang="zh-CN" sz="1400" dirty="0" smtClean="0">
                        <a:solidFill>
                          <a:schemeClr val="tx1"/>
                        </a:solidFill>
                        <a:latin typeface="Arial" pitchFamily="34" charset="0"/>
                        <a:cs typeface="Arial" pitchFamily="34" charset="0"/>
                      </a:rPr>
                      <a:t>Parçalanmış ailelerde öğrenci ile ilgilenilmemesi</a:t>
                    </a:r>
                    <a:endParaRPr lang="zh-CN" altLang="en-US" sz="1400" dirty="0">
                      <a:solidFill>
                        <a:schemeClr val="tx1"/>
                      </a:solidFill>
                      <a:latin typeface="Arial" pitchFamily="34" charset="0"/>
                      <a:cs typeface="Arial" pitchFamily="34" charset="0"/>
                    </a:endParaRPr>
                  </a:p>
                </p:txBody>
              </p:sp>
              <p:sp>
                <p:nvSpPr>
                  <p:cNvPr id="27" name="Rounded Rectangle 48"/>
                  <p:cNvSpPr/>
                  <p:nvPr/>
                </p:nvSpPr>
                <p:spPr bwMode="auto">
                  <a:xfrm>
                    <a:off x="6167456" y="3328337"/>
                    <a:ext cx="3904303" cy="902958"/>
                  </a:xfrm>
                  <a:prstGeom prst="round2SameRect">
                    <a:avLst>
                      <a:gd name="adj1" fmla="val 0"/>
                      <a:gd name="adj2" fmla="val 7284"/>
                    </a:avLst>
                  </a:prstGeom>
                  <a:solidFill>
                    <a:schemeClr val="bg1">
                      <a:lumMod val="95000"/>
                    </a:schemeClr>
                  </a:solidFill>
                  <a:ln>
                    <a:solidFill>
                      <a:schemeClr val="accent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altLang="zh-CN" sz="1400" dirty="0" smtClean="0">
                        <a:solidFill>
                          <a:schemeClr val="tx1"/>
                        </a:solidFill>
                        <a:latin typeface="Arial" pitchFamily="34" charset="0"/>
                        <a:cs typeface="Arial" pitchFamily="34" charset="0"/>
                      </a:rPr>
                      <a:t>Ekonomik yetersizlikler nedeniyle öğrencinin  ev işlerinde tarlada ya da başka bir işte çalıştırılması</a:t>
                    </a:r>
                    <a:endParaRPr lang="zh-CN" altLang="en-US" sz="1400" dirty="0">
                      <a:solidFill>
                        <a:schemeClr val="tx1"/>
                      </a:solidFill>
                      <a:latin typeface="Arial" pitchFamily="34" charset="0"/>
                      <a:cs typeface="Arial" pitchFamily="34" charset="0"/>
                    </a:endParaRPr>
                  </a:p>
                </p:txBody>
              </p:sp>
              <p:sp>
                <p:nvSpPr>
                  <p:cNvPr id="28" name="Rounded Rectangle 50"/>
                  <p:cNvSpPr/>
                  <p:nvPr/>
                </p:nvSpPr>
                <p:spPr bwMode="auto">
                  <a:xfrm>
                    <a:off x="8663206" y="3046075"/>
                    <a:ext cx="1381734" cy="282262"/>
                  </a:xfrm>
                  <a:prstGeom prst="round2SameRect">
                    <a:avLst/>
                  </a:prstGeom>
                  <a:gradFill>
                    <a:gsLst>
                      <a:gs pos="0">
                        <a:srgbClr val="7E5F4A"/>
                      </a:gs>
                      <a:gs pos="66525">
                        <a:srgbClr val="7E5F4A"/>
                      </a:gs>
                      <a:gs pos="35000">
                        <a:srgbClr val="E7CB98"/>
                      </a:gs>
                      <a:gs pos="100000">
                        <a:srgbClr val="E7CB98"/>
                      </a:gs>
                    </a:gsLst>
                    <a:path path="circle">
                      <a:fillToRect l="50000" t="-80000" r="50000" b="180000"/>
                    </a:path>
                  </a:gradFill>
                  <a:ln w="57150" cap="flat" cmpd="sng" algn="ctr">
                    <a:solidFill>
                      <a:schemeClr val="bg1"/>
                    </a:solidFill>
                    <a:prstDash val="solid"/>
                  </a:ln>
                  <a:effectLst>
                    <a:outerShdw blurRad="50800" dist="38100" dir="5400000" algn="t" rotWithShape="0">
                      <a:prstClr val="black">
                        <a:alpha val="40000"/>
                      </a:prstClr>
                    </a:outerShdw>
                  </a:effectLst>
                </p:spPr>
                <p:txBody>
                  <a:bodyPr lIns="144000" tIns="432000" rIns="144000" bIns="0" anchor="ctr"/>
                  <a:lstStyle/>
                  <a:p>
                    <a:pPr algn="ctr">
                      <a:lnSpc>
                        <a:spcPct val="130000"/>
                      </a:lnSpc>
                    </a:pPr>
                    <a:endParaRPr lang="en-US" sz="1400" kern="0" dirty="0">
                      <a:solidFill>
                        <a:schemeClr val="tx1"/>
                      </a:solidFill>
                      <a:latin typeface="Arial" pitchFamily="34" charset="0"/>
                      <a:ea typeface="微软雅黑" panose="020B0503020204020204" pitchFamily="34" charset="-122"/>
                      <a:cs typeface="Arial" pitchFamily="34" charset="0"/>
                    </a:endParaRPr>
                  </a:p>
                </p:txBody>
              </p:sp>
              <p:sp>
                <p:nvSpPr>
                  <p:cNvPr id="29" name="Rounded Rectangle 27"/>
                  <p:cNvSpPr/>
                  <p:nvPr/>
                </p:nvSpPr>
                <p:spPr>
                  <a:xfrm rot="5400000">
                    <a:off x="9488736" y="236405"/>
                    <a:ext cx="46036" cy="1272080"/>
                  </a:xfrm>
                  <a:prstGeom prst="roundRect">
                    <a:avLst>
                      <a:gd name="adj" fmla="val 44167"/>
                    </a:avLst>
                  </a:prstGeom>
                  <a:gradFill>
                    <a:gsLst>
                      <a:gs pos="0">
                        <a:schemeClr val="tx1">
                          <a:lumMod val="40000"/>
                          <a:lumOff val="60000"/>
                        </a:schemeClr>
                      </a:gs>
                      <a:gs pos="50000">
                        <a:schemeClr val="bg1"/>
                      </a:gs>
                    </a:gsLst>
                    <a:lin ang="10800000" scaled="0"/>
                  </a:gradFill>
                  <a:ln w="9525">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latin typeface="Arial" pitchFamily="34" charset="0"/>
                      <a:cs typeface="Arial" pitchFamily="34" charset="0"/>
                    </a:endParaRPr>
                  </a:p>
                </p:txBody>
              </p:sp>
              <p:sp>
                <p:nvSpPr>
                  <p:cNvPr id="30" name="Rounded Rectangle 48"/>
                  <p:cNvSpPr/>
                  <p:nvPr/>
                </p:nvSpPr>
                <p:spPr bwMode="auto">
                  <a:xfrm>
                    <a:off x="6167456" y="1003354"/>
                    <a:ext cx="3829904" cy="784225"/>
                  </a:xfrm>
                  <a:prstGeom prst="round2SameRect">
                    <a:avLst>
                      <a:gd name="adj1" fmla="val 0"/>
                      <a:gd name="adj2" fmla="val 7284"/>
                    </a:avLst>
                  </a:prstGeom>
                  <a:solidFill>
                    <a:schemeClr val="bg1">
                      <a:lumMod val="95000"/>
                    </a:schemeClr>
                  </a:solidFill>
                  <a:ln>
                    <a:solidFill>
                      <a:schemeClr val="accent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30000"/>
                      </a:lnSpc>
                      <a:defRPr/>
                    </a:pPr>
                    <a:r>
                      <a:rPr lang="tr-TR" altLang="zh-CN" sz="1400" dirty="0" smtClean="0">
                        <a:solidFill>
                          <a:schemeClr val="tx1"/>
                        </a:solidFill>
                        <a:latin typeface="Arial" pitchFamily="34" charset="0"/>
                        <a:cs typeface="Arial" pitchFamily="34" charset="0"/>
                      </a:rPr>
                      <a:t>Aile içerisinde öğrenciyi etkileyecek düzeyde  anlaşmazlıkların olması</a:t>
                    </a:r>
                    <a:endParaRPr lang="zh-CN" altLang="en-US" sz="1400" dirty="0">
                      <a:solidFill>
                        <a:schemeClr val="tx1"/>
                      </a:solidFill>
                      <a:latin typeface="Arial" pitchFamily="34" charset="0"/>
                      <a:cs typeface="Arial" pitchFamily="34" charset="0"/>
                    </a:endParaRPr>
                  </a:p>
                </p:txBody>
              </p:sp>
              <p:sp>
                <p:nvSpPr>
                  <p:cNvPr id="31" name="Rounded Rectangle 50"/>
                  <p:cNvSpPr/>
                  <p:nvPr/>
                </p:nvSpPr>
                <p:spPr bwMode="auto">
                  <a:xfrm>
                    <a:off x="8553126" y="783029"/>
                    <a:ext cx="1428750" cy="250825"/>
                  </a:xfrm>
                  <a:prstGeom prst="round2SameRect">
                    <a:avLst/>
                  </a:prstGeom>
                  <a:gradFill>
                    <a:gsLst>
                      <a:gs pos="0">
                        <a:srgbClr val="7E5F4A"/>
                      </a:gs>
                      <a:gs pos="66525">
                        <a:srgbClr val="7E5F4A"/>
                      </a:gs>
                      <a:gs pos="35000">
                        <a:srgbClr val="E7CB98"/>
                      </a:gs>
                      <a:gs pos="100000">
                        <a:srgbClr val="E7CB98"/>
                      </a:gs>
                    </a:gsLst>
                    <a:path path="circle">
                      <a:fillToRect l="50000" t="-80000" r="50000" b="180000"/>
                    </a:path>
                  </a:gradFill>
                  <a:ln w="57150" cap="flat" cmpd="sng" algn="ctr">
                    <a:solidFill>
                      <a:schemeClr val="bg1"/>
                    </a:solidFill>
                    <a:prstDash val="solid"/>
                  </a:ln>
                  <a:effectLst>
                    <a:outerShdw blurRad="50800" dist="38100" dir="5400000" algn="t" rotWithShape="0">
                      <a:prstClr val="black">
                        <a:alpha val="40000"/>
                      </a:prstClr>
                    </a:outerShdw>
                  </a:effectLst>
                </p:spPr>
                <p:txBody>
                  <a:bodyPr lIns="144000" tIns="432000" rIns="144000" bIns="0" anchor="ctr"/>
                  <a:lstStyle/>
                  <a:p>
                    <a:pPr algn="ctr">
                      <a:lnSpc>
                        <a:spcPct val="130000"/>
                      </a:lnSpc>
                    </a:pPr>
                    <a:endParaRPr lang="en-US" sz="1400" kern="0" dirty="0">
                      <a:solidFill>
                        <a:schemeClr val="tx1"/>
                      </a:solidFill>
                      <a:latin typeface="Arial" pitchFamily="34" charset="0"/>
                      <a:ea typeface="微软雅黑" panose="020B0503020204020204" pitchFamily="34" charset="-122"/>
                      <a:cs typeface="Arial" pitchFamily="34" charset="0"/>
                    </a:endParaRPr>
                  </a:p>
                </p:txBody>
              </p:sp>
            </p:grpSp>
            <p:sp>
              <p:nvSpPr>
                <p:cNvPr id="15" name="Rounded Rectangle 50"/>
                <p:cNvSpPr/>
                <p:nvPr/>
              </p:nvSpPr>
              <p:spPr bwMode="auto">
                <a:xfrm>
                  <a:off x="7778054" y="1833046"/>
                  <a:ext cx="1428750" cy="252413"/>
                </a:xfrm>
                <a:prstGeom prst="round2SameRect">
                  <a:avLst/>
                </a:prstGeom>
                <a:gradFill>
                  <a:gsLst>
                    <a:gs pos="0">
                      <a:srgbClr val="7E5F4A"/>
                    </a:gs>
                    <a:gs pos="66525">
                      <a:srgbClr val="7E5F4A"/>
                    </a:gs>
                    <a:gs pos="35000">
                      <a:srgbClr val="E7CB98"/>
                    </a:gs>
                    <a:gs pos="100000">
                      <a:srgbClr val="E7CB98"/>
                    </a:gs>
                  </a:gsLst>
                  <a:path path="circle">
                    <a:fillToRect l="50000" t="-80000" r="50000" b="180000"/>
                  </a:path>
                </a:gradFill>
                <a:ln w="57150" cap="flat" cmpd="sng" algn="ctr">
                  <a:solidFill>
                    <a:schemeClr val="bg1"/>
                  </a:solidFill>
                  <a:prstDash val="solid"/>
                </a:ln>
                <a:effectLst>
                  <a:outerShdw blurRad="50800" dist="38100" dir="5400000" algn="t" rotWithShape="0">
                    <a:prstClr val="black">
                      <a:alpha val="40000"/>
                    </a:prstClr>
                  </a:outerShdw>
                </a:effectLst>
              </p:spPr>
              <p:txBody>
                <a:bodyPr lIns="144000" tIns="432000" rIns="144000" bIns="0" anchor="ctr"/>
                <a:lstStyle/>
                <a:p>
                  <a:pPr algn="ctr">
                    <a:lnSpc>
                      <a:spcPct val="130000"/>
                    </a:lnSpc>
                  </a:pPr>
                  <a:endParaRPr lang="en-US" sz="1400" kern="0" dirty="0">
                    <a:solidFill>
                      <a:schemeClr val="tx1"/>
                    </a:solidFill>
                    <a:latin typeface="Arial" pitchFamily="34" charset="0"/>
                    <a:ea typeface="微软雅黑" panose="020B0503020204020204" pitchFamily="34" charset="-122"/>
                    <a:cs typeface="Arial" pitchFamily="34" charset="0"/>
                  </a:endParaRPr>
                </a:p>
              </p:txBody>
            </p:sp>
          </p:grpSp>
          <p:sp>
            <p:nvSpPr>
              <p:cNvPr id="12" name="Rounded Rectangle 48"/>
              <p:cNvSpPr/>
              <p:nvPr/>
            </p:nvSpPr>
            <p:spPr bwMode="auto">
              <a:xfrm>
                <a:off x="8916313" y="3835511"/>
                <a:ext cx="3396569" cy="870667"/>
              </a:xfrm>
              <a:prstGeom prst="round2SameRect">
                <a:avLst>
                  <a:gd name="adj1" fmla="val 0"/>
                  <a:gd name="adj2" fmla="val 7284"/>
                </a:avLst>
              </a:prstGeom>
              <a:solidFill>
                <a:schemeClr val="bg1">
                  <a:lumMod val="95000"/>
                </a:schemeClr>
              </a:solidFill>
              <a:ln>
                <a:solidFill>
                  <a:schemeClr val="accent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altLang="zh-CN" sz="1400" dirty="0" smtClean="0">
                    <a:solidFill>
                      <a:schemeClr val="tx1"/>
                    </a:solidFill>
                    <a:latin typeface="Arial" pitchFamily="34" charset="0"/>
                    <a:cs typeface="Arial" pitchFamily="34" charset="0"/>
                  </a:rPr>
                  <a:t>Aile içinde bakıma muhtaç ve sağlık sorunları olan ebeveynlerin olması</a:t>
                </a:r>
                <a:endParaRPr lang="zh-CN" altLang="en-US" sz="1400" dirty="0">
                  <a:solidFill>
                    <a:schemeClr val="tx1"/>
                  </a:solidFill>
                  <a:latin typeface="Arial" pitchFamily="34" charset="0"/>
                  <a:cs typeface="Arial" pitchFamily="34" charset="0"/>
                </a:endParaRPr>
              </a:p>
            </p:txBody>
          </p:sp>
          <p:sp>
            <p:nvSpPr>
              <p:cNvPr id="13" name="Rounded Rectangle 50"/>
              <p:cNvSpPr/>
              <p:nvPr/>
            </p:nvSpPr>
            <p:spPr bwMode="auto">
              <a:xfrm>
                <a:off x="8949250" y="3583099"/>
                <a:ext cx="1428750" cy="252412"/>
              </a:xfrm>
              <a:prstGeom prst="round2SameRect">
                <a:avLst/>
              </a:prstGeom>
              <a:gradFill>
                <a:gsLst>
                  <a:gs pos="0">
                    <a:srgbClr val="7E5F4A"/>
                  </a:gs>
                  <a:gs pos="66525">
                    <a:srgbClr val="7E5F4A"/>
                  </a:gs>
                  <a:gs pos="35000">
                    <a:srgbClr val="E7CB98"/>
                  </a:gs>
                  <a:gs pos="100000">
                    <a:srgbClr val="E7CB98"/>
                  </a:gs>
                </a:gsLst>
                <a:path path="circle">
                  <a:fillToRect l="50000" t="-80000" r="50000" b="180000"/>
                </a:path>
              </a:gradFill>
              <a:ln w="57150" cap="flat" cmpd="sng" algn="ctr">
                <a:solidFill>
                  <a:schemeClr val="bg1"/>
                </a:solidFill>
                <a:prstDash val="solid"/>
              </a:ln>
              <a:effectLst>
                <a:outerShdw blurRad="50800" dist="38100" dir="5400000" algn="t" rotWithShape="0">
                  <a:prstClr val="black">
                    <a:alpha val="40000"/>
                  </a:prstClr>
                </a:outerShdw>
              </a:effectLst>
            </p:spPr>
            <p:txBody>
              <a:bodyPr lIns="144000" tIns="432000" rIns="144000" bIns="0" anchor="ctr"/>
              <a:lstStyle/>
              <a:p>
                <a:pPr algn="ctr">
                  <a:lnSpc>
                    <a:spcPct val="130000"/>
                  </a:lnSpc>
                </a:pPr>
                <a:endParaRPr lang="en-US" sz="1400" kern="0" dirty="0">
                  <a:solidFill>
                    <a:schemeClr val="tx1"/>
                  </a:solidFill>
                  <a:latin typeface="Arial" pitchFamily="34" charset="0"/>
                  <a:ea typeface="微软雅黑" panose="020B0503020204020204" pitchFamily="34" charset="-122"/>
                  <a:cs typeface="Arial" pitchFamily="34" charset="0"/>
                </a:endParaRPr>
              </a:p>
            </p:txBody>
          </p:sp>
        </p:grpSp>
        <p:sp>
          <p:nvSpPr>
            <p:cNvPr id="10" name="Rounded Rectangle 50"/>
            <p:cNvSpPr/>
            <p:nvPr/>
          </p:nvSpPr>
          <p:spPr bwMode="auto">
            <a:xfrm>
              <a:off x="6920835" y="4517049"/>
              <a:ext cx="1428750" cy="290180"/>
            </a:xfrm>
            <a:prstGeom prst="round2SameRect">
              <a:avLst/>
            </a:prstGeom>
            <a:gradFill>
              <a:gsLst>
                <a:gs pos="0">
                  <a:srgbClr val="7E5F4A"/>
                </a:gs>
                <a:gs pos="66525">
                  <a:srgbClr val="7E5F4A"/>
                </a:gs>
                <a:gs pos="35000">
                  <a:srgbClr val="E7CB98"/>
                </a:gs>
                <a:gs pos="100000">
                  <a:srgbClr val="E7CB98"/>
                </a:gs>
              </a:gsLst>
              <a:path path="circle">
                <a:fillToRect l="50000" t="-80000" r="50000" b="180000"/>
              </a:path>
            </a:gradFill>
            <a:ln w="57150" cap="flat" cmpd="sng" algn="ctr">
              <a:solidFill>
                <a:schemeClr val="bg1"/>
              </a:solidFill>
              <a:prstDash val="solid"/>
            </a:ln>
            <a:effectLst>
              <a:outerShdw blurRad="50800" dist="38100" dir="5400000" algn="t" rotWithShape="0">
                <a:prstClr val="black">
                  <a:alpha val="40000"/>
                </a:prstClr>
              </a:outerShdw>
            </a:effectLst>
          </p:spPr>
          <p:txBody>
            <a:bodyPr lIns="144000" tIns="432000" rIns="144000" bIns="0" anchor="ctr"/>
            <a:lstStyle/>
            <a:p>
              <a:pPr algn="ctr">
                <a:lnSpc>
                  <a:spcPct val="130000"/>
                </a:lnSpc>
              </a:pPr>
              <a:endParaRPr lang="en-US" sz="1400" kern="0" dirty="0">
                <a:solidFill>
                  <a:schemeClr val="tx1"/>
                </a:solidFill>
                <a:latin typeface="Arial" pitchFamily="34" charset="0"/>
                <a:ea typeface="微软雅黑" panose="020B0503020204020204" pitchFamily="34" charset="-122"/>
                <a:cs typeface="Arial" pitchFamily="34" charset="0"/>
              </a:endParaRPr>
            </a:p>
          </p:txBody>
        </p:sp>
      </p:gr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ÇEVREDEN KAYNAKLANAN NEDENLER</a:t>
            </a:r>
            <a:endParaRPr lang="tr-TR" sz="4000" dirty="0">
              <a:solidFill>
                <a:schemeClr val="bg1"/>
              </a:solidFill>
            </a:endParaRPr>
          </a:p>
        </p:txBody>
      </p:sp>
      <p:sp>
        <p:nvSpPr>
          <p:cNvPr id="6" name="5 İçerik Yer Tutucusu"/>
          <p:cNvSpPr>
            <a:spLocks noGrp="1"/>
          </p:cNvSpPr>
          <p:nvPr>
            <p:ph idx="1"/>
          </p:nvPr>
        </p:nvSpPr>
        <p:spPr>
          <a:xfrm>
            <a:off x="609521" y="2061642"/>
            <a:ext cx="10200593" cy="4065940"/>
          </a:xfrm>
        </p:spPr>
        <p:txBody>
          <a:bodyPr>
            <a:noAutofit/>
          </a:bodyPr>
          <a:lstStyle/>
          <a:p>
            <a:pPr marL="0" indent="0">
              <a:buNone/>
              <a:defRPr/>
            </a:pPr>
            <a:r>
              <a:rPr lang="tr-TR" sz="2800" dirty="0" smtClean="0">
                <a:solidFill>
                  <a:srgbClr val="000000"/>
                </a:solidFill>
                <a:latin typeface="Arial" pitchFamily="34" charset="0"/>
                <a:cs typeface="Arial" pitchFamily="34" charset="0"/>
              </a:rPr>
              <a:t>	</a:t>
            </a:r>
          </a:p>
          <a:p>
            <a:pPr marL="0" indent="0" algn="just">
              <a:buNone/>
              <a:defRPr/>
            </a:pPr>
            <a:r>
              <a:rPr lang="tr-TR" sz="2800" dirty="0" smtClean="0">
                <a:solidFill>
                  <a:srgbClr val="000000"/>
                </a:solidFill>
                <a:latin typeface="Arial" pitchFamily="34" charset="0"/>
                <a:cs typeface="Arial" pitchFamily="34" charset="0"/>
              </a:rPr>
              <a:t>	</a:t>
            </a:r>
            <a:r>
              <a:rPr lang="tr-TR" sz="2800" dirty="0" smtClean="0"/>
              <a:t> Öğrencinin üzerinde arkadaş grupları, davranışları üzerinde etkiye sahiptir. Öğrenciler, grup dinamiğinin etkisi ile bir grup içerisine girebilmek ya da grup içerisinde kalabilmek için de devamsızlık yapabilirler </a:t>
            </a:r>
          </a:p>
          <a:p>
            <a:pPr marL="0" indent="0" algn="just">
              <a:buNone/>
              <a:defRPr/>
            </a:pPr>
            <a:r>
              <a:rPr lang="tr-TR" sz="2800" dirty="0" smtClean="0"/>
              <a:t>	Ayrıca öğrencinin evinin okula uzak olması,okul dışı etkinliklerin fazla olması gibi nedenler de devamsızlık nedeni olabilir.</a:t>
            </a:r>
            <a:endParaRPr lang="tr-TR" sz="2400" dirty="0">
              <a:latin typeface="Arial" pitchFamily="34" charset="0"/>
              <a:cs typeface="Arial" pitchFamily="34" charset="0"/>
            </a:endParaRPr>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KİŞİSEL NEDENLER</a:t>
            </a:r>
            <a:endParaRPr lang="tr-TR" sz="4000" dirty="0">
              <a:solidFill>
                <a:schemeClr val="bg1"/>
              </a:solidFill>
            </a:endParaRPr>
          </a:p>
        </p:txBody>
      </p:sp>
      <p:sp>
        <p:nvSpPr>
          <p:cNvPr id="6" name="5 İçerik Yer Tutucusu"/>
          <p:cNvSpPr>
            <a:spLocks noGrp="1"/>
          </p:cNvSpPr>
          <p:nvPr>
            <p:ph idx="1"/>
          </p:nvPr>
        </p:nvSpPr>
        <p:spPr>
          <a:xfrm>
            <a:off x="609521" y="2061642"/>
            <a:ext cx="5842875" cy="4065940"/>
          </a:xfrm>
        </p:spPr>
        <p:txBody>
          <a:bodyPr>
            <a:noAutofit/>
          </a:bodyPr>
          <a:lstStyle/>
          <a:p>
            <a:pPr marL="0" indent="0">
              <a:buNone/>
              <a:defRPr/>
            </a:pPr>
            <a:r>
              <a:rPr lang="tr-TR" sz="2800" dirty="0" smtClean="0">
                <a:solidFill>
                  <a:srgbClr val="000000"/>
                </a:solidFill>
                <a:latin typeface="Arial" pitchFamily="34" charset="0"/>
                <a:cs typeface="Arial" pitchFamily="34" charset="0"/>
              </a:rPr>
              <a:t>	</a:t>
            </a:r>
          </a:p>
          <a:p>
            <a:pPr marL="0" indent="0" algn="just">
              <a:buNone/>
              <a:defRPr/>
            </a:pPr>
            <a:r>
              <a:rPr lang="tr-TR" sz="2400" dirty="0" smtClean="0"/>
              <a:t>Öğrencilerin; sabahları zamanında uyanamaması, rahatsızlıkları, yeterince motivasyon sağlayamadığı için okulu sevmemesi ve gelecek kaygısı gibi pek çok bireysel neden devamsızlık yapmasına neden olabilmektedir</a:t>
            </a:r>
            <a:endParaRPr lang="tr-TR" sz="2400" dirty="0">
              <a:latin typeface="Arial" pitchFamily="34" charset="0"/>
              <a:cs typeface="Arial" pitchFamily="34" charset="0"/>
            </a:endParaRPr>
          </a:p>
        </p:txBody>
      </p:sp>
      <p:pic>
        <p:nvPicPr>
          <p:cNvPr id="39938" name="Picture 2" descr="Saat stok fotoğraflar | Saat telifsiz resimler, görseller | Depositphotos"/>
          <p:cNvPicPr>
            <a:picLocks noChangeAspect="1" noChangeArrowheads="1"/>
          </p:cNvPicPr>
          <p:nvPr/>
        </p:nvPicPr>
        <p:blipFill>
          <a:blip r:embed="rId3" cstate="print"/>
          <a:srcRect/>
          <a:stretch>
            <a:fillRect/>
          </a:stretch>
        </p:blipFill>
        <p:spPr bwMode="auto">
          <a:xfrm>
            <a:off x="7166776" y="2358224"/>
            <a:ext cx="3964809" cy="2643206"/>
          </a:xfrm>
          <a:prstGeom prst="rect">
            <a:avLst/>
          </a:prstGeom>
          <a:noFill/>
        </p:spPr>
      </p:pic>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50611144206"/>
  <p:tag name="MH_LIBRARY" val="CONTENTS"/>
  <p:tag name="MH_TYPE" val="ENTRY"/>
  <p:tag name="ID" val="553522"/>
  <p:tag name="MH_ORDER" val="2"/>
</p:tagLst>
</file>

<file path=ppt/tags/tag10.xml><?xml version="1.0" encoding="utf-8"?>
<p:tagLst xmlns:a="http://schemas.openxmlformats.org/drawingml/2006/main" xmlns:r="http://schemas.openxmlformats.org/officeDocument/2006/relationships" xmlns:p="http://schemas.openxmlformats.org/presentationml/2006/main">
  <p:tag name="MH" val="20150611144206"/>
  <p:tag name="MH_LIBRARY" val="CONTENTS"/>
  <p:tag name="MH_TYPE" val="NUMBER"/>
  <p:tag name="ID" val="553522"/>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50611144206"/>
  <p:tag name="MH_LIBRARY" val="CONTENTS"/>
  <p:tag name="MH_TYPE" val="NUMBER"/>
  <p:tag name="ID" val="553522"/>
  <p:tag name="MH_ORDER" val="2"/>
</p:tagLst>
</file>

<file path=ppt/tags/tag3.xml><?xml version="1.0" encoding="utf-8"?>
<p:tagLst xmlns:a="http://schemas.openxmlformats.org/drawingml/2006/main" xmlns:r="http://schemas.openxmlformats.org/officeDocument/2006/relationships" xmlns:p="http://schemas.openxmlformats.org/presentationml/2006/main">
  <p:tag name="MH" val="20150611144206"/>
  <p:tag name="MH_LIBRARY" val="CONTENTS"/>
  <p:tag name="MH_TYPE" val="ENTRY"/>
  <p:tag name="ID" val="553522"/>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150611144206"/>
  <p:tag name="MH_LIBRARY" val="CONTENTS"/>
  <p:tag name="MH_TYPE" val="NUMBER"/>
  <p:tag name="ID" val="553522"/>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50611144206"/>
  <p:tag name="MH_LIBRARY" val="CONTENTS"/>
  <p:tag name="MH_TYPE" val="ENTRY"/>
  <p:tag name="ID" val="553522"/>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50611144206"/>
  <p:tag name="MH_LIBRARY" val="CONTENTS"/>
  <p:tag name="MH_TYPE" val="NUMBER"/>
  <p:tag name="ID" val="553522"/>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50611144206"/>
  <p:tag name="MH_LIBRARY" val="CONTENTS"/>
  <p:tag name="MH_TYPE" val="ENTRY"/>
  <p:tag name="ID" val="553522"/>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50611144206"/>
  <p:tag name="MH_LIBRARY" val="CONTENTS"/>
  <p:tag name="MH_TYPE" val="NUMBER"/>
  <p:tag name="ID" val="553522"/>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50611144206"/>
  <p:tag name="MH_LIBRARY" val="CONTENTS"/>
  <p:tag name="MH_TYPE" val="ENTRY"/>
  <p:tag name="ID" val="553522"/>
  <p:tag name="MH_ORDER" val="1"/>
</p:tagLst>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276</Words>
  <Application>Microsoft Office PowerPoint</Application>
  <PresentationFormat>Özel</PresentationFormat>
  <Paragraphs>112</Paragraphs>
  <Slides>17</Slides>
  <Notes>17</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OKULA DEVAM</vt:lpstr>
      <vt:lpstr>DEVAMSIZLIK</vt:lpstr>
      <vt:lpstr>Devamsızlık Nedenleri</vt:lpstr>
      <vt:lpstr>NEDEN DEVAMSIZLIĞIN ÜZERİNDE DURUYORUZ?</vt:lpstr>
      <vt:lpstr>Devamsızlık Nedenleri Nasıl Belirlenebilir?</vt:lpstr>
      <vt:lpstr>OKUL İLE İLGİLİ NEDENLER</vt:lpstr>
      <vt:lpstr>AİLE İLE İLGİLİ NEDENLER</vt:lpstr>
      <vt:lpstr>ÇEVREDEN KAYNAKLANAN NEDENLER</vt:lpstr>
      <vt:lpstr>KİŞİSEL NEDENLER</vt:lpstr>
      <vt:lpstr>AKADEMİK NEDENLER</vt:lpstr>
      <vt:lpstr>DEVAMSIZLIĞIN OLUŞTURDUĞU RİSKLER</vt:lpstr>
      <vt:lpstr>ORTAÖĞRETİM KURUMLARI YÖNETMELİĞİ</vt:lpstr>
      <vt:lpstr>ORTAÖĞRETİM KURUMLARI YÖNETMELİĞİ</vt:lpstr>
      <vt:lpstr>ORTAÖĞRETİM KURUMLARI YÖNETMELİĞİ</vt:lpstr>
      <vt:lpstr>ORTAÖĞRETİM KURUMLARI YÖNETMELİĞİ</vt:lpstr>
      <vt:lpstr>ÖNERİLER</vt:lpstr>
      <vt:lpstr>ÖNERİLER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HEDEF BELİRLEME</dc:title>
  <dc:creator>pc</dc:creator>
  <cp:lastModifiedBy>Microsoft</cp:lastModifiedBy>
  <cp:revision>95</cp:revision>
  <dcterms:created xsi:type="dcterms:W3CDTF">2021-09-29T10:31:29Z</dcterms:created>
  <dcterms:modified xsi:type="dcterms:W3CDTF">2021-10-12T09:16:34Z</dcterms:modified>
</cp:coreProperties>
</file>