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24.09.2021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17946" y="86766"/>
            <a:ext cx="7772400" cy="1470025"/>
          </a:xfrm>
        </p:spPr>
        <p:txBody>
          <a:bodyPr>
            <a:normAutofit/>
          </a:bodyPr>
          <a:lstStyle/>
          <a:p>
            <a:r>
              <a:rPr lang="tr-TR" sz="6000" dirty="0" smtClean="0">
                <a:solidFill>
                  <a:schemeClr val="accent2">
                    <a:lumMod val="75000"/>
                  </a:schemeClr>
                </a:solidFill>
              </a:rPr>
              <a:t>ÖZGÜVEN</a:t>
            </a:r>
            <a:r>
              <a:rPr lang="tr-TR" sz="6000" dirty="0" smtClean="0"/>
              <a:t> </a:t>
            </a:r>
            <a:r>
              <a:rPr lang="tr-TR" sz="6000" dirty="0">
                <a:solidFill>
                  <a:schemeClr val="accent2">
                    <a:lumMod val="75000"/>
                  </a:schemeClr>
                </a:solidFill>
              </a:rPr>
              <a:t>GELİŞTİRME</a:t>
            </a:r>
          </a:p>
        </p:txBody>
      </p:sp>
      <p:pic>
        <p:nvPicPr>
          <p:cNvPr id="4" name="Picture 8" descr="D:\Users\Hp\Desktop\unna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842085"/>
            <a:ext cx="357190" cy="33416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17"/>
          <p:cNvSpPr txBox="1"/>
          <p:nvPr/>
        </p:nvSpPr>
        <p:spPr>
          <a:xfrm>
            <a:off x="2336902" y="4776143"/>
            <a:ext cx="2591877" cy="400110"/>
          </a:xfrm>
          <a:prstGeom prst="rect">
            <a:avLst/>
          </a:prstGeom>
          <a:noFill/>
        </p:spPr>
        <p:txBody>
          <a:bodyPr wrap="square" rtlCol="0">
            <a:spAutoFit/>
          </a:bodyPr>
          <a:lstStyle/>
          <a:p>
            <a:r>
              <a:rPr lang="tr-TR" sz="2000" dirty="0" smtClean="0">
                <a:solidFill>
                  <a:schemeClr val="accent2">
                    <a:lumMod val="50000"/>
                  </a:schemeClr>
                </a:solidFill>
                <a:latin typeface="Trebuchet MS" pitchFamily="34" charset="0"/>
              </a:rPr>
              <a:t>0272 214 45 56</a:t>
            </a:r>
            <a:endParaRPr lang="tr-TR" sz="2000" dirty="0">
              <a:solidFill>
                <a:schemeClr val="accent2">
                  <a:lumMod val="50000"/>
                </a:schemeClr>
              </a:solidFill>
              <a:latin typeface="Trebuchet MS" pitchFamily="34" charset="0"/>
            </a:endParaRPr>
          </a:p>
        </p:txBody>
      </p:sp>
      <p:pic>
        <p:nvPicPr>
          <p:cNvPr id="6"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085" y="5271157"/>
            <a:ext cx="498101" cy="444689"/>
          </a:xfrm>
          <a:prstGeom prst="rect">
            <a:avLst/>
          </a:prstGeom>
          <a:noFill/>
          <a:ln>
            <a:noFill/>
          </a:ln>
        </p:spPr>
      </p:pic>
      <p:sp>
        <p:nvSpPr>
          <p:cNvPr id="7" name="Metin kutusu 11"/>
          <p:cNvSpPr txBox="1"/>
          <p:nvPr/>
        </p:nvSpPr>
        <p:spPr>
          <a:xfrm>
            <a:off x="2426186" y="5170337"/>
            <a:ext cx="3933117" cy="646331"/>
          </a:xfrm>
          <a:prstGeom prst="rect">
            <a:avLst/>
          </a:prstGeom>
          <a:noFill/>
        </p:spPr>
        <p:txBody>
          <a:bodyPr wrap="square" rtlCol="0">
            <a:spAutoFit/>
          </a:bodyPr>
          <a:lstStyle/>
          <a:p>
            <a:r>
              <a:rPr lang="tr-TR" dirty="0">
                <a:solidFill>
                  <a:schemeClr val="accent2">
                    <a:lumMod val="50000"/>
                  </a:schemeClr>
                </a:solidFill>
                <a:latin typeface="Trebuchet MS" pitchFamily="34" charset="0"/>
              </a:rPr>
              <a:t>Sümer </a:t>
            </a:r>
            <a:r>
              <a:rPr lang="tr-TR" dirty="0" err="1">
                <a:solidFill>
                  <a:schemeClr val="accent2">
                    <a:lumMod val="50000"/>
                  </a:schemeClr>
                </a:solidFill>
                <a:latin typeface="Trebuchet MS" pitchFamily="34" charset="0"/>
              </a:rPr>
              <a:t>Mh</a:t>
            </a:r>
            <a:r>
              <a:rPr lang="tr-TR" dirty="0">
                <a:solidFill>
                  <a:schemeClr val="accent2">
                    <a:lumMod val="50000"/>
                  </a:schemeClr>
                </a:solidFill>
                <a:latin typeface="Trebuchet MS" pitchFamily="34" charset="0"/>
              </a:rPr>
              <a:t>. Kurtuluş </a:t>
            </a:r>
            <a:r>
              <a:rPr lang="tr-TR" dirty="0" err="1">
                <a:solidFill>
                  <a:schemeClr val="accent2">
                    <a:lumMod val="50000"/>
                  </a:schemeClr>
                </a:solidFill>
                <a:latin typeface="Trebuchet MS" pitchFamily="34" charset="0"/>
              </a:rPr>
              <a:t>Cd</a:t>
            </a:r>
            <a:r>
              <a:rPr lang="tr-TR" dirty="0">
                <a:solidFill>
                  <a:schemeClr val="accent2">
                    <a:lumMod val="50000"/>
                  </a:schemeClr>
                </a:solidFill>
                <a:latin typeface="Trebuchet MS" pitchFamily="34" charset="0"/>
              </a:rPr>
              <a:t>. No48/2 İç Kapı No:C Merkez/AFYONKARAHİSAR</a:t>
            </a:r>
          </a:p>
        </p:txBody>
      </p:sp>
      <p:pic>
        <p:nvPicPr>
          <p:cNvPr id="8" name="Resim 8" descr="D:\Users\Hp\Desktop\pics-photos-instagram-logo-png-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085" y="5816668"/>
            <a:ext cx="445066" cy="432048"/>
          </a:xfrm>
          <a:prstGeom prst="rect">
            <a:avLst/>
          </a:prstGeom>
          <a:noFill/>
          <a:ln>
            <a:noFill/>
          </a:ln>
        </p:spPr>
      </p:pic>
      <p:sp>
        <p:nvSpPr>
          <p:cNvPr id="9" name="Metin kutusu 3"/>
          <p:cNvSpPr txBox="1"/>
          <p:nvPr/>
        </p:nvSpPr>
        <p:spPr>
          <a:xfrm>
            <a:off x="2336902" y="5879766"/>
            <a:ext cx="1694002" cy="369332"/>
          </a:xfrm>
          <a:prstGeom prst="rect">
            <a:avLst/>
          </a:prstGeom>
          <a:noFill/>
        </p:spPr>
        <p:txBody>
          <a:bodyPr wrap="square" rtlCol="0">
            <a:spAutoFit/>
          </a:bodyPr>
          <a:lstStyle/>
          <a:p>
            <a:r>
              <a:rPr lang="tr-TR" dirty="0" err="1">
                <a:solidFill>
                  <a:schemeClr val="accent2">
                    <a:lumMod val="50000"/>
                  </a:schemeClr>
                </a:solidFill>
                <a:latin typeface="Trebuchet MS" pitchFamily="34" charset="0"/>
              </a:rPr>
              <a:t>afyonram</a:t>
            </a:r>
            <a:endParaRPr lang="tr-TR" dirty="0">
              <a:solidFill>
                <a:schemeClr val="accent2">
                  <a:lumMod val="50000"/>
                </a:schemeClr>
              </a:solidFill>
              <a:latin typeface="Trebuchet MS" pitchFamily="34" charset="0"/>
            </a:endParaRPr>
          </a:p>
        </p:txBody>
      </p:sp>
      <p:pic>
        <p:nvPicPr>
          <p:cNvPr id="10" name="Resim 12" descr="D:\Users\Hp\Desktop\social-media-computer-icons-tulane-university-facebook-drawing-vector-twitter-thumbnai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6600" y="5897215"/>
            <a:ext cx="412288" cy="351883"/>
          </a:xfrm>
          <a:prstGeom prst="rect">
            <a:avLst/>
          </a:prstGeom>
          <a:noFill/>
          <a:ln>
            <a:noFill/>
          </a:ln>
        </p:spPr>
      </p:pic>
      <p:sp>
        <p:nvSpPr>
          <p:cNvPr id="11" name="Metin kutusu 13"/>
          <p:cNvSpPr txBox="1"/>
          <p:nvPr/>
        </p:nvSpPr>
        <p:spPr>
          <a:xfrm>
            <a:off x="4598888" y="5897215"/>
            <a:ext cx="1870364" cy="369332"/>
          </a:xfrm>
          <a:prstGeom prst="rect">
            <a:avLst/>
          </a:prstGeom>
          <a:noFill/>
        </p:spPr>
        <p:txBody>
          <a:bodyPr wrap="square" rtlCol="0">
            <a:spAutoFit/>
          </a:bodyPr>
          <a:lstStyle/>
          <a:p>
            <a:r>
              <a:rPr lang="tr-TR" dirty="0">
                <a:solidFill>
                  <a:schemeClr val="accent2">
                    <a:lumMod val="50000"/>
                  </a:schemeClr>
                </a:solidFill>
                <a:latin typeface="Trebuchet MS" pitchFamily="34" charset="0"/>
              </a:rPr>
              <a:t>@Afyon_RAM</a:t>
            </a:r>
          </a:p>
        </p:txBody>
      </p:sp>
      <p:pic>
        <p:nvPicPr>
          <p:cNvPr id="12" name="Picture 2" descr="\\YILMAZ\Users\Public\özel eğitim dökümanlar\logo (1).png"/>
          <p:cNvPicPr>
            <a:picLocks noChangeAspect="1" noChangeArrowheads="1"/>
          </p:cNvPicPr>
          <p:nvPr/>
        </p:nvPicPr>
        <p:blipFill>
          <a:blip r:embed="rId6" cstate="print"/>
          <a:srcRect/>
          <a:stretch>
            <a:fillRect/>
          </a:stretch>
        </p:blipFill>
        <p:spPr bwMode="auto">
          <a:xfrm>
            <a:off x="7130231" y="4917036"/>
            <a:ext cx="1644214" cy="1644214"/>
          </a:xfrm>
          <a:prstGeom prst="rect">
            <a:avLst/>
          </a:prstGeom>
          <a:noFill/>
        </p:spPr>
      </p:pic>
      <p:pic>
        <p:nvPicPr>
          <p:cNvPr id="1026" name="Picture 2" descr="Özgüvenin deneyimden daha etkileyici olduğunu biliyor muydunuz? - İK 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1556791"/>
            <a:ext cx="4352724" cy="290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810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429000"/>
            <a:ext cx="8229600" cy="2908919"/>
          </a:xfrm>
        </p:spPr>
        <p:txBody>
          <a:bodyPr>
            <a:noAutofit/>
          </a:bodyPr>
          <a:lstStyle/>
          <a:p>
            <a:r>
              <a:rPr lang="tr-TR" sz="2800" b="1" dirty="0"/>
              <a:t>2. Başarılarınıza </a:t>
            </a:r>
            <a:r>
              <a:rPr lang="tr-TR" sz="2800" b="1" dirty="0" smtClean="0"/>
              <a:t>odaklanın</a:t>
            </a:r>
            <a:endParaRPr lang="tr-TR" sz="2800" dirty="0" smtClean="0"/>
          </a:p>
          <a:p>
            <a:r>
              <a:rPr lang="tr-TR" sz="2800" dirty="0" smtClean="0"/>
              <a:t>Günün </a:t>
            </a:r>
            <a:r>
              <a:rPr lang="tr-TR" sz="2800" dirty="0"/>
              <a:t>sonunda, yapabileceklerinizi gözden geçirmek için zaman ayırın. Yaptığınız ilerlemeler ve denemeleriniz için kendinizi takdir edin. Konfor bölgenizden hiç çıktınız mı? Tutarlı, sağlıklı riskler almak özgüveninizi arttırmanıza yardımcı olur ve yenilikler sizi canlandırır.</a:t>
            </a:r>
          </a:p>
        </p:txBody>
      </p:sp>
      <p:pic>
        <p:nvPicPr>
          <p:cNvPr id="6146" name="Picture 2" descr="Özgüveni Yüksek Olan İnsanların Ortak Özellikleri | Barış TUNÇ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188640"/>
            <a:ext cx="415521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8616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4597153"/>
            <a:ext cx="8229600" cy="2260847"/>
          </a:xfrm>
        </p:spPr>
        <p:txBody>
          <a:bodyPr/>
          <a:lstStyle/>
          <a:p>
            <a:pPr marL="0" indent="0">
              <a:buNone/>
            </a:pPr>
            <a:r>
              <a:rPr lang="tr-TR" b="1" dirty="0" smtClean="0"/>
              <a:t> 3.Yaşamınızın </a:t>
            </a:r>
            <a:r>
              <a:rPr lang="tr-TR" b="1" dirty="0"/>
              <a:t>aktif katılımcısı </a:t>
            </a:r>
            <a:r>
              <a:rPr lang="tr-TR" b="1" dirty="0" smtClean="0"/>
              <a:t>olun</a:t>
            </a:r>
            <a:endParaRPr lang="tr-TR" dirty="0" smtClean="0"/>
          </a:p>
          <a:p>
            <a:r>
              <a:rPr lang="tr-TR" dirty="0" smtClean="0"/>
              <a:t>Hedeflerinizi </a:t>
            </a:r>
            <a:r>
              <a:rPr lang="tr-TR" dirty="0"/>
              <a:t>belirleyin ve hedeflerinize ulaşma yolunda düzenli ve yönetilebilir adımlar atın.</a:t>
            </a:r>
          </a:p>
        </p:txBody>
      </p:sp>
      <p:pic>
        <p:nvPicPr>
          <p:cNvPr id="7170" name="Picture 2" descr="Özgüven Kazanmanın Yolları | Yürüyen Özgüv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88640"/>
            <a:ext cx="410445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343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212976"/>
            <a:ext cx="8229600" cy="3456384"/>
          </a:xfrm>
        </p:spPr>
        <p:txBody>
          <a:bodyPr>
            <a:normAutofit lnSpcReduction="10000"/>
          </a:bodyPr>
          <a:lstStyle/>
          <a:p>
            <a:r>
              <a:rPr lang="tr-TR" sz="2800" b="1" dirty="0" smtClean="0"/>
              <a:t>4.Olumlu </a:t>
            </a:r>
            <a:r>
              <a:rPr lang="tr-TR" sz="2800" b="1" dirty="0"/>
              <a:t>zihinsel imgelemler </a:t>
            </a:r>
            <a:r>
              <a:rPr lang="tr-TR" sz="2800" b="1" dirty="0" smtClean="0"/>
              <a:t>kullanın</a:t>
            </a:r>
            <a:endParaRPr lang="tr-TR" sz="2800" dirty="0" smtClean="0"/>
          </a:p>
          <a:p>
            <a:r>
              <a:rPr lang="tr-TR" sz="2800" dirty="0"/>
              <a:t>Başarılı olduğunuzu hayal edin. Kim ve ne olmak istediğinize dair net bir vizyon yaratın ve bu görüntüleri zihninizde prova edin. Bunu yaparken, kendine güvenli olmayı prova edin. Kendinize “Kendisini seven ve kendisine saygı duyan bir insan ne yapar?” diye sorun ve şekilde davranmayı deneyin.</a:t>
            </a:r>
          </a:p>
        </p:txBody>
      </p:sp>
      <p:pic>
        <p:nvPicPr>
          <p:cNvPr id="8194" name="Picture 2" descr="özgüven belirten cümleler - uludağ sözlü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88640"/>
            <a:ext cx="3458946" cy="293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562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789040"/>
            <a:ext cx="8229600" cy="2908919"/>
          </a:xfrm>
        </p:spPr>
        <p:txBody>
          <a:bodyPr>
            <a:normAutofit/>
          </a:bodyPr>
          <a:lstStyle/>
          <a:p>
            <a:r>
              <a:rPr lang="tr-TR" sz="2800" b="1" dirty="0" smtClean="0"/>
              <a:t>5.Olumlu </a:t>
            </a:r>
            <a:r>
              <a:rPr lang="tr-TR" sz="2800" b="1" dirty="0"/>
              <a:t>düşüncelere </a:t>
            </a:r>
            <a:r>
              <a:rPr lang="tr-TR" sz="2800" b="1" dirty="0" smtClean="0"/>
              <a:t>odaklanın</a:t>
            </a:r>
            <a:endParaRPr lang="tr-TR" sz="2800" dirty="0" smtClean="0"/>
          </a:p>
          <a:p>
            <a:r>
              <a:rPr lang="tr-TR" sz="2800" dirty="0" smtClean="0"/>
              <a:t>Alışkanlık </a:t>
            </a:r>
            <a:r>
              <a:rPr lang="tr-TR" sz="2800" dirty="0"/>
              <a:t>halindeki düşüncelerinizin farkına varın, olumsuz ve sabote edici olanları eleyin. Bu, tehlikeleri görmezden geldiğiniz anlamına gelmez, ancak aksilikler veya zorluklarla nasıl başa çıkabileceğinizi düşünerek gerçekçi ve iyimser düşünürsünüz.</a:t>
            </a:r>
          </a:p>
        </p:txBody>
      </p:sp>
      <p:sp>
        <p:nvSpPr>
          <p:cNvPr id="4" name="AutoShape 2" descr="ÖZGÜVEN NEDİR? SAĞLIKLI ÖZGÜVEN NASIL GELİŞTİRİLİR? – Dilce Akadem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ÖZGÜVEN NEDİR? SAĞLIKLI ÖZGÜVEN NASIL GELİŞTİRİLİR? – Dilce Akadem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ÖZGÜVEN NEDİR? SAĞLIKLI ÖZGÜVEN NASIL GELİŞTİRİLİR? – Dilce Akadem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4" name="Picture 8" descr="Yeni gerçeklik&amp;quot;te çalışan olarak önceliğiniz iş tatmini mi, iş garantisi  mi, yoksa değer yaratmaya odaklanmak mı? | Zeynep Bilgi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91088"/>
            <a:ext cx="756822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637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212976"/>
            <a:ext cx="8229600" cy="3340968"/>
          </a:xfrm>
        </p:spPr>
        <p:txBody>
          <a:bodyPr>
            <a:normAutofit fontScale="92500" lnSpcReduction="20000"/>
          </a:bodyPr>
          <a:lstStyle/>
          <a:p>
            <a:pPr marL="0" indent="0">
              <a:buNone/>
            </a:pPr>
            <a:r>
              <a:rPr lang="tr-TR" b="1" dirty="0" smtClean="0"/>
              <a:t>6.Sağlıklı </a:t>
            </a:r>
            <a:r>
              <a:rPr lang="tr-TR" b="1" dirty="0"/>
              <a:t>kişisel bakım egzersizleri </a:t>
            </a:r>
            <a:r>
              <a:rPr lang="tr-TR" b="1" dirty="0" smtClean="0"/>
              <a:t>yapın</a:t>
            </a:r>
          </a:p>
          <a:p>
            <a:pPr marL="0" indent="0">
              <a:buNone/>
            </a:pPr>
            <a:r>
              <a:rPr lang="tr-TR" dirty="0" smtClean="0"/>
              <a:t>Her </a:t>
            </a:r>
            <a:r>
              <a:rPr lang="tr-TR" dirty="0"/>
              <a:t>şeyden önce bir insan olarak kendinize özgü değere sahip olduğunuz için, kendinizi sevmek ve beslemek için harcadığınız zamana ve etkiye değdiğinize inanın. İkincisi, sağlığınıza özen gösterin, besleyici bir şekilde yemek yiyin, yeterli uykunuzu alın, düzenli olarak egzersiz yapın, ayrıca dinlenmek ve rahatlamak için zaman ayırın.</a:t>
            </a:r>
          </a:p>
        </p:txBody>
      </p:sp>
      <p:pic>
        <p:nvPicPr>
          <p:cNvPr id="10242" name="Picture 2" descr="İçinde Saklanan Özgüveni Keşfet | Bilgikilavuzu.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76672"/>
            <a:ext cx="3528392" cy="245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96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852936"/>
            <a:ext cx="8229600" cy="3777283"/>
          </a:xfrm>
        </p:spPr>
        <p:txBody>
          <a:bodyPr>
            <a:normAutofit fontScale="77500" lnSpcReduction="20000"/>
          </a:bodyPr>
          <a:lstStyle/>
          <a:p>
            <a:pPr marL="0" indent="0">
              <a:buNone/>
            </a:pPr>
            <a:r>
              <a:rPr lang="tr-TR" b="1" dirty="0" smtClean="0"/>
              <a:t>7.Meditasyon yapın</a:t>
            </a:r>
          </a:p>
          <a:p>
            <a:pPr marL="0" indent="0">
              <a:buNone/>
            </a:pPr>
            <a:r>
              <a:rPr lang="tr-TR" dirty="0" smtClean="0"/>
              <a:t>Düzenli </a:t>
            </a:r>
            <a:r>
              <a:rPr lang="tr-TR" dirty="0"/>
              <a:t>(mümkünse günlük) meditasyon pratiği geliştirin. En temel şekli, gözleriniz kapalı, sessiz bir ortamda oturmak ve nefesinizi fark etmektir. Dikkat dağıtıcı şeyler ortaya çıktığında, sadece fark edin ve dikkatinizi sessizce nefesinize geri getirin. Meditasyon pratiğiniz sırasında aklınız 100 kez dolaşıyorsa, bu sadece odaklanmanızı yeniden kazanmanız için 100 prova şansınız olduğu anlamına gelir. Nefesinizi odak noktası olarak kullanmaya ek olarak, sadece rahatça oturabilir veya yürüyebilir, bu sırada huzur ve mutluluk verici şeyler düşünebilirsiniz. </a:t>
            </a:r>
          </a:p>
          <a:p>
            <a:endParaRPr lang="tr-TR" dirty="0"/>
          </a:p>
        </p:txBody>
      </p:sp>
      <p:pic>
        <p:nvPicPr>
          <p:cNvPr id="11266" name="Picture 2" descr="Türkiye&amp;#39;de kızların %50&amp;#39;si özgüven eksikliği çekiyor | Güzel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2656"/>
            <a:ext cx="4200401" cy="243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446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229600" cy="4525963"/>
          </a:xfrm>
        </p:spPr>
        <p:txBody>
          <a:bodyPr>
            <a:normAutofit fontScale="92500" lnSpcReduction="10000"/>
          </a:bodyPr>
          <a:lstStyle/>
          <a:p>
            <a:pPr marL="0" indent="0">
              <a:buNone/>
            </a:pPr>
            <a:r>
              <a:rPr lang="tr-TR" b="1" dirty="0" smtClean="0"/>
              <a:t>8.</a:t>
            </a:r>
            <a:r>
              <a:rPr lang="tr-TR" b="1" dirty="0"/>
              <a:t> İhtiyaçlarınızı sağlıklı şekilde </a:t>
            </a:r>
            <a:r>
              <a:rPr lang="tr-TR" b="1" dirty="0" smtClean="0"/>
              <a:t>karşılayın</a:t>
            </a:r>
          </a:p>
          <a:p>
            <a:pPr marL="0" indent="0">
              <a:buNone/>
            </a:pPr>
            <a:r>
              <a:rPr lang="tr-TR" dirty="0" smtClean="0"/>
              <a:t>Buradaki </a:t>
            </a:r>
            <a:r>
              <a:rPr lang="tr-TR" dirty="0"/>
              <a:t>amaç, süreçte kimseye zarar vermeden veya ideal olarak diğer insanlara fayda sağlarken hedefinize ulaşmaktır. Bu yüzden pasif olmak (diğer insanlara saygı duyduğunuz, ancak kendinize saygı duymadığınız anlamında) veya saldırgan (kendinize saygı duyduğunuz ancak diğer insanlara saygı duymadığınız anlamında) olmak yerine, katılan herkese saygı duyarak iddialı davranın. Olumlu benlik saygısı, pratik ve azim gerektirir. </a:t>
            </a:r>
          </a:p>
        </p:txBody>
      </p:sp>
    </p:spTree>
    <p:extLst>
      <p:ext uri="{BB962C8B-B14F-4D97-AF65-F5344CB8AC3E}">
        <p14:creationId xmlns:p14="http://schemas.microsoft.com/office/powerpoint/2010/main" val="35151549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Özgüven Nedir? Özgüven Eksikliği Nasıl Geliştirilebilir? - Bilgi Kılavuz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69482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888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1052736"/>
            <a:ext cx="7344816" cy="5016758"/>
          </a:xfrm>
          <a:prstGeom prst="rect">
            <a:avLst/>
          </a:prstGeom>
          <a:noFill/>
        </p:spPr>
        <p:txBody>
          <a:bodyPr wrap="square" lIns="91440" tIns="45720" rIns="91440" bIns="45720">
            <a:spAutoFit/>
          </a:bodyPr>
          <a:lstStyle/>
          <a:p>
            <a:pPr algn="ctr"/>
            <a:r>
              <a:rPr lang="tr-TR"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DİNLEDİĞİNİZ </a:t>
            </a:r>
          </a:p>
          <a:p>
            <a:pPr algn="ctr"/>
            <a:r>
              <a:rPr lang="tr-TR"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İÇİN TEŞEKKÜRLER</a:t>
            </a:r>
          </a:p>
          <a:p>
            <a:pPr algn="ctr"/>
            <a:r>
              <a:rPr lang="tr-TR"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panose="05000000000000000000" pitchFamily="2" charset="2"/>
              </a:rPr>
              <a:t></a:t>
            </a:r>
            <a:endParaRPr lang="tr-TR"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9476640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43484" y="260648"/>
            <a:ext cx="549977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SİZCE </a:t>
            </a:r>
          </a:p>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ÖZGÜVEN NEDİR ?</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Kırmızı soru işareti | Vektörel çizim ©HitToon | Vektörel #610672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102863"/>
            <a:ext cx="3036149"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609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71813"/>
            <a:ext cx="8229600" cy="1143000"/>
          </a:xfrm>
        </p:spPr>
        <p:txBody>
          <a:bodyPr>
            <a:normAutofit/>
          </a:bodyPr>
          <a:lstStyle/>
          <a:p>
            <a:r>
              <a:rPr lang="tr-TR" sz="6000" dirty="0">
                <a:solidFill>
                  <a:schemeClr val="accent2">
                    <a:lumMod val="75000"/>
                  </a:schemeClr>
                </a:solidFill>
              </a:rPr>
              <a:t>Özgüven nedir? </a:t>
            </a:r>
          </a:p>
        </p:txBody>
      </p:sp>
      <p:sp>
        <p:nvSpPr>
          <p:cNvPr id="3" name="İçerik Yer Tutucusu 2"/>
          <p:cNvSpPr>
            <a:spLocks noGrp="1"/>
          </p:cNvSpPr>
          <p:nvPr>
            <p:ph idx="1"/>
          </p:nvPr>
        </p:nvSpPr>
        <p:spPr>
          <a:xfrm>
            <a:off x="539552" y="4581128"/>
            <a:ext cx="8229600" cy="1828800"/>
          </a:xfrm>
        </p:spPr>
        <p:txBody>
          <a:bodyPr/>
          <a:lstStyle/>
          <a:p>
            <a:pPr marL="0" indent="0">
              <a:buNone/>
            </a:pPr>
            <a:r>
              <a:rPr lang="tr-TR" dirty="0"/>
              <a:t> </a:t>
            </a:r>
            <a:r>
              <a:rPr lang="tr-TR" dirty="0" smtClean="0"/>
              <a:t>  İnsanın </a:t>
            </a:r>
            <a:r>
              <a:rPr lang="tr-TR" dirty="0"/>
              <a:t>kendinin farkında olması ve kendiyle barışık olma halidir.</a:t>
            </a:r>
          </a:p>
        </p:txBody>
      </p:sp>
      <p:pic>
        <p:nvPicPr>
          <p:cNvPr id="3074" name="Picture 2" descr="Türkiye&amp;#39;de kızların %50&amp;#39;si özgüven eksikliği çekiyor | Güzel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628800"/>
            <a:ext cx="4801443" cy="278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301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3717032"/>
            <a:ext cx="8229600" cy="2908919"/>
          </a:xfrm>
        </p:spPr>
        <p:txBody>
          <a:bodyPr>
            <a:normAutofit lnSpcReduction="10000"/>
          </a:bodyPr>
          <a:lstStyle/>
          <a:p>
            <a:pPr algn="ctr">
              <a:buFont typeface="Wingdings" pitchFamily="2" charset="2"/>
              <a:buNone/>
            </a:pPr>
            <a:r>
              <a:rPr lang="tr-TR" dirty="0"/>
              <a:t>Özgüven; kendimizi iyi hissetmemiz demektir. Başka bir deyişle kendimiz olmaktan memnun olmak ve bunun sonucu olarak kendimiz ve çevremizle barışık olmamız demektir. </a:t>
            </a:r>
          </a:p>
          <a:p>
            <a:pPr algn="ctr">
              <a:buFont typeface="Wingdings" pitchFamily="2" charset="2"/>
              <a:buNone/>
            </a:pPr>
            <a:r>
              <a:rPr lang="tr-TR" dirty="0" err="1"/>
              <a:t>Kısaca;"sevilebilir</a:t>
            </a:r>
            <a:r>
              <a:rPr lang="tr-TR" dirty="0"/>
              <a:t> ve becerebilir olma" duygusudur da diyebiliriz .</a:t>
            </a:r>
          </a:p>
          <a:p>
            <a:endParaRPr lang="tr-TR" dirty="0"/>
          </a:p>
        </p:txBody>
      </p:sp>
      <p:pic>
        <p:nvPicPr>
          <p:cNvPr id="4" name="3 Resim" descr="8483b939-35a3-4f05-b15d-293fa133ff4f.jpg"/>
          <p:cNvPicPr>
            <a:picLocks noChangeAspect="1"/>
          </p:cNvPicPr>
          <p:nvPr/>
        </p:nvPicPr>
        <p:blipFill>
          <a:blip r:embed="rId2"/>
          <a:srcRect/>
          <a:stretch>
            <a:fillRect/>
          </a:stretch>
        </p:blipFill>
        <p:spPr bwMode="auto">
          <a:xfrm>
            <a:off x="539552" y="205024"/>
            <a:ext cx="3333750" cy="3214688"/>
          </a:xfrm>
          <a:prstGeom prst="rect">
            <a:avLst/>
          </a:prstGeom>
          <a:noFill/>
          <a:ln w="9525">
            <a:noFill/>
            <a:miter lim="800000"/>
            <a:headEnd/>
            <a:tailEnd/>
          </a:ln>
        </p:spPr>
      </p:pic>
      <p:pic>
        <p:nvPicPr>
          <p:cNvPr id="5" name="4 Resim" descr="özgüven 2.PNG"/>
          <p:cNvPicPr>
            <a:picLocks noChangeAspect="1"/>
          </p:cNvPicPr>
          <p:nvPr/>
        </p:nvPicPr>
        <p:blipFill>
          <a:blip r:embed="rId3"/>
          <a:srcRect/>
          <a:stretch>
            <a:fillRect/>
          </a:stretch>
        </p:blipFill>
        <p:spPr bwMode="auto">
          <a:xfrm>
            <a:off x="5364088" y="205023"/>
            <a:ext cx="3179177" cy="3112945"/>
          </a:xfrm>
          <a:prstGeom prst="rect">
            <a:avLst/>
          </a:prstGeom>
          <a:noFill/>
          <a:ln w="9525">
            <a:noFill/>
            <a:miter lim="800000"/>
            <a:headEnd/>
            <a:tailEnd/>
          </a:ln>
        </p:spPr>
      </p:pic>
    </p:spTree>
    <p:extLst>
      <p:ext uri="{BB962C8B-B14F-4D97-AF65-F5344CB8AC3E}">
        <p14:creationId xmlns:p14="http://schemas.microsoft.com/office/powerpoint/2010/main" val="17006340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800" dirty="0">
                <a:solidFill>
                  <a:schemeClr val="accent2">
                    <a:lumMod val="75000"/>
                  </a:schemeClr>
                </a:solidFill>
              </a:rPr>
              <a:t>ÖZGÜVENİMİZ OLMADIĞINDA</a:t>
            </a:r>
            <a:br>
              <a:rPr lang="tr-TR" sz="4800" dirty="0">
                <a:solidFill>
                  <a:schemeClr val="accent2">
                    <a:lumMod val="75000"/>
                  </a:schemeClr>
                </a:solidFill>
              </a:rPr>
            </a:br>
            <a:endParaRPr lang="tr-TR" sz="4800" dirty="0">
              <a:solidFill>
                <a:schemeClr val="accent2">
                  <a:lumMod val="75000"/>
                </a:schemeClr>
              </a:solidFill>
            </a:endParaRPr>
          </a:p>
        </p:txBody>
      </p:sp>
      <p:sp>
        <p:nvSpPr>
          <p:cNvPr id="3" name="İçerik Yer Tutucusu 2"/>
          <p:cNvSpPr>
            <a:spLocks noGrp="1"/>
          </p:cNvSpPr>
          <p:nvPr>
            <p:ph idx="1"/>
          </p:nvPr>
        </p:nvSpPr>
        <p:spPr>
          <a:xfrm>
            <a:off x="827584" y="4077072"/>
            <a:ext cx="7715200" cy="2304256"/>
          </a:xfrm>
        </p:spPr>
        <p:txBody>
          <a:bodyPr>
            <a:normAutofit fontScale="77500" lnSpcReduction="20000"/>
          </a:bodyPr>
          <a:lstStyle/>
          <a:p>
            <a:pPr algn="ctr">
              <a:buFont typeface="Wingdings" pitchFamily="2" charset="2"/>
              <a:buNone/>
            </a:pPr>
            <a:r>
              <a:rPr lang="tr-TR" sz="3500" dirty="0"/>
              <a:t>Yeteneklerimizi fark edemeyiz. Bu yüzden başarısız oluruz.</a:t>
            </a:r>
          </a:p>
          <a:p>
            <a:pPr algn="ctr">
              <a:buFont typeface="Wingdings" pitchFamily="2" charset="2"/>
              <a:buNone/>
            </a:pPr>
            <a:r>
              <a:rPr lang="tr-TR" sz="3500" dirty="0"/>
              <a:t>  </a:t>
            </a:r>
            <a:r>
              <a:rPr lang="tr-TR" sz="3500" dirty="0" smtClean="0"/>
              <a:t>Daha </a:t>
            </a:r>
            <a:r>
              <a:rPr lang="tr-TR" sz="3500" dirty="0"/>
              <a:t>önce hiç yapmadığımız bir işle karşılaştığımızda endişeleniriz. Yapamayacağımızı düşünürüz</a:t>
            </a:r>
            <a:r>
              <a:rPr lang="tr-TR" sz="3500" dirty="0" smtClean="0"/>
              <a:t>.   </a:t>
            </a:r>
            <a:endParaRPr lang="tr-TR" sz="3500" dirty="0"/>
          </a:p>
          <a:p>
            <a:pPr algn="ctr">
              <a:buFont typeface="Wingdings" pitchFamily="2" charset="2"/>
              <a:buNone/>
            </a:pPr>
            <a:r>
              <a:rPr lang="tr-TR" sz="3500" dirty="0"/>
              <a:t>Birçok durumda, özellikle karar vermemiz gereken durumlarda rahatsız ve huzursuz oluruz.</a:t>
            </a:r>
          </a:p>
          <a:p>
            <a:endParaRPr lang="tr-TR" dirty="0"/>
          </a:p>
        </p:txBody>
      </p:sp>
      <p:pic>
        <p:nvPicPr>
          <p:cNvPr id="4098" name="Picture 2" descr="Özgüven Nedir? Özgüven Kaybedildiğinde Nasıl Geri Kazanılır? - Arife Cemrek  » Morfiki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501655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572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778098"/>
          </a:xfrm>
        </p:spPr>
        <p:txBody>
          <a:bodyPr>
            <a:noAutofit/>
          </a:bodyPr>
          <a:lstStyle/>
          <a:p>
            <a:r>
              <a:rPr lang="tr-TR" sz="4800" dirty="0">
                <a:solidFill>
                  <a:schemeClr val="accent2">
                    <a:lumMod val="75000"/>
                  </a:schemeClr>
                </a:solidFill>
              </a:rPr>
              <a:t>ÖZGÜVENİMİZ VARSA</a:t>
            </a:r>
            <a:br>
              <a:rPr lang="tr-TR" sz="4800" dirty="0">
                <a:solidFill>
                  <a:schemeClr val="accent2">
                    <a:lumMod val="75000"/>
                  </a:schemeClr>
                </a:solidFill>
              </a:rPr>
            </a:br>
            <a:endParaRPr lang="tr-TR" sz="4800" dirty="0">
              <a:solidFill>
                <a:schemeClr val="accent2">
                  <a:lumMod val="75000"/>
                </a:schemeClr>
              </a:solidFill>
            </a:endParaRPr>
          </a:p>
        </p:txBody>
      </p:sp>
      <p:sp>
        <p:nvSpPr>
          <p:cNvPr id="3" name="İçerik Yer Tutucusu 2"/>
          <p:cNvSpPr>
            <a:spLocks noGrp="1"/>
          </p:cNvSpPr>
          <p:nvPr>
            <p:ph idx="1"/>
          </p:nvPr>
        </p:nvSpPr>
        <p:spPr>
          <a:xfrm>
            <a:off x="395536" y="3068960"/>
            <a:ext cx="8229600" cy="3456384"/>
          </a:xfrm>
        </p:spPr>
        <p:txBody>
          <a:bodyPr>
            <a:normAutofit lnSpcReduction="10000"/>
          </a:bodyPr>
          <a:lstStyle/>
          <a:p>
            <a:pPr algn="ctr">
              <a:buFont typeface="Wingdings" pitchFamily="2" charset="2"/>
              <a:buNone/>
            </a:pPr>
            <a:r>
              <a:rPr lang="tr-TR" sz="2900" dirty="0"/>
              <a:t>Bir işi yapamadığımızda bahane üretmek yerine yeniden denemeye başlarız</a:t>
            </a:r>
            <a:r>
              <a:rPr lang="tr-TR" sz="2900" dirty="0" smtClean="0"/>
              <a:t>.</a:t>
            </a:r>
            <a:endParaRPr lang="tr-TR" sz="2900" dirty="0"/>
          </a:p>
          <a:p>
            <a:pPr algn="ctr">
              <a:buFont typeface="Wingdings" pitchFamily="2" charset="2"/>
              <a:buNone/>
            </a:pPr>
            <a:r>
              <a:rPr lang="tr-TR" sz="2900" dirty="0"/>
              <a:t>İlk seferinde tümüyle doğru olarak anlamadığımız ya da yapamadığımız bir işin dünyanın sonu anlamına gelmediğini biliriz. </a:t>
            </a:r>
          </a:p>
          <a:p>
            <a:pPr algn="ctr">
              <a:buFont typeface="Wingdings" pitchFamily="2" charset="2"/>
              <a:buNone/>
            </a:pPr>
            <a:r>
              <a:rPr lang="tr-TR" sz="2900" dirty="0"/>
              <a:t>Hatalarımızı dert etmek yerine onlardan ders almasını becerebiliriz. Birçok durumla ve sorunla daha iyi baş edebiliriz.</a:t>
            </a:r>
          </a:p>
          <a:p>
            <a:endParaRPr lang="tr-TR" dirty="0"/>
          </a:p>
        </p:txBody>
      </p:sp>
      <p:pic>
        <p:nvPicPr>
          <p:cNvPr id="4" name="5 Resim" descr="Dollarphotoclub_69730008-1100x530.jpg"/>
          <p:cNvPicPr>
            <a:picLocks noChangeAspect="1"/>
          </p:cNvPicPr>
          <p:nvPr/>
        </p:nvPicPr>
        <p:blipFill>
          <a:blip r:embed="rId2"/>
          <a:srcRect/>
          <a:stretch>
            <a:fillRect/>
          </a:stretch>
        </p:blipFill>
        <p:spPr bwMode="auto">
          <a:xfrm>
            <a:off x="1187624" y="1052736"/>
            <a:ext cx="7215188" cy="1785937"/>
          </a:xfrm>
          <a:prstGeom prst="rect">
            <a:avLst/>
          </a:prstGeom>
          <a:noFill/>
          <a:ln w="9525">
            <a:noFill/>
            <a:miter lim="800000"/>
            <a:headEnd/>
            <a:tailEnd/>
          </a:ln>
        </p:spPr>
      </p:pic>
    </p:spTree>
    <p:extLst>
      <p:ext uri="{BB962C8B-B14F-4D97-AF65-F5344CB8AC3E}">
        <p14:creationId xmlns:p14="http://schemas.microsoft.com/office/powerpoint/2010/main" val="10084502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creenshot_1.png"/>
          <p:cNvPicPr>
            <a:picLocks noGrp="1" noChangeAspect="1"/>
          </p:cNvPicPr>
          <p:nvPr/>
        </p:nvPicPr>
        <p:blipFill>
          <a:blip r:embed="rId2"/>
          <a:srcRect/>
          <a:stretch>
            <a:fillRect/>
          </a:stretch>
        </p:blipFill>
        <p:spPr bwMode="auto">
          <a:xfrm>
            <a:off x="1285875" y="357188"/>
            <a:ext cx="6572250" cy="6143625"/>
          </a:xfrm>
          <a:prstGeom prst="rect">
            <a:avLst/>
          </a:prstGeom>
          <a:noFill/>
          <a:ln w="9525">
            <a:noFill/>
            <a:miter lim="800000"/>
            <a:headEnd/>
            <a:tailEnd/>
          </a:ln>
        </p:spPr>
      </p:pic>
    </p:spTree>
    <p:extLst>
      <p:ext uri="{BB962C8B-B14F-4D97-AF65-F5344CB8AC3E}">
        <p14:creationId xmlns:p14="http://schemas.microsoft.com/office/powerpoint/2010/main" val="42372508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GA8kebdhM.jpg"/>
          <p:cNvPicPr>
            <a:picLocks noGrp="1" noChangeAspect="1"/>
          </p:cNvPicPr>
          <p:nvPr/>
        </p:nvPicPr>
        <p:blipFill>
          <a:blip r:embed="rId2"/>
          <a:srcRect/>
          <a:stretch>
            <a:fillRect/>
          </a:stretch>
        </p:blipFill>
        <p:spPr bwMode="auto">
          <a:xfrm>
            <a:off x="357187" y="474662"/>
            <a:ext cx="8429625" cy="5908675"/>
          </a:xfrm>
          <a:prstGeom prst="rect">
            <a:avLst/>
          </a:prstGeom>
          <a:noFill/>
          <a:ln w="9525">
            <a:noFill/>
            <a:miter lim="800000"/>
            <a:headEnd/>
            <a:tailEnd/>
          </a:ln>
        </p:spPr>
      </p:pic>
    </p:spTree>
    <p:extLst>
      <p:ext uri="{BB962C8B-B14F-4D97-AF65-F5344CB8AC3E}">
        <p14:creationId xmlns:p14="http://schemas.microsoft.com/office/powerpoint/2010/main" val="26188409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a:bodyPr>
          <a:lstStyle/>
          <a:p>
            <a:r>
              <a:rPr lang="tr-TR" sz="4800" dirty="0">
                <a:solidFill>
                  <a:schemeClr val="accent2">
                    <a:lumMod val="75000"/>
                  </a:schemeClr>
                </a:solidFill>
              </a:rPr>
              <a:t>Özgüvenimizi Yükseltmek İçin…</a:t>
            </a:r>
          </a:p>
        </p:txBody>
      </p:sp>
      <p:sp>
        <p:nvSpPr>
          <p:cNvPr id="3" name="İçerik Yer Tutucusu 2"/>
          <p:cNvSpPr>
            <a:spLocks noGrp="1"/>
          </p:cNvSpPr>
          <p:nvPr>
            <p:ph idx="1"/>
          </p:nvPr>
        </p:nvSpPr>
        <p:spPr>
          <a:xfrm>
            <a:off x="467544" y="3861048"/>
            <a:ext cx="8229600" cy="2808312"/>
          </a:xfrm>
        </p:spPr>
        <p:txBody>
          <a:bodyPr>
            <a:normAutofit/>
          </a:bodyPr>
          <a:lstStyle/>
          <a:p>
            <a:r>
              <a:rPr lang="tr-TR" sz="2400" b="1" dirty="0"/>
              <a:t>1. Gerçekçi olun</a:t>
            </a:r>
          </a:p>
          <a:p>
            <a:r>
              <a:rPr lang="tr-TR" sz="2400" dirty="0"/>
              <a:t>Kendinizi diğerleriyle kıyaslamak yerine kendi elinizden gelenin en iyisini yapmaya odaklanın. Ayrıca, önceki gece ne kadar uyuduğunuz, yediğiniz yemek çeşitleri, sosyal etkileşimleriniz ve ne kadar çalışmanız gerektiği gibi faktörlere bağlı olarak en iyinizin günden güne değişebileceğini unutmayın.</a:t>
            </a:r>
          </a:p>
          <a:p>
            <a:endParaRPr lang="tr-TR" sz="2400" dirty="0"/>
          </a:p>
        </p:txBody>
      </p:sp>
      <p:pic>
        <p:nvPicPr>
          <p:cNvPr id="5124" name="Picture 4" descr="Özgüvenli olduğunuzu belli eden 12 cümle - Sosyal Med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77513"/>
            <a:ext cx="5400598" cy="27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140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428</Words>
  <Application>Microsoft Office PowerPoint</Application>
  <PresentationFormat>Ekran Gösterisi (4:3)</PresentationFormat>
  <Paragraphs>39</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ÖZGÜVEN GELİŞTİRME</vt:lpstr>
      <vt:lpstr>PowerPoint Sunusu</vt:lpstr>
      <vt:lpstr>Özgüven nedir? </vt:lpstr>
      <vt:lpstr>PowerPoint Sunusu</vt:lpstr>
      <vt:lpstr>ÖZGÜVENİMİZ OLMADIĞINDA </vt:lpstr>
      <vt:lpstr>ÖZGÜVENİMİZ VARSA </vt:lpstr>
      <vt:lpstr>PowerPoint Sunusu</vt:lpstr>
      <vt:lpstr>PowerPoint Sunusu</vt:lpstr>
      <vt:lpstr>Özgüvenimizi Yükseltmek İçin…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ÖZGÜVEN GELİŞTİRME</dc:title>
  <dc:creator>Salon</dc:creator>
  <cp:lastModifiedBy>Salon</cp:lastModifiedBy>
  <cp:revision>10</cp:revision>
  <dcterms:created xsi:type="dcterms:W3CDTF">2021-09-24T06:09:21Z</dcterms:created>
  <dcterms:modified xsi:type="dcterms:W3CDTF">2021-09-24T12:13:59Z</dcterms:modified>
</cp:coreProperties>
</file>