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60" r:id="rId4"/>
    <p:sldId id="258" r:id="rId5"/>
    <p:sldId id="259"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91EE6-6E94-4223-B1B5-F8777E39DADD}" type="datetimeFigureOut">
              <a:rPr lang="tr-TR" smtClean="0"/>
              <a:t>22.09.2021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58540-8C3A-45F2-927D-177306B455C0}" type="slidenum">
              <a:rPr lang="tr-TR" smtClean="0"/>
              <a:t>‹#›</a:t>
            </a:fld>
            <a:endParaRPr lang="tr-TR"/>
          </a:p>
        </p:txBody>
      </p:sp>
    </p:spTree>
    <p:extLst>
      <p:ext uri="{BB962C8B-B14F-4D97-AF65-F5344CB8AC3E}">
        <p14:creationId xmlns:p14="http://schemas.microsoft.com/office/powerpoint/2010/main" val="210774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A58540-8C3A-45F2-927D-177306B455C0}" type="slidenum">
              <a:rPr lang="tr-TR" smtClean="0"/>
              <a:t>19</a:t>
            </a:fld>
            <a:endParaRPr lang="tr-TR"/>
          </a:p>
        </p:txBody>
      </p:sp>
    </p:spTree>
    <p:extLst>
      <p:ext uri="{BB962C8B-B14F-4D97-AF65-F5344CB8AC3E}">
        <p14:creationId xmlns:p14="http://schemas.microsoft.com/office/powerpoint/2010/main" val="58164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22.09.2021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22.09.2021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22.09.2021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22.09.2021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22.09.2021</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22.09.2021</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haber7.com/etiket/fizyoloji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2412" y="325904"/>
            <a:ext cx="7772400" cy="749945"/>
          </a:xfrm>
        </p:spPr>
        <p:txBody>
          <a:bodyPr/>
          <a:lstStyle/>
          <a:p>
            <a:pPr algn="ctr"/>
            <a:r>
              <a:rPr lang="tr-TR" sz="4000" dirty="0" smtClean="0"/>
              <a:t>SAĞLIKLI YAŞAM</a:t>
            </a:r>
            <a:endParaRPr lang="tr-TR" sz="4000" dirty="0"/>
          </a:p>
        </p:txBody>
      </p:sp>
      <p:sp>
        <p:nvSpPr>
          <p:cNvPr id="4" name="AutoShape 2" descr="Sağlıklı Yaşam Alışkanlıkları Edinmenin 8 Temel Adımı | XHay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Sağlıklı Yaşam Alışkanlıkları Edinmenin 8 Temel Adımı | XHay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descr="Sağlıklı Yaşam Platformu - Posts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52736"/>
            <a:ext cx="3212976" cy="3212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Users\Hp\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507" y="4621326"/>
            <a:ext cx="357190" cy="3341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17"/>
          <p:cNvSpPr txBox="1"/>
          <p:nvPr/>
        </p:nvSpPr>
        <p:spPr>
          <a:xfrm>
            <a:off x="2642697" y="4621326"/>
            <a:ext cx="2591877" cy="400110"/>
          </a:xfrm>
          <a:prstGeom prst="rect">
            <a:avLst/>
          </a:prstGeom>
          <a:noFill/>
        </p:spPr>
        <p:txBody>
          <a:bodyPr wrap="square" rtlCol="0">
            <a:spAutoFit/>
          </a:bodyPr>
          <a:lstStyle/>
          <a:p>
            <a:r>
              <a:rPr lang="tr-TR" sz="2000" dirty="0" smtClean="0">
                <a:solidFill>
                  <a:schemeClr val="accent2">
                    <a:lumMod val="50000"/>
                  </a:schemeClr>
                </a:solidFill>
                <a:latin typeface="Trebuchet MS" pitchFamily="34" charset="0"/>
              </a:rPr>
              <a:t>0272 214 45 56</a:t>
            </a:r>
            <a:endParaRPr lang="tr-TR" sz="2000" dirty="0">
              <a:solidFill>
                <a:schemeClr val="accent2">
                  <a:lumMod val="50000"/>
                </a:schemeClr>
              </a:solidFill>
              <a:latin typeface="Trebuchet MS" pitchFamily="34" charset="0"/>
            </a:endParaRPr>
          </a:p>
        </p:txBody>
      </p:sp>
      <p:sp>
        <p:nvSpPr>
          <p:cNvPr id="8" name="Metin kutusu 11"/>
          <p:cNvSpPr txBox="1"/>
          <p:nvPr/>
        </p:nvSpPr>
        <p:spPr>
          <a:xfrm>
            <a:off x="2669475" y="5021436"/>
            <a:ext cx="3933117" cy="646331"/>
          </a:xfrm>
          <a:prstGeom prst="rect">
            <a:avLst/>
          </a:prstGeom>
          <a:noFill/>
        </p:spPr>
        <p:txBody>
          <a:bodyPr wrap="square" rtlCol="0">
            <a:spAutoFit/>
          </a:bodyPr>
          <a:lstStyle/>
          <a:p>
            <a:r>
              <a:rPr lang="tr-TR" dirty="0">
                <a:solidFill>
                  <a:schemeClr val="accent2">
                    <a:lumMod val="50000"/>
                  </a:schemeClr>
                </a:solidFill>
                <a:latin typeface="Trebuchet MS" pitchFamily="34" charset="0"/>
              </a:rPr>
              <a:t>Sümer </a:t>
            </a:r>
            <a:r>
              <a:rPr lang="tr-TR" dirty="0" err="1">
                <a:solidFill>
                  <a:schemeClr val="accent2">
                    <a:lumMod val="50000"/>
                  </a:schemeClr>
                </a:solidFill>
                <a:latin typeface="Trebuchet MS" pitchFamily="34" charset="0"/>
              </a:rPr>
              <a:t>Mh</a:t>
            </a:r>
            <a:r>
              <a:rPr lang="tr-TR" dirty="0">
                <a:solidFill>
                  <a:schemeClr val="accent2">
                    <a:lumMod val="50000"/>
                  </a:schemeClr>
                </a:solidFill>
                <a:latin typeface="Trebuchet MS" pitchFamily="34" charset="0"/>
              </a:rPr>
              <a:t>. Kurtuluş </a:t>
            </a:r>
            <a:r>
              <a:rPr lang="tr-TR" dirty="0" err="1">
                <a:solidFill>
                  <a:schemeClr val="accent2">
                    <a:lumMod val="50000"/>
                  </a:schemeClr>
                </a:solidFill>
                <a:latin typeface="Trebuchet MS" pitchFamily="34" charset="0"/>
              </a:rPr>
              <a:t>Cd</a:t>
            </a:r>
            <a:r>
              <a:rPr lang="tr-TR" dirty="0">
                <a:solidFill>
                  <a:schemeClr val="accent2">
                    <a:lumMod val="50000"/>
                  </a:schemeClr>
                </a:solidFill>
                <a:latin typeface="Trebuchet MS" pitchFamily="34" charset="0"/>
              </a:rPr>
              <a:t>. No48/2 İç Kapı No:C Merkez/AFYONKARAHİSAR</a:t>
            </a:r>
          </a:p>
        </p:txBody>
      </p:sp>
      <p:pic>
        <p:nvPicPr>
          <p:cNvPr id="9" name="Resim 10" descr="D:\Users\Hp\Desktop\google-haritalar-konum-ekleme-nasil-yapilir-157849163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648" y="5039471"/>
            <a:ext cx="450907" cy="504063"/>
          </a:xfrm>
          <a:prstGeom prst="rect">
            <a:avLst/>
          </a:prstGeom>
          <a:noFill/>
          <a:ln>
            <a:noFill/>
          </a:ln>
        </p:spPr>
      </p:pic>
      <p:pic>
        <p:nvPicPr>
          <p:cNvPr id="10" name="Resim 8" descr="D:\Users\Hp\Desktop\pics-photos-instagram-logo-png-4.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2717" y="5805264"/>
            <a:ext cx="530113" cy="590552"/>
          </a:xfrm>
          <a:prstGeom prst="rect">
            <a:avLst/>
          </a:prstGeom>
          <a:noFill/>
          <a:ln>
            <a:noFill/>
          </a:ln>
        </p:spPr>
      </p:pic>
      <p:sp>
        <p:nvSpPr>
          <p:cNvPr id="11" name="Metin kutusu 3"/>
          <p:cNvSpPr txBox="1"/>
          <p:nvPr/>
        </p:nvSpPr>
        <p:spPr>
          <a:xfrm>
            <a:off x="2736750" y="5885429"/>
            <a:ext cx="1694002" cy="369332"/>
          </a:xfrm>
          <a:prstGeom prst="rect">
            <a:avLst/>
          </a:prstGeom>
          <a:noFill/>
        </p:spPr>
        <p:txBody>
          <a:bodyPr wrap="square" rtlCol="0">
            <a:spAutoFit/>
          </a:bodyPr>
          <a:lstStyle/>
          <a:p>
            <a:r>
              <a:rPr lang="tr-TR" dirty="0" err="1">
                <a:solidFill>
                  <a:schemeClr val="accent2">
                    <a:lumMod val="50000"/>
                  </a:schemeClr>
                </a:solidFill>
                <a:latin typeface="Trebuchet MS" pitchFamily="34" charset="0"/>
              </a:rPr>
              <a:t>afyonram</a:t>
            </a:r>
            <a:endParaRPr lang="tr-TR" dirty="0">
              <a:solidFill>
                <a:schemeClr val="accent2">
                  <a:lumMod val="50000"/>
                </a:schemeClr>
              </a:solidFill>
              <a:latin typeface="Trebuchet MS" pitchFamily="34" charset="0"/>
            </a:endParaRPr>
          </a:p>
        </p:txBody>
      </p:sp>
      <p:pic>
        <p:nvPicPr>
          <p:cNvPr id="12" name="Resim 12" descr="D:\Users\Hp\Desktop\social-media-computer-icons-tulane-university-facebook-drawing-vector-twitter-thumbnai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9752" y="5885429"/>
            <a:ext cx="556304" cy="510387"/>
          </a:xfrm>
          <a:prstGeom prst="rect">
            <a:avLst/>
          </a:prstGeom>
          <a:noFill/>
          <a:ln>
            <a:noFill/>
          </a:ln>
        </p:spPr>
      </p:pic>
      <p:sp>
        <p:nvSpPr>
          <p:cNvPr id="13" name="Metin kutusu 13"/>
          <p:cNvSpPr txBox="1"/>
          <p:nvPr/>
        </p:nvSpPr>
        <p:spPr>
          <a:xfrm>
            <a:off x="5108979" y="5955956"/>
            <a:ext cx="1870364" cy="369332"/>
          </a:xfrm>
          <a:prstGeom prst="rect">
            <a:avLst/>
          </a:prstGeom>
          <a:noFill/>
        </p:spPr>
        <p:txBody>
          <a:bodyPr wrap="square" rtlCol="0">
            <a:spAutoFit/>
          </a:bodyPr>
          <a:lstStyle/>
          <a:p>
            <a:r>
              <a:rPr lang="tr-TR" dirty="0">
                <a:solidFill>
                  <a:schemeClr val="accent2">
                    <a:lumMod val="50000"/>
                  </a:schemeClr>
                </a:solidFill>
                <a:latin typeface="Trebuchet MS" pitchFamily="34" charset="0"/>
              </a:rPr>
              <a:t>@Afyon_RAM</a:t>
            </a:r>
          </a:p>
        </p:txBody>
      </p:sp>
      <p:pic>
        <p:nvPicPr>
          <p:cNvPr id="14" name="Picture 2" descr="\\YILMAZ\Users\Public\özel eğitim dökümanlar\logo (1).png"/>
          <p:cNvPicPr>
            <a:picLocks noChangeAspect="1" noChangeArrowheads="1"/>
          </p:cNvPicPr>
          <p:nvPr/>
        </p:nvPicPr>
        <p:blipFill>
          <a:blip r:embed="rId7" cstate="print"/>
          <a:srcRect/>
          <a:stretch>
            <a:fillRect/>
          </a:stretch>
        </p:blipFill>
        <p:spPr bwMode="auto">
          <a:xfrm>
            <a:off x="6948264" y="4623117"/>
            <a:ext cx="1860238" cy="1860238"/>
          </a:xfrm>
          <a:prstGeom prst="rect">
            <a:avLst/>
          </a:prstGeom>
          <a:noFill/>
        </p:spPr>
      </p:pic>
    </p:spTree>
    <p:extLst>
      <p:ext uri="{BB962C8B-B14F-4D97-AF65-F5344CB8AC3E}">
        <p14:creationId xmlns:p14="http://schemas.microsoft.com/office/powerpoint/2010/main" val="13889629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2924944"/>
            <a:ext cx="7520940" cy="2232248"/>
          </a:xfrm>
        </p:spPr>
        <p:txBody>
          <a:bodyPr>
            <a:normAutofit lnSpcReduction="10000"/>
          </a:bodyPr>
          <a:lstStyle/>
          <a:p>
            <a:pPr algn="just"/>
            <a:r>
              <a:rPr lang="tr-TR" sz="2400" dirty="0" smtClean="0">
                <a:latin typeface="Comic Sans MS" panose="030F0702030302020204" pitchFamily="66" charset="0"/>
              </a:rPr>
              <a:t>Biyolojik denge için gerekli</a:t>
            </a:r>
            <a:r>
              <a:rPr lang="tr-TR" sz="2400" dirty="0">
                <a:latin typeface="Comic Sans MS" panose="030F0702030302020204" pitchFamily="66" charset="0"/>
              </a:rPr>
              <a:t> protein; demir ve kalsiyum bakımından zengin besinleri içerir. Bu tür besinler hücre yapımı ve yenilenmesinde büyük rol oynar. Proteinlerin ana görevi yeni doku yapma, dokuları tamir etmedir.</a:t>
            </a:r>
          </a:p>
        </p:txBody>
      </p:sp>
      <p:sp>
        <p:nvSpPr>
          <p:cNvPr id="4" name="Başlık 3"/>
          <p:cNvSpPr>
            <a:spLocks noGrp="1"/>
          </p:cNvSpPr>
          <p:nvPr>
            <p:ph type="title"/>
          </p:nvPr>
        </p:nvSpPr>
        <p:spPr/>
        <p:txBody>
          <a:bodyPr/>
          <a:lstStyle/>
          <a:p>
            <a:r>
              <a:rPr lang="tr-TR" dirty="0">
                <a:latin typeface="Comic Sans MS" panose="030F0702030302020204" pitchFamily="66" charset="0"/>
              </a:rPr>
              <a:t>Proteinler (Yapıcı </a:t>
            </a:r>
            <a:r>
              <a:rPr lang="tr-TR" dirty="0" smtClean="0">
                <a:latin typeface="Comic Sans MS" panose="030F0702030302020204" pitchFamily="66" charset="0"/>
              </a:rPr>
              <a:t>Besinler)</a:t>
            </a:r>
            <a:endParaRPr lang="tr-TR" dirty="0"/>
          </a:p>
        </p:txBody>
      </p:sp>
      <p:pic>
        <p:nvPicPr>
          <p:cNvPr id="5" name="Picture 2" descr="Sporcu Beslenmesinde Hayvansal Protein Olmazsa Olmaz Mı? - Decathlon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980727"/>
            <a:ext cx="2957612" cy="192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510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6632"/>
            <a:ext cx="7520940" cy="548640"/>
          </a:xfrm>
        </p:spPr>
        <p:txBody>
          <a:bodyPr/>
          <a:lstStyle/>
          <a:p>
            <a:r>
              <a:rPr lang="tr-TR" dirty="0">
                <a:latin typeface="Comic Sans MS" panose="030F0702030302020204" pitchFamily="66" charset="0"/>
              </a:rPr>
              <a:t>Karbonhidratlar</a:t>
            </a:r>
          </a:p>
        </p:txBody>
      </p:sp>
      <p:sp>
        <p:nvSpPr>
          <p:cNvPr id="3" name="İçerik Yer Tutucusu 2"/>
          <p:cNvSpPr>
            <a:spLocks noGrp="1"/>
          </p:cNvSpPr>
          <p:nvPr>
            <p:ph idx="1"/>
          </p:nvPr>
        </p:nvSpPr>
        <p:spPr>
          <a:xfrm>
            <a:off x="395536" y="2780928"/>
            <a:ext cx="7732340" cy="2472388"/>
          </a:xfrm>
        </p:spPr>
        <p:txBody>
          <a:bodyPr>
            <a:normAutofit fontScale="92500" lnSpcReduction="20000"/>
          </a:bodyPr>
          <a:lstStyle/>
          <a:p>
            <a:pPr>
              <a:buFont typeface="Wingdings" panose="05000000000000000000" pitchFamily="2" charset="2"/>
              <a:buChar char="§"/>
            </a:pPr>
            <a:r>
              <a:rPr lang="tr-TR" sz="2400" dirty="0">
                <a:latin typeface="Comic Sans MS" panose="030F0702030302020204" pitchFamily="66" charset="0"/>
              </a:rPr>
              <a:t>Besinlerde en çok bulunan besin ögesidir</a:t>
            </a:r>
          </a:p>
          <a:p>
            <a:pPr>
              <a:buFont typeface="Wingdings" panose="05000000000000000000" pitchFamily="2" charset="2"/>
              <a:buChar char="§"/>
            </a:pPr>
            <a:r>
              <a:rPr lang="tr-TR" sz="2400" dirty="0">
                <a:latin typeface="Comic Sans MS" panose="030F0702030302020204" pitchFamily="66" charset="0"/>
              </a:rPr>
              <a:t>Vücudun harcadığı enerjinin büyük bölümünü sağlar</a:t>
            </a:r>
          </a:p>
          <a:p>
            <a:pPr>
              <a:buFont typeface="Wingdings" panose="05000000000000000000" pitchFamily="2" charset="2"/>
              <a:buChar char="§"/>
            </a:pPr>
            <a:r>
              <a:rPr lang="tr-TR" sz="2400" dirty="0">
                <a:latin typeface="Comic Sans MS" panose="030F0702030302020204" pitchFamily="66" charset="0"/>
              </a:rPr>
              <a:t>Sindirim sonrası kanda </a:t>
            </a:r>
            <a:r>
              <a:rPr lang="tr-TR" sz="2400" dirty="0" err="1">
                <a:latin typeface="Comic Sans MS" panose="030F0702030302020204" pitchFamily="66" charset="0"/>
              </a:rPr>
              <a:t>glukoz</a:t>
            </a:r>
            <a:r>
              <a:rPr lang="tr-TR" sz="2400" dirty="0">
                <a:latin typeface="Comic Sans MS" panose="030F0702030302020204" pitchFamily="66" charset="0"/>
              </a:rPr>
              <a:t> olarak bulunur</a:t>
            </a:r>
          </a:p>
          <a:p>
            <a:pPr>
              <a:buFont typeface="Wingdings" panose="05000000000000000000" pitchFamily="2" charset="2"/>
              <a:buChar char="§"/>
            </a:pPr>
            <a:r>
              <a:rPr lang="tr-TR" sz="2400" dirty="0">
                <a:latin typeface="Comic Sans MS" panose="030F0702030302020204" pitchFamily="66" charset="0"/>
              </a:rPr>
              <a:t>Karbonhidratlar karaciğer ve kaslarda glikojen olarak depolanır </a:t>
            </a:r>
          </a:p>
          <a:p>
            <a:pPr>
              <a:buFont typeface="Wingdings" panose="05000000000000000000" pitchFamily="2" charset="2"/>
              <a:buChar char="§"/>
            </a:pPr>
            <a:r>
              <a:rPr lang="tr-TR" sz="2400" dirty="0">
                <a:latin typeface="Comic Sans MS" panose="030F0702030302020204" pitchFamily="66" charset="0"/>
              </a:rPr>
              <a:t>Günlük fazla alınan karbonhidrat yağa dönüşerek depolanır.</a:t>
            </a:r>
          </a:p>
          <a:p>
            <a:endParaRPr lang="tr-TR" sz="2400" dirty="0">
              <a:latin typeface="Comic Sans MS" panose="030F0702030302020204" pitchFamily="66" charset="0"/>
            </a:endParaRPr>
          </a:p>
        </p:txBody>
      </p:sp>
      <p:pic>
        <p:nvPicPr>
          <p:cNvPr id="2052" name="Picture 4" descr="KARBONHİDRATLAR HAKKINDA HERŞEY – Korayspor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573257"/>
            <a:ext cx="3168352" cy="210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0472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omic Sans MS" panose="030F0702030302020204" pitchFamily="66" charset="0"/>
              </a:rPr>
              <a:t>YAĞLAR</a:t>
            </a:r>
          </a:p>
        </p:txBody>
      </p:sp>
      <p:sp>
        <p:nvSpPr>
          <p:cNvPr id="4" name="İçerik Yer Tutucusu 2"/>
          <p:cNvSpPr>
            <a:spLocks noGrp="1"/>
          </p:cNvSpPr>
          <p:nvPr/>
        </p:nvSpPr>
        <p:spPr>
          <a:xfrm>
            <a:off x="395536" y="1196752"/>
            <a:ext cx="5976664" cy="352839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200" b="1" dirty="0">
                <a:latin typeface="Comic Sans MS" panose="030F0702030302020204" pitchFamily="66" charset="0"/>
              </a:rPr>
              <a:t>En fazla enerji veren besin öğesidir</a:t>
            </a:r>
          </a:p>
          <a:p>
            <a:r>
              <a:rPr lang="tr-TR" sz="2200" b="1" dirty="0">
                <a:latin typeface="Comic Sans MS" panose="030F0702030302020204" pitchFamily="66" charset="0"/>
              </a:rPr>
              <a:t>Sindirim sistemimizde yapı taşlarını oluşturan yağ asitlerine ayrılarak emilir</a:t>
            </a:r>
          </a:p>
          <a:p>
            <a:pPr lvl="1"/>
            <a:r>
              <a:rPr lang="tr-TR" sz="2200" b="1" dirty="0">
                <a:latin typeface="Comic Sans MS" panose="030F0702030302020204" pitchFamily="66" charset="0"/>
              </a:rPr>
              <a:t>Bir kısmı enerji için kullanılır</a:t>
            </a:r>
          </a:p>
          <a:p>
            <a:pPr lvl="1"/>
            <a:r>
              <a:rPr lang="tr-TR" sz="2200" b="1" dirty="0">
                <a:latin typeface="Comic Sans MS" panose="030F0702030302020204" pitchFamily="66" charset="0"/>
              </a:rPr>
              <a:t>Bir kısmı depo yağ olarak kullanılır</a:t>
            </a:r>
          </a:p>
          <a:p>
            <a:pPr lvl="1"/>
            <a:r>
              <a:rPr lang="tr-TR" sz="2200" b="1" dirty="0">
                <a:latin typeface="Comic Sans MS" panose="030F0702030302020204" pitchFamily="66" charset="0"/>
              </a:rPr>
              <a:t>Diğerleri de vücudun düzenli çalışmasında etkinliği olan bazı hormonların ve kolesterolün yapımında kullanılır</a:t>
            </a:r>
          </a:p>
          <a:p>
            <a:r>
              <a:rPr lang="tr-TR" sz="2200" b="1" dirty="0">
                <a:latin typeface="Comic Sans MS" panose="030F0702030302020204" pitchFamily="66" charset="0"/>
              </a:rPr>
              <a:t>Bazı vitaminlerin emilim ve taşınmasında görev alırlar!</a:t>
            </a:r>
          </a:p>
        </p:txBody>
      </p:sp>
      <p:pic>
        <p:nvPicPr>
          <p:cNvPr id="4098" name="Picture 2" descr="Bu yağlar &amp;#39;yağ&amp;#39; yakıyor! İşte evde tüketebileceğiniz en sağlıklı 6 ya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8504" y="836712"/>
            <a:ext cx="280831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005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7520940" cy="792088"/>
          </a:xfrm>
        </p:spPr>
        <p:txBody>
          <a:bodyPr/>
          <a:lstStyle/>
          <a:p>
            <a:r>
              <a:rPr lang="tr-TR" dirty="0" smtClean="0">
                <a:latin typeface="Comic Sans MS" panose="030F0702030302020204" pitchFamily="66" charset="0"/>
              </a:rPr>
              <a:t>VİTAMİNLER</a:t>
            </a:r>
            <a:endParaRPr lang="tr-TR" dirty="0">
              <a:latin typeface="Comic Sans MS" panose="030F0702030302020204" pitchFamily="66" charset="0"/>
            </a:endParaRPr>
          </a:p>
        </p:txBody>
      </p:sp>
      <p:sp>
        <p:nvSpPr>
          <p:cNvPr id="3" name="İçerik Yer Tutucusu 2"/>
          <p:cNvSpPr>
            <a:spLocks noGrp="1"/>
          </p:cNvSpPr>
          <p:nvPr>
            <p:ph idx="1"/>
          </p:nvPr>
        </p:nvSpPr>
        <p:spPr>
          <a:xfrm>
            <a:off x="455076" y="1268760"/>
            <a:ext cx="5040560" cy="4464496"/>
          </a:xfrm>
        </p:spPr>
        <p:txBody>
          <a:bodyPr>
            <a:normAutofit/>
          </a:bodyPr>
          <a:lstStyle/>
          <a:p>
            <a:r>
              <a:rPr lang="tr-TR" sz="2000" b="0" dirty="0" smtClean="0">
                <a:latin typeface="Comic Sans MS" panose="030F0702030302020204" pitchFamily="66" charset="0"/>
              </a:rPr>
              <a:t>       </a:t>
            </a:r>
            <a:r>
              <a:rPr lang="tr-TR" sz="2000" dirty="0" smtClean="0">
                <a:latin typeface="Comic Sans MS" panose="030F0702030302020204" pitchFamily="66" charset="0"/>
              </a:rPr>
              <a:t>Sağlıklı </a:t>
            </a:r>
            <a:r>
              <a:rPr lang="tr-TR" sz="2000" dirty="0">
                <a:latin typeface="Comic Sans MS" panose="030F0702030302020204" pitchFamily="66" charset="0"/>
              </a:rPr>
              <a:t>bir yaşam için vitamin değeri yüksek besinler tüketmek önemlidir. Vitamin yönünden zengin olan besinler, vücuda çeşitli hastalıklarla savaşmada yardımcı olan ve bağışıklık arttıran gıdalardır. Günlük hayatımızda farkında olmadan çiğ veya pişmiş olarak tükettiğimiz çoğu besin vitamin yönünden zengindir. Her birinde farklı bir vitamin bulunan besinleri ihtiyaca uygun, belirli bir miktarda ve seçerek tüketmekte fayda vardır.</a:t>
            </a:r>
          </a:p>
        </p:txBody>
      </p:sp>
      <p:pic>
        <p:nvPicPr>
          <p:cNvPr id="5122" name="Picture 2" descr="Vitaminler - Takviye Edici Gıdalar - PreQuaLi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764704"/>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59016"/>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anose="030F0702030302020204" pitchFamily="66" charset="0"/>
              </a:rPr>
              <a:t>MİNERALLER</a:t>
            </a:r>
            <a:endParaRPr lang="tr-TR" dirty="0">
              <a:latin typeface="Comic Sans MS" panose="030F0702030302020204" pitchFamily="66" charset="0"/>
            </a:endParaRPr>
          </a:p>
        </p:txBody>
      </p:sp>
      <p:pic>
        <p:nvPicPr>
          <p:cNvPr id="6146" name="Picture 2" descr="HÜCRE İÇİ VE HÜCRE DIŞI MİNERAL VE METALLER | Biruni Laboratuvar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190" y="1166018"/>
            <a:ext cx="3590346" cy="3559125"/>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p:cNvSpPr>
            <a:spLocks noGrp="1"/>
          </p:cNvSpPr>
          <p:nvPr/>
        </p:nvSpPr>
        <p:spPr>
          <a:xfrm>
            <a:off x="457200" y="1166019"/>
            <a:ext cx="49788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000" b="1" dirty="0" smtClean="0">
                <a:latin typeface="Comic Sans MS" panose="030F0702030302020204" pitchFamily="66" charset="0"/>
              </a:rPr>
              <a:t>Vücudun </a:t>
            </a:r>
            <a:r>
              <a:rPr lang="tr-TR" sz="2000" b="1" dirty="0">
                <a:latin typeface="Comic Sans MS" panose="030F0702030302020204" pitchFamily="66" charset="0"/>
              </a:rPr>
              <a:t>çeşitli organları içinde yer </a:t>
            </a:r>
            <a:r>
              <a:rPr lang="tr-TR" sz="2000" b="1" dirty="0" smtClean="0">
                <a:latin typeface="Comic Sans MS" panose="030F0702030302020204" pitchFamily="66" charset="0"/>
              </a:rPr>
              <a:t>alırlar </a:t>
            </a:r>
          </a:p>
          <a:p>
            <a:endParaRPr lang="tr-TR" sz="2000" b="1" dirty="0" smtClean="0">
              <a:latin typeface="Comic Sans MS" panose="030F0702030302020204" pitchFamily="66" charset="0"/>
            </a:endParaRPr>
          </a:p>
          <a:p>
            <a:r>
              <a:rPr lang="tr-TR" sz="2000" b="1" dirty="0" smtClean="0">
                <a:latin typeface="Comic Sans MS" panose="030F0702030302020204" pitchFamily="66" charset="0"/>
              </a:rPr>
              <a:t>Vücut </a:t>
            </a:r>
            <a:r>
              <a:rPr lang="tr-TR" sz="2000" b="1" dirty="0">
                <a:latin typeface="Comic Sans MS" panose="030F0702030302020204" pitchFamily="66" charset="0"/>
              </a:rPr>
              <a:t>çalışmasında önemli işlevleri </a:t>
            </a:r>
            <a:r>
              <a:rPr lang="tr-TR" sz="2000" b="1" dirty="0" smtClean="0">
                <a:latin typeface="Comic Sans MS" panose="030F0702030302020204" pitchFamily="66" charset="0"/>
              </a:rPr>
              <a:t>vardır</a:t>
            </a:r>
          </a:p>
          <a:p>
            <a:pPr lvl="1"/>
            <a:r>
              <a:rPr lang="tr-TR" sz="2000" b="1" dirty="0" smtClean="0">
                <a:latin typeface="Comic Sans MS" panose="030F0702030302020204" pitchFamily="66" charset="0"/>
              </a:rPr>
              <a:t>Kalsiyum</a:t>
            </a:r>
            <a:r>
              <a:rPr lang="tr-TR" sz="2000" b="1" dirty="0">
                <a:latin typeface="Comic Sans MS" panose="030F0702030302020204" pitchFamily="66" charset="0"/>
              </a:rPr>
              <a:t>, fosfor, magnezyum gibi mineraller iskelet ve diş yapısında yer </a:t>
            </a:r>
            <a:r>
              <a:rPr lang="tr-TR" sz="2000" b="1" dirty="0" smtClean="0">
                <a:latin typeface="Comic Sans MS" panose="030F0702030302020204" pitchFamily="66" charset="0"/>
              </a:rPr>
              <a:t>alır</a:t>
            </a:r>
          </a:p>
          <a:p>
            <a:pPr lvl="1"/>
            <a:r>
              <a:rPr lang="tr-TR" sz="2000" b="1" dirty="0" smtClean="0">
                <a:latin typeface="Comic Sans MS" panose="030F0702030302020204" pitchFamily="66" charset="0"/>
              </a:rPr>
              <a:t>Demir kan yapımında</a:t>
            </a:r>
            <a:r>
              <a:rPr lang="tr-TR" sz="2000" b="1" dirty="0">
                <a:latin typeface="Comic Sans MS" panose="030F0702030302020204" pitchFamily="66" charset="0"/>
              </a:rPr>
              <a:t> </a:t>
            </a:r>
            <a:r>
              <a:rPr lang="tr-TR" sz="2000" b="1" dirty="0" smtClean="0">
                <a:latin typeface="Comic Sans MS" panose="030F0702030302020204" pitchFamily="66" charset="0"/>
              </a:rPr>
              <a:t>rol alır</a:t>
            </a:r>
          </a:p>
          <a:p>
            <a:pPr lvl="1"/>
            <a:r>
              <a:rPr lang="tr-TR" sz="2000" b="1" dirty="0" smtClean="0">
                <a:latin typeface="Comic Sans MS" panose="030F0702030302020204" pitchFamily="66" charset="0"/>
              </a:rPr>
              <a:t>Çinko </a:t>
            </a:r>
            <a:r>
              <a:rPr lang="tr-TR" sz="2000" b="1" dirty="0">
                <a:latin typeface="Comic Sans MS" panose="030F0702030302020204" pitchFamily="66" charset="0"/>
              </a:rPr>
              <a:t>bağışıklık sistemi için </a:t>
            </a:r>
            <a:r>
              <a:rPr lang="tr-TR" sz="2000" b="1" dirty="0" smtClean="0">
                <a:latin typeface="Comic Sans MS" panose="030F0702030302020204" pitchFamily="66" charset="0"/>
              </a:rPr>
              <a:t>önemlidir</a:t>
            </a:r>
            <a:endParaRPr lang="tr-TR" sz="2000" b="1" dirty="0">
              <a:latin typeface="Comic Sans MS" panose="030F0702030302020204" pitchFamily="66" charset="0"/>
            </a:endParaRPr>
          </a:p>
        </p:txBody>
      </p:sp>
    </p:spTree>
    <p:extLst>
      <p:ext uri="{BB962C8B-B14F-4D97-AF65-F5344CB8AC3E}">
        <p14:creationId xmlns:p14="http://schemas.microsoft.com/office/powerpoint/2010/main" val="525051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7514" y="188640"/>
            <a:ext cx="7520940" cy="548640"/>
          </a:xfrm>
        </p:spPr>
        <p:txBody>
          <a:bodyPr/>
          <a:lstStyle/>
          <a:p>
            <a:r>
              <a:rPr lang="tr-TR" dirty="0" smtClean="0">
                <a:latin typeface="Comic Sans MS" panose="030F0702030302020204" pitchFamily="66" charset="0"/>
              </a:rPr>
              <a:t>SU</a:t>
            </a:r>
            <a:endParaRPr lang="tr-TR" dirty="0">
              <a:latin typeface="Comic Sans MS" panose="030F0702030302020204" pitchFamily="66" charset="0"/>
            </a:endParaRPr>
          </a:p>
        </p:txBody>
      </p:sp>
      <p:sp>
        <p:nvSpPr>
          <p:cNvPr id="4" name="İçerik Yer Tutucusu 2"/>
          <p:cNvSpPr>
            <a:spLocks noGrp="1"/>
          </p:cNvSpPr>
          <p:nvPr/>
        </p:nvSpPr>
        <p:spPr>
          <a:xfrm>
            <a:off x="179512" y="836712"/>
            <a:ext cx="4248472" cy="2376264"/>
          </a:xfrm>
          <a:prstGeom prst="rect">
            <a:avLst/>
          </a:prstGeom>
          <a:ln>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a:latin typeface="Comic Sans MS" panose="030F0702030302020204" pitchFamily="66" charset="0"/>
              </a:rPr>
              <a:t>Sıvı </a:t>
            </a:r>
            <a:r>
              <a:rPr lang="tr-TR" sz="2000" dirty="0" smtClean="0">
                <a:latin typeface="Comic Sans MS" panose="030F0702030302020204" pitchFamily="66" charset="0"/>
              </a:rPr>
              <a:t>gereksinimimizi;</a:t>
            </a:r>
          </a:p>
          <a:p>
            <a:pPr>
              <a:buClr>
                <a:srgbClr val="92D050"/>
              </a:buClr>
              <a:buFont typeface="Wingdings" panose="05000000000000000000" pitchFamily="2" charset="2"/>
              <a:buChar char="ü"/>
            </a:pPr>
            <a:r>
              <a:rPr lang="tr-TR" sz="2000" dirty="0">
                <a:latin typeface="Comic Sans MS" panose="030F0702030302020204" pitchFamily="66" charset="0"/>
              </a:rPr>
              <a:t>İ</a:t>
            </a:r>
            <a:r>
              <a:rPr lang="tr-TR" sz="2000" dirty="0" smtClean="0">
                <a:latin typeface="Comic Sans MS" panose="030F0702030302020204" pitchFamily="66" charset="0"/>
              </a:rPr>
              <a:t>çtiğimiz su</a:t>
            </a:r>
          </a:p>
          <a:p>
            <a:pPr>
              <a:buClr>
                <a:srgbClr val="92D050"/>
              </a:buClr>
              <a:buFont typeface="Wingdings" panose="05000000000000000000" pitchFamily="2" charset="2"/>
              <a:buChar char="ü"/>
            </a:pPr>
            <a:r>
              <a:rPr lang="tr-TR" sz="2000" dirty="0">
                <a:latin typeface="Comic Sans MS" panose="030F0702030302020204" pitchFamily="66" charset="0"/>
              </a:rPr>
              <a:t>Yiyecek ve içeceklerdeki su </a:t>
            </a:r>
          </a:p>
          <a:p>
            <a:pPr>
              <a:buClr>
                <a:srgbClr val="92D050"/>
              </a:buClr>
              <a:buFont typeface="Wingdings" panose="05000000000000000000" pitchFamily="2" charset="2"/>
              <a:buChar char="ü"/>
            </a:pPr>
            <a:r>
              <a:rPr lang="tr-TR" sz="2000" dirty="0">
                <a:latin typeface="Comic Sans MS" panose="030F0702030302020204" pitchFamily="66" charset="0"/>
              </a:rPr>
              <a:t>Yiyeceklerden enerji elde edilirken açığa çıkan metabolik </a:t>
            </a:r>
            <a:r>
              <a:rPr lang="tr-TR" sz="2000" dirty="0" smtClean="0">
                <a:latin typeface="Comic Sans MS" panose="030F0702030302020204" pitchFamily="66" charset="0"/>
              </a:rPr>
              <a:t>sudan karşılarız</a:t>
            </a:r>
            <a:endParaRPr lang="tr-TR" sz="2000" dirty="0">
              <a:latin typeface="Comic Sans MS" panose="030F0702030302020204" pitchFamily="66" charset="0"/>
            </a:endParaRPr>
          </a:p>
        </p:txBody>
      </p:sp>
      <p:sp>
        <p:nvSpPr>
          <p:cNvPr id="5" name="İçerik Yer Tutucusu 2"/>
          <p:cNvSpPr txBox="1">
            <a:spLocks/>
          </p:cNvSpPr>
          <p:nvPr/>
        </p:nvSpPr>
        <p:spPr>
          <a:xfrm>
            <a:off x="4542279" y="836712"/>
            <a:ext cx="4353673" cy="2376264"/>
          </a:xfrm>
          <a:prstGeom prst="rect">
            <a:avLst/>
          </a:prstGeom>
          <a:ln>
            <a:solidFill>
              <a:srgbClr val="FF0000"/>
            </a:solidFill>
          </a:ln>
        </p:spPr>
        <p:txBody>
          <a:bodyPr vert="horz" lIns="91440" tIns="45720" rIns="91440" bIns="45720" rtlCol="0">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tr-TR" sz="2000" dirty="0" smtClean="0">
                <a:latin typeface="Comic Sans MS" panose="030F0702030302020204" pitchFamily="66" charset="0"/>
              </a:rPr>
              <a:t>Vücudumuza aldığımız su;</a:t>
            </a:r>
          </a:p>
          <a:p>
            <a:pPr>
              <a:buClr>
                <a:srgbClr val="FF0000"/>
              </a:buClr>
              <a:buFont typeface="Calibri" panose="020F0502020204030204" pitchFamily="34" charset="0"/>
              <a:buChar char="×"/>
            </a:pPr>
            <a:r>
              <a:rPr lang="tr-TR" sz="2000" dirty="0" smtClean="0">
                <a:latin typeface="Comic Sans MS" panose="030F0702030302020204" pitchFamily="66" charset="0"/>
              </a:rPr>
              <a:t>İdrar, ter, dışkıyla atılır</a:t>
            </a:r>
          </a:p>
          <a:p>
            <a:pPr>
              <a:buClr>
                <a:srgbClr val="FF0000"/>
              </a:buClr>
              <a:buFont typeface="Calibri" panose="020F0502020204030204" pitchFamily="34" charset="0"/>
              <a:buChar char="×"/>
            </a:pPr>
            <a:r>
              <a:rPr lang="tr-TR" sz="2000" dirty="0" smtClean="0">
                <a:latin typeface="Comic Sans MS" panose="030F0702030302020204" pitchFamily="66" charset="0"/>
              </a:rPr>
              <a:t>Bir miktarını da solunum yoluyla kaybederiz. </a:t>
            </a:r>
          </a:p>
          <a:p>
            <a:pPr>
              <a:buClr>
                <a:srgbClr val="FF0000"/>
              </a:buClr>
              <a:buFont typeface="Calibri" panose="020F0502020204030204" pitchFamily="34" charset="0"/>
              <a:buChar char="×"/>
            </a:pPr>
            <a:r>
              <a:rPr lang="tr-TR" sz="2000" dirty="0" smtClean="0">
                <a:latin typeface="Comic Sans MS" panose="030F0702030302020204" pitchFamily="66" charset="0"/>
              </a:rPr>
              <a:t>Sıcak havalarda ve fazla fiziksel aktivite sırasında terleme nedeniyle su kaybımız artar</a:t>
            </a:r>
          </a:p>
        </p:txBody>
      </p:sp>
      <p:sp>
        <p:nvSpPr>
          <p:cNvPr id="6" name="AutoShape 2" descr="Su içmenin faydaları nelerdir? Günde kaç bardak su içmek gerekir? - Son  Dakika Milliy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Su içmenin faydaları nelerdir? Günde kaç bardak su içmek gerekir? - Son  Dakika Milliy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4" name="Picture 6" descr="Kimler, ne kadar su tüketmeli? | Anadolu Sağlık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429000"/>
            <a:ext cx="4438186" cy="251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1556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anose="030F0702030302020204" pitchFamily="66" charset="0"/>
              </a:rPr>
              <a:t>SAĞLIKLI YAŞAM önerileri</a:t>
            </a:r>
            <a:endParaRPr lang="tr-TR" dirty="0">
              <a:latin typeface="Comic Sans MS" panose="030F0702030302020204" pitchFamily="66" charset="0"/>
            </a:endParaRPr>
          </a:p>
        </p:txBody>
      </p:sp>
      <p:sp>
        <p:nvSpPr>
          <p:cNvPr id="3" name="İçerik Yer Tutucusu 2"/>
          <p:cNvSpPr>
            <a:spLocks noGrp="1"/>
          </p:cNvSpPr>
          <p:nvPr>
            <p:ph idx="1"/>
          </p:nvPr>
        </p:nvSpPr>
        <p:spPr>
          <a:xfrm>
            <a:off x="822960" y="1100628"/>
            <a:ext cx="4325104" cy="3579849"/>
          </a:xfrm>
        </p:spPr>
        <p:txBody>
          <a:bodyPr>
            <a:normAutofit/>
          </a:bodyPr>
          <a:lstStyle/>
          <a:p>
            <a:r>
              <a:rPr lang="tr-TR" sz="2000" dirty="0" smtClean="0">
                <a:latin typeface="Comic Sans MS" panose="030F0702030302020204" pitchFamily="66" charset="0"/>
              </a:rPr>
              <a:t>     </a:t>
            </a:r>
            <a:r>
              <a:rPr lang="tr-TR" sz="2000" dirty="0" smtClean="0">
                <a:solidFill>
                  <a:schemeClr val="accent6">
                    <a:lumMod val="50000"/>
                  </a:schemeClr>
                </a:solidFill>
                <a:latin typeface="Comic Sans MS" panose="030F0702030302020204" pitchFamily="66" charset="0"/>
              </a:rPr>
              <a:t>1</a:t>
            </a:r>
            <a:r>
              <a:rPr lang="tr-TR" sz="2000" dirty="0">
                <a:solidFill>
                  <a:schemeClr val="accent6">
                    <a:lumMod val="50000"/>
                  </a:schemeClr>
                </a:solidFill>
                <a:latin typeface="Comic Sans MS" panose="030F0702030302020204" pitchFamily="66" charset="0"/>
              </a:rPr>
              <a:t>. Düzenli sağlık kontrolünüzü yaptırın.</a:t>
            </a:r>
            <a:r>
              <a:rPr lang="tr-TR" sz="2000" dirty="0">
                <a:latin typeface="Comic Sans MS" panose="030F0702030302020204" pitchFamily="66" charset="0"/>
              </a:rPr>
              <a:t> </a:t>
            </a:r>
            <a:endParaRPr lang="tr-TR" sz="2000" dirty="0" smtClean="0">
              <a:latin typeface="Comic Sans MS" panose="030F0702030302020204" pitchFamily="66" charset="0"/>
            </a:endParaRPr>
          </a:p>
          <a:p>
            <a:r>
              <a:rPr lang="tr-TR" sz="2000" dirty="0">
                <a:latin typeface="Comic Sans MS" panose="030F0702030302020204" pitchFamily="66" charset="0"/>
              </a:rPr>
              <a:t> </a:t>
            </a:r>
            <a:r>
              <a:rPr lang="tr-TR" sz="2000" dirty="0" smtClean="0">
                <a:latin typeface="Comic Sans MS" panose="030F0702030302020204" pitchFamily="66" charset="0"/>
              </a:rPr>
              <a:t>    Böylece </a:t>
            </a:r>
            <a:r>
              <a:rPr lang="tr-TR" sz="2000" dirty="0">
                <a:latin typeface="Comic Sans MS" panose="030F0702030302020204" pitchFamily="66" charset="0"/>
              </a:rPr>
              <a:t>belirti vermeyen hastalıkları saptayıp, erken önlem alırsınız. Düzenli sağlık kontrolleri, hem yaşam süresi hem de kalitesi açısından son derece önemlidir. </a:t>
            </a:r>
          </a:p>
        </p:txBody>
      </p:sp>
      <p:sp>
        <p:nvSpPr>
          <p:cNvPr id="4" name="AutoShape 2" descr="Düzenli Sağlık Kontrolünün Öne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üzenli Sağlık Kontrolünün Önem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üzenli Sağlık Kontrolünün Önem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0" name="Picture 8" descr="Spor öncesi yapılması gereken sağlık kontrolleri neler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72816"/>
            <a:ext cx="3734172" cy="261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7391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6768752" cy="4608512"/>
          </a:xfrm>
        </p:spPr>
        <p:txBody>
          <a:bodyPr>
            <a:noAutofit/>
          </a:bodyPr>
          <a:lstStyle/>
          <a:p>
            <a:r>
              <a:rPr lang="tr-TR" sz="2000" dirty="0">
                <a:solidFill>
                  <a:schemeClr val="accent6">
                    <a:lumMod val="50000"/>
                  </a:schemeClr>
                </a:solidFill>
                <a:latin typeface="Comic Sans MS" panose="030F0702030302020204" pitchFamily="66" charset="0"/>
              </a:rPr>
              <a:t>2. Yaşınıza uygun fiziksel aktiviteyi belirleyin ve düzenli olarak yapın, ideal kilonuzu koruyun, doğru beslenin.</a:t>
            </a:r>
          </a:p>
          <a:p>
            <a:r>
              <a:rPr lang="tr-TR" sz="2000" dirty="0">
                <a:latin typeface="Comic Sans MS" panose="030F0702030302020204" pitchFamily="66" charset="0"/>
              </a:rPr>
              <a:t> </a:t>
            </a:r>
            <a:r>
              <a:rPr lang="tr-TR" sz="2000" dirty="0" smtClean="0">
                <a:latin typeface="Comic Sans MS" panose="030F0702030302020204" pitchFamily="66" charset="0"/>
              </a:rPr>
              <a:t>     Alınan </a:t>
            </a:r>
            <a:r>
              <a:rPr lang="tr-TR" sz="2000" dirty="0">
                <a:latin typeface="Comic Sans MS" panose="030F0702030302020204" pitchFamily="66" charset="0"/>
              </a:rPr>
              <a:t>besinlerin içerik ve oranları </a:t>
            </a:r>
            <a:r>
              <a:rPr lang="tr-TR" sz="2000" dirty="0">
                <a:latin typeface="Comic Sans MS" panose="030F0702030302020204" pitchFamily="66" charset="0"/>
                <a:hlinkClick r:id="rId2" tooltip="fizyolojik"/>
              </a:rPr>
              <a:t>fizyolojik</a:t>
            </a:r>
            <a:r>
              <a:rPr lang="tr-TR" sz="2000" dirty="0">
                <a:latin typeface="Comic Sans MS" panose="030F0702030302020204" pitchFamily="66" charset="0"/>
              </a:rPr>
              <a:t> olmalı</a:t>
            </a:r>
            <a:br>
              <a:rPr lang="tr-TR" sz="2000" dirty="0">
                <a:latin typeface="Comic Sans MS" panose="030F0702030302020204" pitchFamily="66" charset="0"/>
              </a:rPr>
            </a:br>
            <a:r>
              <a:rPr lang="tr-TR" sz="2000" dirty="0">
                <a:latin typeface="Comic Sans MS" panose="030F0702030302020204" pitchFamily="66" charset="0"/>
              </a:rPr>
              <a:t>• Alınan enerji miktarına dikkat edilmeli</a:t>
            </a:r>
            <a:br>
              <a:rPr lang="tr-TR" sz="2000" dirty="0">
                <a:latin typeface="Comic Sans MS" panose="030F0702030302020204" pitchFamily="66" charset="0"/>
              </a:rPr>
            </a:br>
            <a:r>
              <a:rPr lang="tr-TR" sz="2000" dirty="0">
                <a:latin typeface="Comic Sans MS" panose="030F0702030302020204" pitchFamily="66" charset="0"/>
              </a:rPr>
              <a:t>• Öğünler sık ve az olarak alınmalı</a:t>
            </a:r>
            <a:br>
              <a:rPr lang="tr-TR" sz="2000" dirty="0">
                <a:latin typeface="Comic Sans MS" panose="030F0702030302020204" pitchFamily="66" charset="0"/>
              </a:rPr>
            </a:br>
            <a:r>
              <a:rPr lang="tr-TR" sz="2000" dirty="0">
                <a:latin typeface="Comic Sans MS" panose="030F0702030302020204" pitchFamily="66" charset="0"/>
              </a:rPr>
              <a:t>• Protein ve karbonhidrat oranlarına dikkat edilmeli.</a:t>
            </a:r>
            <a:br>
              <a:rPr lang="tr-TR" sz="2000" dirty="0">
                <a:latin typeface="Comic Sans MS" panose="030F0702030302020204" pitchFamily="66" charset="0"/>
              </a:rPr>
            </a:br>
            <a:r>
              <a:rPr lang="tr-TR" sz="2000" dirty="0">
                <a:latin typeface="Comic Sans MS" panose="030F0702030302020204" pitchFamily="66" charset="0"/>
              </a:rPr>
              <a:t>• Yağ sınırlamasına önem vermeli</a:t>
            </a:r>
            <a:br>
              <a:rPr lang="tr-TR" sz="2000" dirty="0">
                <a:latin typeface="Comic Sans MS" panose="030F0702030302020204" pitchFamily="66" charset="0"/>
              </a:rPr>
            </a:br>
            <a:r>
              <a:rPr lang="tr-TR" sz="2000" dirty="0">
                <a:latin typeface="Comic Sans MS" panose="030F0702030302020204" pitchFamily="66" charset="0"/>
              </a:rPr>
              <a:t>• Taze meyve ve sebze tüketimi artırılmalı</a:t>
            </a:r>
            <a:br>
              <a:rPr lang="tr-TR" sz="2000" dirty="0">
                <a:latin typeface="Comic Sans MS" panose="030F0702030302020204" pitchFamily="66" charset="0"/>
              </a:rPr>
            </a:br>
            <a:r>
              <a:rPr lang="tr-TR" sz="2000" dirty="0">
                <a:latin typeface="Comic Sans MS" panose="030F0702030302020204" pitchFamily="66" charset="0"/>
              </a:rPr>
              <a:t>• Enerji kaynağı olarak dengeli tahıl ürünleri tüketilmeli</a:t>
            </a:r>
            <a:br>
              <a:rPr lang="tr-TR" sz="2000" dirty="0">
                <a:latin typeface="Comic Sans MS" panose="030F0702030302020204" pitchFamily="66" charset="0"/>
              </a:rPr>
            </a:br>
            <a:r>
              <a:rPr lang="tr-TR" sz="2000" dirty="0">
                <a:latin typeface="Comic Sans MS" panose="030F0702030302020204" pitchFamily="66" charset="0"/>
              </a:rPr>
              <a:t>• Şeker ve tatlı tüketimi azaltılmalı</a:t>
            </a:r>
            <a:br>
              <a:rPr lang="tr-TR" sz="2000" dirty="0">
                <a:latin typeface="Comic Sans MS" panose="030F0702030302020204" pitchFamily="66" charset="0"/>
              </a:rPr>
            </a:br>
            <a:r>
              <a:rPr lang="tr-TR" sz="2000" dirty="0">
                <a:latin typeface="Comic Sans MS" panose="030F0702030302020204" pitchFamily="66" charset="0"/>
              </a:rPr>
              <a:t>• Su ve sıvı besin alımına dikkat edilmeli</a:t>
            </a:r>
            <a:br>
              <a:rPr lang="tr-TR" sz="2000" dirty="0">
                <a:latin typeface="Comic Sans MS" panose="030F0702030302020204" pitchFamily="66" charset="0"/>
              </a:rPr>
            </a:br>
            <a:r>
              <a:rPr lang="tr-TR" sz="2000" dirty="0">
                <a:latin typeface="Comic Sans MS" panose="030F0702030302020204" pitchFamily="66" charset="0"/>
              </a:rPr>
              <a:t>• Besinler, uygun saklanmalı ve uygun pişirilmeli</a:t>
            </a:r>
            <a:br>
              <a:rPr lang="tr-TR" sz="2000" dirty="0">
                <a:latin typeface="Comic Sans MS" panose="030F0702030302020204" pitchFamily="66" charset="0"/>
              </a:rPr>
            </a:br>
            <a:r>
              <a:rPr lang="tr-TR" sz="2000" dirty="0">
                <a:latin typeface="Comic Sans MS" panose="030F0702030302020204" pitchFamily="66" charset="0"/>
              </a:rPr>
              <a:t>• Düzenli egzersiz yapılmalı</a:t>
            </a:r>
          </a:p>
        </p:txBody>
      </p:sp>
      <p:pic>
        <p:nvPicPr>
          <p:cNvPr id="9218" name="Picture 2" descr="Hareketli Hayat Fiziksel Aktiv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916832"/>
            <a:ext cx="273630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6942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404664"/>
            <a:ext cx="3744416" cy="4680520"/>
          </a:xfrm>
        </p:spPr>
        <p:txBody>
          <a:bodyPr>
            <a:normAutofit/>
          </a:bodyPr>
          <a:lstStyle/>
          <a:p>
            <a:r>
              <a:rPr lang="tr-TR" sz="2000" dirty="0">
                <a:solidFill>
                  <a:schemeClr val="accent6">
                    <a:lumMod val="50000"/>
                  </a:schemeClr>
                </a:solidFill>
                <a:latin typeface="Comic Sans MS" panose="030F0702030302020204" pitchFamily="66" charset="0"/>
              </a:rPr>
              <a:t>3. Daha az basit şeker, tuz ve yağ kullanıp meyve sebze ağırlıklı beslenin</a:t>
            </a:r>
            <a:r>
              <a:rPr lang="tr-TR" sz="2000" dirty="0" smtClean="0">
                <a:solidFill>
                  <a:schemeClr val="accent6">
                    <a:lumMod val="50000"/>
                  </a:schemeClr>
                </a:solidFill>
                <a:latin typeface="Comic Sans MS" panose="030F0702030302020204" pitchFamily="66" charset="0"/>
              </a:rPr>
              <a:t>.</a:t>
            </a:r>
          </a:p>
          <a:p>
            <a:r>
              <a:rPr lang="tr-TR" sz="2000" dirty="0">
                <a:solidFill>
                  <a:schemeClr val="accent6">
                    <a:lumMod val="50000"/>
                  </a:schemeClr>
                </a:solidFill>
                <a:latin typeface="Comic Sans MS" panose="030F0702030302020204" pitchFamily="66" charset="0"/>
              </a:rPr>
              <a:t> </a:t>
            </a:r>
            <a:r>
              <a:rPr lang="tr-TR" sz="2000" dirty="0" smtClean="0">
                <a:solidFill>
                  <a:schemeClr val="accent6">
                    <a:lumMod val="50000"/>
                  </a:schemeClr>
                </a:solidFill>
                <a:latin typeface="Comic Sans MS" panose="030F0702030302020204" pitchFamily="66" charset="0"/>
              </a:rPr>
              <a:t>    </a:t>
            </a:r>
            <a:r>
              <a:rPr lang="tr-TR" sz="2000" dirty="0" smtClean="0">
                <a:latin typeface="Comic Sans MS" panose="030F0702030302020204" pitchFamily="66" charset="0"/>
              </a:rPr>
              <a:t>Basit </a:t>
            </a:r>
            <a:r>
              <a:rPr lang="tr-TR" sz="2000" dirty="0">
                <a:latin typeface="Comic Sans MS" panose="030F0702030302020204" pitchFamily="66" charset="0"/>
              </a:rPr>
              <a:t>şeker ve şekerli ürünler günlük kalori içinde mümkün olduğunca azaltılmalıdır. Basit şekerler hem kan şekerini hızla yükseltir, hem de fazla kalori nedeniyle şişmanlamaya neden olur.</a:t>
            </a:r>
          </a:p>
        </p:txBody>
      </p:sp>
      <p:pic>
        <p:nvPicPr>
          <p:cNvPr id="10242" name="Picture 2" descr="Vitamin ve mineraller hangi besinlerde bulunur? | Sağlı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98615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4373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404664"/>
            <a:ext cx="7520940" cy="4752528"/>
          </a:xfrm>
        </p:spPr>
        <p:txBody>
          <a:bodyPr>
            <a:normAutofit/>
          </a:bodyPr>
          <a:lstStyle/>
          <a:p>
            <a:r>
              <a:rPr lang="tr-TR" sz="2400" dirty="0">
                <a:solidFill>
                  <a:schemeClr val="accent6">
                    <a:lumMod val="50000"/>
                  </a:schemeClr>
                </a:solidFill>
                <a:latin typeface="Comic Sans MS" panose="030F0702030302020204" pitchFamily="66" charset="0"/>
              </a:rPr>
              <a:t>5. Güneş ışınlarının zararlı etkilerine ve radyasyona çok fazla maruz kalmayın</a:t>
            </a:r>
            <a:r>
              <a:rPr lang="tr-TR" sz="2400" dirty="0" smtClean="0">
                <a:solidFill>
                  <a:schemeClr val="accent6">
                    <a:lumMod val="50000"/>
                  </a:schemeClr>
                </a:solidFill>
                <a:latin typeface="Comic Sans MS" panose="030F0702030302020204" pitchFamily="66" charset="0"/>
              </a:rPr>
              <a:t>.</a:t>
            </a:r>
          </a:p>
          <a:p>
            <a:r>
              <a:rPr lang="tr-TR" sz="2400" dirty="0">
                <a:solidFill>
                  <a:schemeClr val="accent6">
                    <a:lumMod val="50000"/>
                  </a:schemeClr>
                </a:solidFill>
                <a:latin typeface="Comic Sans MS" panose="030F0702030302020204" pitchFamily="66" charset="0"/>
              </a:rPr>
              <a:t> </a:t>
            </a:r>
            <a:r>
              <a:rPr lang="tr-TR" sz="2400" dirty="0" smtClean="0">
                <a:solidFill>
                  <a:schemeClr val="accent6">
                    <a:lumMod val="50000"/>
                  </a:schemeClr>
                </a:solidFill>
                <a:latin typeface="Comic Sans MS" panose="030F0702030302020204" pitchFamily="66" charset="0"/>
              </a:rPr>
              <a:t>    </a:t>
            </a:r>
            <a:r>
              <a:rPr lang="tr-TR" sz="2400" dirty="0">
                <a:solidFill>
                  <a:schemeClr val="accent6">
                    <a:lumMod val="50000"/>
                  </a:schemeClr>
                </a:solidFill>
                <a:latin typeface="Comic Sans MS" panose="030F0702030302020204" pitchFamily="66" charset="0"/>
              </a:rPr>
              <a:t> </a:t>
            </a:r>
            <a:r>
              <a:rPr lang="tr-TR" sz="2400" dirty="0">
                <a:latin typeface="Comic Sans MS" panose="030F0702030302020204" pitchFamily="66" charset="0"/>
              </a:rPr>
              <a:t>Bronzlaşma isteği ile uzun saatler güneş ışınlarına maruz kalmak veya solaryuma girmek cilt kanserine zemin hazırlamaktadır.</a:t>
            </a:r>
          </a:p>
          <a:p>
            <a:r>
              <a:rPr lang="tr-TR" sz="2400" dirty="0">
                <a:solidFill>
                  <a:schemeClr val="accent6">
                    <a:lumMod val="50000"/>
                  </a:schemeClr>
                </a:solidFill>
                <a:latin typeface="Comic Sans MS" panose="030F0702030302020204" pitchFamily="66" charset="0"/>
              </a:rPr>
              <a:t>6. Uyku düzeni ve kalitesine dikkat edin. </a:t>
            </a:r>
            <a:r>
              <a:rPr lang="tr-TR" sz="2400" dirty="0" smtClean="0">
                <a:solidFill>
                  <a:schemeClr val="accent6">
                    <a:lumMod val="50000"/>
                  </a:schemeClr>
                </a:solidFill>
                <a:latin typeface="Comic Sans MS" panose="030F0702030302020204" pitchFamily="66" charset="0"/>
              </a:rPr>
              <a:t>            </a:t>
            </a:r>
          </a:p>
          <a:p>
            <a:r>
              <a:rPr lang="tr-TR" sz="2400" dirty="0">
                <a:solidFill>
                  <a:schemeClr val="accent6">
                    <a:lumMod val="50000"/>
                  </a:schemeClr>
                </a:solidFill>
                <a:latin typeface="Comic Sans MS" panose="030F0702030302020204" pitchFamily="66" charset="0"/>
              </a:rPr>
              <a:t> </a:t>
            </a:r>
            <a:r>
              <a:rPr lang="tr-TR" sz="2400" dirty="0" smtClean="0">
                <a:solidFill>
                  <a:schemeClr val="accent6">
                    <a:lumMod val="50000"/>
                  </a:schemeClr>
                </a:solidFill>
                <a:latin typeface="Comic Sans MS" panose="030F0702030302020204" pitchFamily="66" charset="0"/>
              </a:rPr>
              <a:t>    </a:t>
            </a:r>
            <a:r>
              <a:rPr lang="tr-TR" sz="2400" dirty="0" smtClean="0">
                <a:latin typeface="Comic Sans MS" panose="030F0702030302020204" pitchFamily="66" charset="0"/>
              </a:rPr>
              <a:t>Kişinin </a:t>
            </a:r>
            <a:r>
              <a:rPr lang="tr-TR" sz="2400" dirty="0">
                <a:latin typeface="Comic Sans MS" panose="030F0702030302020204" pitchFamily="66" charset="0"/>
              </a:rPr>
              <a:t>gün içinde sarf ettiği efor ve yapısal özelliklerini de göz önüne alarak uyku düzenini ayarlaması çok önemlidir. Uygun sürelerde ve mekanlardaki sağlıklı uyku, vücudun genç ve zinde kalmasını sağlayacaktır</a:t>
            </a:r>
          </a:p>
        </p:txBody>
      </p:sp>
    </p:spTree>
    <p:extLst>
      <p:ext uri="{BB962C8B-B14F-4D97-AF65-F5344CB8AC3E}">
        <p14:creationId xmlns:p14="http://schemas.microsoft.com/office/powerpoint/2010/main" val="38187813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Sağlık Nedir ?</a:t>
            </a:r>
            <a:endParaRPr lang="tr-TR" dirty="0"/>
          </a:p>
        </p:txBody>
      </p:sp>
      <p:sp>
        <p:nvSpPr>
          <p:cNvPr id="3" name="İçerik Yer Tutucusu 2"/>
          <p:cNvSpPr>
            <a:spLocks noGrp="1"/>
          </p:cNvSpPr>
          <p:nvPr>
            <p:ph idx="1"/>
          </p:nvPr>
        </p:nvSpPr>
        <p:spPr>
          <a:xfrm>
            <a:off x="457200" y="3933056"/>
            <a:ext cx="8229600" cy="2193107"/>
          </a:xfrm>
        </p:spPr>
        <p:txBody>
          <a:bodyPr/>
          <a:lstStyle/>
          <a:p>
            <a:r>
              <a:rPr lang="tr-TR" b="1" dirty="0" smtClean="0">
                <a:latin typeface="Comic Sans MS" panose="030F0702030302020204" pitchFamily="66" charset="0"/>
              </a:rPr>
              <a:t>     </a:t>
            </a:r>
            <a:r>
              <a:rPr lang="tr-TR" sz="2400" b="1" dirty="0" smtClean="0">
                <a:latin typeface="Comic Sans MS" panose="030F0702030302020204" pitchFamily="66" charset="0"/>
              </a:rPr>
              <a:t>Sağlık</a:t>
            </a:r>
            <a:r>
              <a:rPr lang="tr-TR" sz="2400" b="1" dirty="0">
                <a:latin typeface="Comic Sans MS" panose="030F0702030302020204" pitchFamily="66" charset="0"/>
              </a:rPr>
              <a:t>;</a:t>
            </a:r>
            <a:r>
              <a:rPr lang="tr-TR" sz="2400" dirty="0">
                <a:latin typeface="Comic Sans MS" panose="030F0702030302020204" pitchFamily="66" charset="0"/>
              </a:rPr>
              <a:t> Vücudun hasta olmaması durumu, vücut esenliği, esenlik, sıhhat, afiyet </a:t>
            </a:r>
            <a:r>
              <a:rPr lang="tr-TR" sz="2400" dirty="0" smtClean="0">
                <a:latin typeface="Comic Sans MS" panose="030F0702030302020204" pitchFamily="66" charset="0"/>
              </a:rPr>
              <a:t>durumudur.</a:t>
            </a:r>
            <a:endParaRPr lang="tr-TR" sz="2400" dirty="0">
              <a:latin typeface="Comic Sans MS" panose="030F0702030302020204" pitchFamily="66" charset="0"/>
            </a:endParaRPr>
          </a:p>
        </p:txBody>
      </p:sp>
      <p:sp>
        <p:nvSpPr>
          <p:cNvPr id="4" name="AutoShape 2" descr="Sağlik Şifa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En güzel Dünya Sağlık Günü mesajları ve sözleri burada: 7 Nisan Dünya Sağlık  Günü ne zaman ve nasıl ortaya çıkmıştır? - Son Dakika Yasam Haber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556792"/>
            <a:ext cx="3600400" cy="211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692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a:solidFill>
                  <a:schemeClr val="accent6">
                    <a:lumMod val="50000"/>
                  </a:schemeClr>
                </a:solidFill>
                <a:latin typeface="Comic Sans MS" panose="030F0702030302020204" pitchFamily="66" charset="0"/>
              </a:rPr>
              <a:t>7. Gündelik yaşamın stresinden uzak durmaya çalışın, kendinize vakit ayırın ve hobi edinin.</a:t>
            </a:r>
            <a:r>
              <a:rPr lang="tr-TR" sz="2000" b="0" dirty="0"/>
              <a:t> </a:t>
            </a:r>
            <a:r>
              <a:rPr lang="tr-TR" sz="2000" b="0" dirty="0" smtClean="0"/>
              <a:t> </a:t>
            </a:r>
          </a:p>
          <a:p>
            <a:r>
              <a:rPr lang="tr-TR" sz="2000" b="0" dirty="0">
                <a:latin typeface="Comic Sans MS" panose="030F0702030302020204" pitchFamily="66" charset="0"/>
              </a:rPr>
              <a:t> </a:t>
            </a:r>
            <a:r>
              <a:rPr lang="tr-TR" sz="2000" b="0" dirty="0" smtClean="0">
                <a:latin typeface="Comic Sans MS" panose="030F0702030302020204" pitchFamily="66" charset="0"/>
              </a:rPr>
              <a:t>      </a:t>
            </a:r>
            <a:r>
              <a:rPr lang="tr-TR" sz="2000" dirty="0" smtClean="0">
                <a:latin typeface="Comic Sans MS" panose="030F0702030302020204" pitchFamily="66" charset="0"/>
              </a:rPr>
              <a:t>Stres </a:t>
            </a:r>
            <a:r>
              <a:rPr lang="tr-TR" sz="2000" dirty="0">
                <a:latin typeface="Comic Sans MS" panose="030F0702030302020204" pitchFamily="66" charset="0"/>
              </a:rPr>
              <a:t>kişinin sadece psikolojisin değil fiziksel sağlığını da büyük oranda etkilemektedir. Yaşlanmanın önüne geçmek için stres artıran etkenlerden uzak durmak gerekir.</a:t>
            </a:r>
          </a:p>
        </p:txBody>
      </p:sp>
      <p:pic>
        <p:nvPicPr>
          <p:cNvPr id="11266" name="Picture 2" descr="Sağlıklı ve Zinde Olmanızı Sağlayacak 7 Keyifli Hobi | XHay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096" y="3212976"/>
            <a:ext cx="4248472" cy="245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7777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124744"/>
            <a:ext cx="7520940" cy="3579849"/>
          </a:xfrm>
        </p:spPr>
        <p:txBody>
          <a:bodyPr>
            <a:normAutofit lnSpcReduction="10000"/>
          </a:bodyPr>
          <a:lstStyle/>
          <a:p>
            <a:r>
              <a:rPr lang="tr-TR" sz="2000" dirty="0">
                <a:solidFill>
                  <a:schemeClr val="accent6">
                    <a:lumMod val="50000"/>
                  </a:schemeClr>
                </a:solidFill>
                <a:latin typeface="Comic Sans MS" panose="030F0702030302020204" pitchFamily="66" charset="0"/>
              </a:rPr>
              <a:t>9</a:t>
            </a:r>
            <a:r>
              <a:rPr lang="tr-TR" sz="2000" dirty="0" smtClean="0">
                <a:solidFill>
                  <a:schemeClr val="accent6">
                    <a:lumMod val="50000"/>
                  </a:schemeClr>
                </a:solidFill>
                <a:latin typeface="Comic Sans MS" panose="030F0702030302020204" pitchFamily="66" charset="0"/>
              </a:rPr>
              <a:t>.Giyiminize </a:t>
            </a:r>
            <a:r>
              <a:rPr lang="tr-TR" sz="2000" dirty="0">
                <a:solidFill>
                  <a:schemeClr val="accent6">
                    <a:lumMod val="50000"/>
                  </a:schemeClr>
                </a:solidFill>
                <a:latin typeface="Comic Sans MS" panose="030F0702030302020204" pitchFamily="66" charset="0"/>
              </a:rPr>
              <a:t>Kuşamınıza Dikkat Edin</a:t>
            </a:r>
          </a:p>
          <a:p>
            <a:r>
              <a:rPr lang="tr-TR" sz="2000" dirty="0">
                <a:latin typeface="Comic Sans MS" panose="030F0702030302020204" pitchFamily="66" charset="0"/>
              </a:rPr>
              <a:t>Giysilerimiz hava, toz, ısı, ışık gibi dış etkenlerin</a:t>
            </a:r>
          </a:p>
          <a:p>
            <a:r>
              <a:rPr lang="tr-TR" sz="2000" dirty="0">
                <a:latin typeface="Comic Sans MS" panose="030F0702030302020204" pitchFamily="66" charset="0"/>
              </a:rPr>
              <a:t>vücudumuza zarar vermesini engeller. Kıyafet seçerken bu amaç göz ardı edilmemeli,</a:t>
            </a:r>
          </a:p>
          <a:p>
            <a:r>
              <a:rPr lang="tr-TR" sz="2000" dirty="0">
                <a:latin typeface="Comic Sans MS" panose="030F0702030302020204" pitchFamily="66" charset="0"/>
              </a:rPr>
              <a:t>şıklıktan önce sağlık gözetilmelidir. Yaz aylarında koyu renkler giyinmeyin, güneş ışığını</a:t>
            </a:r>
          </a:p>
          <a:p>
            <a:r>
              <a:rPr lang="tr-TR" sz="2000" dirty="0">
                <a:latin typeface="Comic Sans MS" panose="030F0702030302020204" pitchFamily="66" charset="0"/>
              </a:rPr>
              <a:t>yansıtan teri  emebilen kumaşlardan  açık renkli kıyafetleri tercih edin. Şapka ve güneş gözlüğü kullanın. Soğuk havalarda kalın ve tek katlı giysiler değil, ince ve</a:t>
            </a:r>
          </a:p>
          <a:p>
            <a:r>
              <a:rPr lang="tr-TR" sz="2000" dirty="0">
                <a:latin typeface="Comic Sans MS" panose="030F0702030302020204" pitchFamily="66" charset="0"/>
              </a:rPr>
              <a:t>çok katlı giysiler tercih edin.</a:t>
            </a:r>
          </a:p>
          <a:p>
            <a:pPr algn="ctr"/>
            <a:endParaRPr lang="tr-TR" dirty="0">
              <a:solidFill>
                <a:schemeClr val="tx1">
                  <a:lumMod val="65000"/>
                  <a:lumOff val="35000"/>
                </a:schemeClr>
              </a:solidFill>
            </a:endParaRPr>
          </a:p>
          <a:p>
            <a:endParaRPr lang="tr-TR" dirty="0">
              <a:solidFill>
                <a:schemeClr val="tx1">
                  <a:lumMod val="65000"/>
                  <a:lumOff val="35000"/>
                </a:schemeClr>
              </a:solidFill>
            </a:endParaRPr>
          </a:p>
          <a:p>
            <a:endParaRPr lang="tr-TR" dirty="0">
              <a:solidFill>
                <a:schemeClr val="tx1">
                  <a:lumMod val="65000"/>
                  <a:lumOff val="35000"/>
                </a:schemeClr>
              </a:solidFill>
            </a:endParaRPr>
          </a:p>
          <a:p>
            <a:endParaRPr lang="tr-TR" dirty="0"/>
          </a:p>
        </p:txBody>
      </p:sp>
    </p:spTree>
    <p:extLst>
      <p:ext uri="{BB962C8B-B14F-4D97-AF65-F5344CB8AC3E}">
        <p14:creationId xmlns:p14="http://schemas.microsoft.com/office/powerpoint/2010/main" val="164292839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accent6">
                    <a:lumMod val="50000"/>
                  </a:schemeClr>
                </a:solidFill>
                <a:latin typeface="Comic Sans MS" panose="030F0702030302020204" pitchFamily="66" charset="0"/>
              </a:rPr>
              <a:t>10. </a:t>
            </a:r>
            <a:r>
              <a:rPr lang="tr-TR" sz="2000" dirty="0">
                <a:solidFill>
                  <a:schemeClr val="accent6">
                    <a:lumMod val="50000"/>
                  </a:schemeClr>
                </a:solidFill>
                <a:latin typeface="Comic Sans MS" panose="030F0702030302020204" pitchFamily="66" charset="0"/>
              </a:rPr>
              <a:t>Sevdiğiniz inşalarla vakit geçirin</a:t>
            </a:r>
            <a:r>
              <a:rPr lang="tr-TR" sz="2000" dirty="0"/>
              <a:t>.</a:t>
            </a:r>
            <a:r>
              <a:rPr lang="tr-TR" sz="2000" b="0" dirty="0"/>
              <a:t> </a:t>
            </a:r>
            <a:r>
              <a:rPr lang="tr-TR" sz="2000" dirty="0">
                <a:latin typeface="Comic Sans MS" panose="030F0702030302020204" pitchFamily="66" charset="0"/>
              </a:rPr>
              <a:t>Sevgi ve paylaşım, sağlıklı ve mutlu bir insanın olmazsa olmazlarıdır. Genç ve sağlıklı kalmak isteyen kişilerin mutlaka ailelerine ve sevdiklerine zaman ayırması gerekir.</a:t>
            </a:r>
          </a:p>
          <a:p>
            <a:r>
              <a:rPr lang="tr-TR" sz="2000" dirty="0" smtClean="0">
                <a:solidFill>
                  <a:schemeClr val="accent6">
                    <a:lumMod val="50000"/>
                  </a:schemeClr>
                </a:solidFill>
                <a:latin typeface="Comic Sans MS" panose="030F0702030302020204" pitchFamily="66" charset="0"/>
              </a:rPr>
              <a:t>1. </a:t>
            </a:r>
            <a:r>
              <a:rPr lang="tr-TR" sz="2000" dirty="0">
                <a:solidFill>
                  <a:schemeClr val="accent6">
                    <a:lumMod val="50000"/>
                  </a:schemeClr>
                </a:solidFill>
                <a:latin typeface="Comic Sans MS" panose="030F0702030302020204" pitchFamily="66" charset="0"/>
              </a:rPr>
              <a:t>Kendinizle barışık olun, bolca gülün ve hayata olumlu bakın. </a:t>
            </a:r>
            <a:r>
              <a:rPr lang="tr-TR" sz="2000" dirty="0">
                <a:latin typeface="Comic Sans MS" panose="030F0702030302020204" pitchFamily="66" charset="0"/>
              </a:rPr>
              <a:t>Kişinin iç dünyasındaki huzuru gülümseme ve pozitif bir bakış açısı ile dışarı yansır. Bilimsel araştırmalar ile gülmenin vücuttaki pek çok sisteme faydalı olduğu kanıtlanmıştır.</a:t>
            </a:r>
          </a:p>
          <a:p>
            <a:endParaRPr lang="tr-TR" sz="2000" dirty="0"/>
          </a:p>
        </p:txBody>
      </p:sp>
      <p:pic>
        <p:nvPicPr>
          <p:cNvPr id="12290" name="Picture 2" descr="Gülen yüz emoji vinil sticker - TenStick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875856"/>
            <a:ext cx="2982144" cy="29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6268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48365" y="1556792"/>
            <a:ext cx="7818167" cy="2308324"/>
          </a:xfrm>
          <a:prstGeom prst="rect">
            <a:avLst/>
          </a:prstGeom>
          <a:noFill/>
        </p:spPr>
        <p:txBody>
          <a:bodyPr wrap="none" lIns="91440" tIns="45720" rIns="91440" bIns="45720">
            <a:spAutoFit/>
          </a:bodyPr>
          <a:lstStyle/>
          <a:p>
            <a:pPr algn="ctr"/>
            <a:r>
              <a:rPr lang="tr-TR"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DİNLEDİĞİNİZ </a:t>
            </a:r>
          </a:p>
          <a:p>
            <a:pPr algn="ctr"/>
            <a:r>
              <a:rPr lang="tr-TR"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İÇİN TEŞEKKÜRLER</a:t>
            </a:r>
            <a:endParaRPr lang="tr-TR"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0630568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96752"/>
            <a:ext cx="8229600" cy="1143000"/>
          </a:xfrm>
        </p:spPr>
        <p:txBody>
          <a:bodyPr>
            <a:noAutofit/>
          </a:bodyPr>
          <a:lstStyle/>
          <a:p>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SİZCE </a:t>
            </a:r>
            <a:b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SAĞLIKLI YAŞAM NEDİR ?</a:t>
            </a:r>
            <a:endParaRPr lang="tr-TR"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122" name="Picture 2" descr="Soru Işareti Bulmaca Stock Vector - FreeImage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996952"/>
            <a:ext cx="2520280" cy="343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523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Sağlıklı Yaşam Nedir?</a:t>
            </a:r>
            <a:endParaRPr lang="tr-TR" dirty="0"/>
          </a:p>
        </p:txBody>
      </p:sp>
      <p:sp>
        <p:nvSpPr>
          <p:cNvPr id="3" name="İçerik Yer Tutucusu 2"/>
          <p:cNvSpPr>
            <a:spLocks noGrp="1"/>
          </p:cNvSpPr>
          <p:nvPr>
            <p:ph idx="1"/>
          </p:nvPr>
        </p:nvSpPr>
        <p:spPr>
          <a:xfrm>
            <a:off x="457200" y="1600201"/>
            <a:ext cx="8229600" cy="2404864"/>
          </a:xfrm>
        </p:spPr>
        <p:txBody>
          <a:bodyPr/>
          <a:lstStyle/>
          <a:p>
            <a:r>
              <a:rPr lang="tr-TR" dirty="0" smtClean="0"/>
              <a:t>        </a:t>
            </a:r>
            <a:r>
              <a:rPr lang="tr-TR" dirty="0"/>
              <a:t> </a:t>
            </a:r>
            <a:r>
              <a:rPr lang="tr-TR" sz="2400" dirty="0">
                <a:latin typeface="Comic Sans MS" panose="030F0702030302020204" pitchFamily="66" charset="0"/>
              </a:rPr>
              <a:t>Kişinin temizliğine, yedi yemeğe dikkat etmesi, spor yapması ile birlikte yaz kış hastalıklara yakalanmadan yaşamanı idame ettirebilmesidir</a:t>
            </a:r>
            <a:r>
              <a:rPr lang="tr-TR" dirty="0"/>
              <a:t>. </a:t>
            </a:r>
          </a:p>
        </p:txBody>
      </p:sp>
      <p:pic>
        <p:nvPicPr>
          <p:cNvPr id="2050" name="Picture 2" descr="Sağlıklı yaşam için 5 öneri | Sağlı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344417" cy="252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053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lstStyle/>
          <a:p>
            <a:r>
              <a:rPr lang="tr-TR" dirty="0" smtClean="0"/>
              <a:t>Sağlıklı Yaşam Nedir?</a:t>
            </a:r>
            <a:endParaRPr lang="tr-TR" dirty="0"/>
          </a:p>
        </p:txBody>
      </p:sp>
      <p:sp>
        <p:nvSpPr>
          <p:cNvPr id="3" name="İçerik Yer Tutucusu 2"/>
          <p:cNvSpPr>
            <a:spLocks noGrp="1"/>
          </p:cNvSpPr>
          <p:nvPr>
            <p:ph idx="1"/>
          </p:nvPr>
        </p:nvSpPr>
        <p:spPr>
          <a:xfrm>
            <a:off x="539552" y="4293096"/>
            <a:ext cx="8229600" cy="2337123"/>
          </a:xfrm>
        </p:spPr>
        <p:txBody>
          <a:bodyPr>
            <a:normAutofit fontScale="85000" lnSpcReduction="10000"/>
          </a:bodyPr>
          <a:lstStyle/>
          <a:p>
            <a:r>
              <a:rPr lang="tr-TR" dirty="0"/>
              <a:t> </a:t>
            </a:r>
            <a:r>
              <a:rPr lang="tr-TR" sz="3000" dirty="0">
                <a:latin typeface="Comic Sans MS" panose="030F0702030302020204" pitchFamily="66" charset="0"/>
              </a:rPr>
              <a:t>Sağlıklı yaşam, kişisel yaşantımızdan tutunda iş yaşamına kadar her yaşamımızı etkilemektedir. </a:t>
            </a:r>
          </a:p>
          <a:p>
            <a:r>
              <a:rPr lang="tr-TR" sz="3000" dirty="0">
                <a:latin typeface="Comic Sans MS" panose="030F0702030302020204" pitchFamily="66" charset="0"/>
              </a:rPr>
              <a:t>Sağlıklı yaşam demek erken yaşlarda hastalığa yakalanmamanız demektir. Her yıl sağlıksız yaşamdan dolayı yüzlerce hasta hayatını kaybetmektedir</a:t>
            </a:r>
            <a:r>
              <a:rPr lang="tr-TR" sz="3000" dirty="0"/>
              <a:t>.</a:t>
            </a:r>
          </a:p>
        </p:txBody>
      </p:sp>
      <p:pic>
        <p:nvPicPr>
          <p:cNvPr id="3074" name="Picture 2" descr="Sefamerve - Sağlıklı Yaşam Öneri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052736"/>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1952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9392"/>
            <a:ext cx="8229600" cy="1143000"/>
          </a:xfrm>
        </p:spPr>
        <p:txBody>
          <a:bodyPr/>
          <a:lstStyle/>
          <a:p>
            <a:r>
              <a:rPr lang="tr-TR" dirty="0" smtClean="0"/>
              <a:t>Düzenli Beslenme Nedir?</a:t>
            </a:r>
            <a:endParaRPr lang="tr-TR" dirty="0"/>
          </a:p>
        </p:txBody>
      </p:sp>
      <p:sp>
        <p:nvSpPr>
          <p:cNvPr id="3" name="İçerik Yer Tutucusu 2"/>
          <p:cNvSpPr>
            <a:spLocks noGrp="1"/>
          </p:cNvSpPr>
          <p:nvPr>
            <p:ph idx="1"/>
          </p:nvPr>
        </p:nvSpPr>
        <p:spPr>
          <a:xfrm>
            <a:off x="323528" y="908720"/>
            <a:ext cx="5158917" cy="5073427"/>
          </a:xfrm>
        </p:spPr>
        <p:txBody>
          <a:bodyPr>
            <a:normAutofit/>
          </a:bodyPr>
          <a:lstStyle/>
          <a:p>
            <a:r>
              <a:rPr lang="tr-TR" sz="2600" dirty="0" smtClean="0">
                <a:latin typeface="Comic Sans MS" panose="030F0702030302020204" pitchFamily="66" charset="0"/>
              </a:rPr>
              <a:t>   </a:t>
            </a:r>
            <a:r>
              <a:rPr lang="tr-TR" sz="2400" dirty="0" smtClean="0">
                <a:latin typeface="Comic Sans MS" panose="030F0702030302020204" pitchFamily="66" charset="0"/>
              </a:rPr>
              <a:t>Vücudun </a:t>
            </a:r>
            <a:r>
              <a:rPr lang="tr-TR" sz="2400" dirty="0">
                <a:latin typeface="Comic Sans MS" panose="030F0702030302020204" pitchFamily="66" charset="0"/>
              </a:rPr>
              <a:t>büyümesi, yenilenmesi ve çalışması için gerekli olan besin öğelerinin her birinin yeterli miktarlarda alınması ve vücutta uygun şekilde kullanılması durumu dengeli beslenme sözü ile </a:t>
            </a:r>
            <a:r>
              <a:rPr lang="tr-TR" sz="2400" dirty="0" err="1" smtClean="0">
                <a:latin typeface="Comic Sans MS" panose="030F0702030302020204" pitchFamily="66" charset="0"/>
              </a:rPr>
              <a:t>açıklanır.Beslenme</a:t>
            </a:r>
            <a:r>
              <a:rPr lang="tr-TR" sz="2400" dirty="0">
                <a:latin typeface="Comic Sans MS" panose="030F0702030302020204" pitchFamily="66" charset="0"/>
              </a:rPr>
              <a:t> </a:t>
            </a:r>
            <a:r>
              <a:rPr lang="tr-TR" sz="2400" dirty="0" smtClean="0">
                <a:latin typeface="Comic Sans MS" panose="030F0702030302020204" pitchFamily="66" charset="0"/>
              </a:rPr>
              <a:t>konusunda </a:t>
            </a:r>
            <a:r>
              <a:rPr lang="tr-TR" sz="2400" dirty="0">
                <a:latin typeface="Comic Sans MS" panose="030F0702030302020204" pitchFamily="66" charset="0"/>
              </a:rPr>
              <a:t>daima dengeli olmak ruh ve beden sağlığı için çok önemlidir.</a:t>
            </a:r>
          </a:p>
        </p:txBody>
      </p:sp>
      <p:pic>
        <p:nvPicPr>
          <p:cNvPr id="6146" name="Picture 2" descr="Sağlıklı, Düzenli ve Dengeli Beslenme - Diyetix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88840"/>
            <a:ext cx="3168352" cy="211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3413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Yetersiz beslenme nedir?</a:t>
            </a:r>
          </a:p>
        </p:txBody>
      </p:sp>
      <p:sp>
        <p:nvSpPr>
          <p:cNvPr id="3" name="İçerik Yer Tutucusu 2"/>
          <p:cNvSpPr>
            <a:spLocks noGrp="1"/>
          </p:cNvSpPr>
          <p:nvPr>
            <p:ph idx="1"/>
          </p:nvPr>
        </p:nvSpPr>
        <p:spPr>
          <a:xfrm>
            <a:off x="3347864" y="1556792"/>
            <a:ext cx="5976664" cy="3888431"/>
          </a:xfrm>
        </p:spPr>
        <p:txBody>
          <a:bodyPr>
            <a:normAutofit/>
          </a:bodyPr>
          <a:lstStyle/>
          <a:p>
            <a:r>
              <a:rPr lang="tr-TR" sz="2800" dirty="0" smtClean="0">
                <a:latin typeface="Comic Sans MS" panose="030F0702030302020204" pitchFamily="66" charset="0"/>
              </a:rPr>
              <a:t>    Besin </a:t>
            </a:r>
            <a:r>
              <a:rPr lang="tr-TR" sz="2800" dirty="0">
                <a:latin typeface="Comic Sans MS" panose="030F0702030302020204" pitchFamily="66" charset="0"/>
              </a:rPr>
              <a:t>öğeleri vücudun gereksinmesi düzeyinde alınmazsa yeterli enerji oluşamadığı; vücut dokuları yapılamadığından yetersiz beslenme durumu meydana gelir.</a:t>
            </a:r>
          </a:p>
        </p:txBody>
      </p:sp>
      <p:pic>
        <p:nvPicPr>
          <p:cNvPr id="7170" name="Picture 2" descr="Yetersiz Beslenme - Tüp Midelilerin Beslenme Sorunları ve Çözümleri -  Hayatı Yenile Obezite ve Metabolik Cerra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8" y="1628800"/>
            <a:ext cx="345638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773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Dengesiz beslenme nedir?</a:t>
            </a:r>
          </a:p>
        </p:txBody>
      </p:sp>
      <p:sp>
        <p:nvSpPr>
          <p:cNvPr id="3" name="İçerik Yer Tutucusu 2"/>
          <p:cNvSpPr>
            <a:spLocks noGrp="1"/>
          </p:cNvSpPr>
          <p:nvPr>
            <p:ph idx="1"/>
          </p:nvPr>
        </p:nvSpPr>
        <p:spPr>
          <a:xfrm>
            <a:off x="755576" y="1412776"/>
            <a:ext cx="7520940" cy="3579849"/>
          </a:xfrm>
        </p:spPr>
        <p:txBody>
          <a:bodyPr>
            <a:noAutofit/>
          </a:bodyPr>
          <a:lstStyle/>
          <a:p>
            <a:r>
              <a:rPr lang="tr-TR" sz="2800" dirty="0" smtClean="0">
                <a:latin typeface="Comic Sans MS" panose="030F0702030302020204" pitchFamily="66" charset="0"/>
              </a:rPr>
              <a:t>     </a:t>
            </a:r>
            <a:r>
              <a:rPr lang="tr-TR" sz="2400" dirty="0" smtClean="0">
                <a:latin typeface="Comic Sans MS" panose="030F0702030302020204" pitchFamily="66" charset="0"/>
              </a:rPr>
              <a:t>İnsan </a:t>
            </a:r>
            <a:r>
              <a:rPr lang="tr-TR" sz="2400" dirty="0">
                <a:latin typeface="Comic Sans MS" panose="030F0702030302020204" pitchFamily="66" charset="0"/>
              </a:rPr>
              <a:t>yeterince yemesine karşın, uygun seçim yapamadığı ya da yanlış pişirme yöntemi uyguladığı için bu besin öğelerinin bazılarını alamayabilir. Bu durumda o besin öğesinin vücut çalışmasındaki işlevi yerine getirilmediğinden yine sağlık bozulmuş olur. Bu durumda da dengesiz beslenme meydana gelmiş olur.</a:t>
            </a:r>
          </a:p>
        </p:txBody>
      </p:sp>
    </p:spTree>
    <p:extLst>
      <p:ext uri="{BB962C8B-B14F-4D97-AF65-F5344CB8AC3E}">
        <p14:creationId xmlns:p14="http://schemas.microsoft.com/office/powerpoint/2010/main" val="208565906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1100628"/>
            <a:ext cx="2812936" cy="3579849"/>
          </a:xfrm>
        </p:spPr>
        <p:txBody>
          <a:bodyPr>
            <a:normAutofit/>
          </a:bodyPr>
          <a:lstStyle/>
          <a:p>
            <a:pPr marL="57150" indent="0"/>
            <a:r>
              <a:rPr lang="tr-TR" sz="2800" i="1" dirty="0">
                <a:solidFill>
                  <a:schemeClr val="accent1"/>
                </a:solidFill>
              </a:rPr>
              <a:t>- </a:t>
            </a:r>
            <a:r>
              <a:rPr lang="tr-TR" sz="2800" i="1" dirty="0" smtClean="0">
                <a:solidFill>
                  <a:srgbClr val="FF0000"/>
                </a:solidFill>
              </a:rPr>
              <a:t>Karbonhidratlar </a:t>
            </a:r>
            <a:endParaRPr lang="tr-TR" sz="2800" i="1" dirty="0">
              <a:solidFill>
                <a:srgbClr val="FF0000"/>
              </a:solidFill>
            </a:endParaRPr>
          </a:p>
          <a:p>
            <a:pPr marL="57150" indent="0"/>
            <a:r>
              <a:rPr lang="tr-TR" sz="2800" i="1" dirty="0">
                <a:solidFill>
                  <a:schemeClr val="accent1"/>
                </a:solidFill>
              </a:rPr>
              <a:t>-Proteinler</a:t>
            </a:r>
          </a:p>
          <a:p>
            <a:pPr marL="57150" indent="0"/>
            <a:r>
              <a:rPr lang="tr-TR" sz="2800" i="1" dirty="0">
                <a:solidFill>
                  <a:schemeClr val="accent6"/>
                </a:solidFill>
              </a:rPr>
              <a:t>-Yağlar</a:t>
            </a:r>
          </a:p>
          <a:p>
            <a:pPr marL="57150" indent="0"/>
            <a:r>
              <a:rPr lang="tr-TR" sz="2800" i="1" dirty="0">
                <a:solidFill>
                  <a:srgbClr val="00B050"/>
                </a:solidFill>
              </a:rPr>
              <a:t>-Vitaminler </a:t>
            </a:r>
          </a:p>
          <a:p>
            <a:pPr marL="57150" indent="0"/>
            <a:r>
              <a:rPr lang="tr-TR" sz="2800" i="1" dirty="0">
                <a:solidFill>
                  <a:schemeClr val="accent4"/>
                </a:solidFill>
              </a:rPr>
              <a:t>-Mineraller </a:t>
            </a:r>
          </a:p>
          <a:p>
            <a:pPr marL="57150" indent="0"/>
            <a:r>
              <a:rPr lang="tr-TR" sz="2800" i="1" dirty="0">
                <a:solidFill>
                  <a:srgbClr val="00B0F0"/>
                </a:solidFill>
              </a:rPr>
              <a:t>-Su</a:t>
            </a:r>
          </a:p>
          <a:p>
            <a:endParaRPr lang="tr-TR" sz="2800" dirty="0"/>
          </a:p>
        </p:txBody>
      </p:sp>
      <p:sp>
        <p:nvSpPr>
          <p:cNvPr id="4" name="Başlık 1"/>
          <p:cNvSpPr>
            <a:spLocks noGrp="1"/>
          </p:cNvSpPr>
          <p:nvPr>
            <p:ph type="title"/>
          </p:nvPr>
        </p:nvSpPr>
        <p:spPr>
          <a:xfrm>
            <a:off x="822960" y="365760"/>
            <a:ext cx="7520940" cy="548640"/>
          </a:xfrm>
        </p:spPr>
        <p:txBody>
          <a:bodyPr/>
          <a:lstStyle/>
          <a:p>
            <a:r>
              <a:rPr lang="tr-TR" dirty="0" smtClean="0"/>
              <a:t>Besin grupları</a:t>
            </a:r>
            <a:endParaRPr lang="tr-TR" dirty="0"/>
          </a:p>
        </p:txBody>
      </p:sp>
      <p:sp>
        <p:nvSpPr>
          <p:cNvPr id="5" name="AutoShape 2" descr="Besin Grupları Nelerdir? Temel Besin Öğeleri - Beslenme &amp;amp; Diy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sin Grupları Nelerdir? Temel Besin Öğeleri - Beslenme &amp;amp; Diy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Diyetisyen&amp;amp;Vücut Mimarı Sacit Süer - Temel Besin Grupları Yeterli ve  dengeli beslenme için aşağıdaki 4 temel besin grubunda yer alan besinlerden  önerilen miktarda tüketilmelidir. Süt Grubu Başta yetişkin kadınlar,  çocuklar ve genç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12738"/>
            <a:ext cx="4011141" cy="428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4528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274</TotalTime>
  <Words>543</Words>
  <Application>Microsoft Office PowerPoint</Application>
  <PresentationFormat>Ekran Gösterisi (4:3)</PresentationFormat>
  <Paragraphs>85</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Açılar</vt:lpstr>
      <vt:lpstr>SAĞLIKLI YAŞAM</vt:lpstr>
      <vt:lpstr>Sağlık Nedir ?</vt:lpstr>
      <vt:lpstr>SİZCE  SAĞLIKLI YAŞAM NEDİR ?</vt:lpstr>
      <vt:lpstr>Sağlıklı Yaşam Nedir?</vt:lpstr>
      <vt:lpstr>Sağlıklı Yaşam Nedir?</vt:lpstr>
      <vt:lpstr>Düzenli Beslenme Nedir?</vt:lpstr>
      <vt:lpstr>Yetersiz beslenme nedir?</vt:lpstr>
      <vt:lpstr>Dengesiz beslenme nedir?</vt:lpstr>
      <vt:lpstr>Besin grupları</vt:lpstr>
      <vt:lpstr>Proteinler (Yapıcı Besinler)</vt:lpstr>
      <vt:lpstr>Karbonhidratlar</vt:lpstr>
      <vt:lpstr>YAĞLAR</vt:lpstr>
      <vt:lpstr>VİTAMİNLER</vt:lpstr>
      <vt:lpstr>MİNERALLER</vt:lpstr>
      <vt:lpstr>SU</vt:lpstr>
      <vt:lpstr>SAĞLIKLI YAŞAM önerileri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SAĞLIKLI YAŞAM</dc:title>
  <dc:creator>Salon</dc:creator>
  <cp:lastModifiedBy>Salon</cp:lastModifiedBy>
  <cp:revision>25</cp:revision>
  <dcterms:created xsi:type="dcterms:W3CDTF">2021-09-20T06:50:07Z</dcterms:created>
  <dcterms:modified xsi:type="dcterms:W3CDTF">2021-09-22T14:04:23Z</dcterms:modified>
</cp:coreProperties>
</file>