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70" r:id="rId12"/>
    <p:sldId id="267" r:id="rId13"/>
    <p:sldId id="268" r:id="rId14"/>
    <p:sldId id="266" r:id="rId15"/>
    <p:sldId id="271" r:id="rId16"/>
    <p:sldId id="272" r:id="rId17"/>
    <p:sldId id="274" r:id="rId18"/>
    <p:sldId id="269" r:id="rId19"/>
    <p:sldId id="273"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5609A-94F0-4B07-B6C8-C91DBBB079C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tr-TR"/>
        </a:p>
      </dgm:t>
    </dgm:pt>
    <dgm:pt modelId="{425A4A76-1674-42B5-BC49-DD01401A412D}">
      <dgm:prSet phldrT="[Metin]"/>
      <dgm:spPr/>
      <dgm:t>
        <a:bodyPr/>
        <a:lstStyle/>
        <a:p>
          <a:r>
            <a:rPr lang="tr-TR" dirty="0" smtClean="0"/>
            <a:t>Derin Nefes Alma Alıştırmaları </a:t>
          </a:r>
          <a:endParaRPr lang="tr-TR" dirty="0"/>
        </a:p>
      </dgm:t>
    </dgm:pt>
    <dgm:pt modelId="{7C5C8990-6192-4E0B-A910-D8E45FACF70A}" type="parTrans" cxnId="{D319EE62-30C0-47C8-A165-FDC680A07C97}">
      <dgm:prSet/>
      <dgm:spPr/>
      <dgm:t>
        <a:bodyPr/>
        <a:lstStyle/>
        <a:p>
          <a:endParaRPr lang="tr-TR"/>
        </a:p>
      </dgm:t>
    </dgm:pt>
    <dgm:pt modelId="{03347726-5DA8-49A9-A211-402DB510621A}" type="sibTrans" cxnId="{D319EE62-30C0-47C8-A165-FDC680A07C97}">
      <dgm:prSet/>
      <dgm:spPr/>
      <dgm:t>
        <a:bodyPr/>
        <a:lstStyle/>
        <a:p>
          <a:endParaRPr lang="tr-TR"/>
        </a:p>
      </dgm:t>
    </dgm:pt>
    <dgm:pt modelId="{949ACAF5-BCA9-4079-BB14-EDE3395C1109}">
      <dgm:prSet phldrT="[Metin]"/>
      <dgm:spPr/>
      <dgm:t>
        <a:bodyPr/>
        <a:lstStyle/>
        <a:p>
          <a:r>
            <a:rPr lang="tr-TR" dirty="0" smtClean="0"/>
            <a:t>Aşamalı Kas Gevşemesi</a:t>
          </a:r>
          <a:endParaRPr lang="tr-TR" dirty="0"/>
        </a:p>
      </dgm:t>
    </dgm:pt>
    <dgm:pt modelId="{C6E862B2-DCCE-4CB8-97A7-50B55C9B847D}" type="parTrans" cxnId="{EE7C853E-E21C-4A9E-9BD5-2CCEF0B5EC63}">
      <dgm:prSet/>
      <dgm:spPr/>
      <dgm:t>
        <a:bodyPr/>
        <a:lstStyle/>
        <a:p>
          <a:endParaRPr lang="tr-TR"/>
        </a:p>
      </dgm:t>
    </dgm:pt>
    <dgm:pt modelId="{A6766CA4-346C-4974-B262-A3EC9905B6C7}" type="sibTrans" cxnId="{EE7C853E-E21C-4A9E-9BD5-2CCEF0B5EC63}">
      <dgm:prSet/>
      <dgm:spPr/>
      <dgm:t>
        <a:bodyPr/>
        <a:lstStyle/>
        <a:p>
          <a:endParaRPr lang="tr-TR"/>
        </a:p>
      </dgm:t>
    </dgm:pt>
    <dgm:pt modelId="{E8B7F19A-4959-47B2-81AE-36AE98C50FE8}">
      <dgm:prSet phldrT="[Metin]"/>
      <dgm:spPr/>
      <dgm:t>
        <a:bodyPr/>
        <a:lstStyle/>
        <a:p>
          <a:r>
            <a:rPr lang="tr-TR" dirty="0" smtClean="0"/>
            <a:t>Rahatlatıcı Görsel Hayaller </a:t>
          </a:r>
          <a:endParaRPr lang="tr-TR" dirty="0"/>
        </a:p>
      </dgm:t>
    </dgm:pt>
    <dgm:pt modelId="{6118EE1A-0873-4476-A0E9-D59349765B62}" type="parTrans" cxnId="{534EE499-3019-4131-A589-A407B28913D7}">
      <dgm:prSet/>
      <dgm:spPr/>
      <dgm:t>
        <a:bodyPr/>
        <a:lstStyle/>
        <a:p>
          <a:endParaRPr lang="tr-TR"/>
        </a:p>
      </dgm:t>
    </dgm:pt>
    <dgm:pt modelId="{29AD4715-D5CA-4EA9-8408-D752ED97C23B}" type="sibTrans" cxnId="{534EE499-3019-4131-A589-A407B28913D7}">
      <dgm:prSet/>
      <dgm:spPr/>
      <dgm:t>
        <a:bodyPr/>
        <a:lstStyle/>
        <a:p>
          <a:endParaRPr lang="tr-TR"/>
        </a:p>
      </dgm:t>
    </dgm:pt>
    <dgm:pt modelId="{399170EC-7534-4D10-8862-ADA969DA8603}" type="pres">
      <dgm:prSet presAssocID="{5BE5609A-94F0-4B07-B6C8-C91DBBB079CE}" presName="Name0" presStyleCnt="0">
        <dgm:presLayoutVars>
          <dgm:chMax val="7"/>
          <dgm:chPref val="7"/>
          <dgm:dir/>
        </dgm:presLayoutVars>
      </dgm:prSet>
      <dgm:spPr/>
      <dgm:t>
        <a:bodyPr/>
        <a:lstStyle/>
        <a:p>
          <a:endParaRPr lang="tr-TR"/>
        </a:p>
      </dgm:t>
    </dgm:pt>
    <dgm:pt modelId="{5FE1169C-A16E-467B-940D-5DE2AB12F4A0}" type="pres">
      <dgm:prSet presAssocID="{5BE5609A-94F0-4B07-B6C8-C91DBBB079CE}" presName="Name1" presStyleCnt="0"/>
      <dgm:spPr/>
    </dgm:pt>
    <dgm:pt modelId="{D9BA2790-7446-452E-85BC-E070508AE473}" type="pres">
      <dgm:prSet presAssocID="{5BE5609A-94F0-4B07-B6C8-C91DBBB079CE}" presName="cycle" presStyleCnt="0"/>
      <dgm:spPr/>
    </dgm:pt>
    <dgm:pt modelId="{E16915AA-1430-4E96-B48E-E6B10AD55D81}" type="pres">
      <dgm:prSet presAssocID="{5BE5609A-94F0-4B07-B6C8-C91DBBB079CE}" presName="srcNode" presStyleLbl="node1" presStyleIdx="0" presStyleCnt="3"/>
      <dgm:spPr/>
    </dgm:pt>
    <dgm:pt modelId="{BA568DAD-12E3-46C1-B8BC-478166FD5BE2}" type="pres">
      <dgm:prSet presAssocID="{5BE5609A-94F0-4B07-B6C8-C91DBBB079CE}" presName="conn" presStyleLbl="parChTrans1D2" presStyleIdx="0" presStyleCnt="1"/>
      <dgm:spPr/>
      <dgm:t>
        <a:bodyPr/>
        <a:lstStyle/>
        <a:p>
          <a:endParaRPr lang="tr-TR"/>
        </a:p>
      </dgm:t>
    </dgm:pt>
    <dgm:pt modelId="{DC3EF48B-01FE-4A59-B074-BEF834FEF8F0}" type="pres">
      <dgm:prSet presAssocID="{5BE5609A-94F0-4B07-B6C8-C91DBBB079CE}" presName="extraNode" presStyleLbl="node1" presStyleIdx="0" presStyleCnt="3"/>
      <dgm:spPr/>
    </dgm:pt>
    <dgm:pt modelId="{4CE64621-7DE7-40E3-B88E-67688F93DE30}" type="pres">
      <dgm:prSet presAssocID="{5BE5609A-94F0-4B07-B6C8-C91DBBB079CE}" presName="dstNode" presStyleLbl="node1" presStyleIdx="0" presStyleCnt="3"/>
      <dgm:spPr/>
    </dgm:pt>
    <dgm:pt modelId="{17D439E1-A6B4-4882-92AB-E4FA4E0ECEFE}" type="pres">
      <dgm:prSet presAssocID="{425A4A76-1674-42B5-BC49-DD01401A412D}" presName="text_1" presStyleLbl="node1" presStyleIdx="0" presStyleCnt="3">
        <dgm:presLayoutVars>
          <dgm:bulletEnabled val="1"/>
        </dgm:presLayoutVars>
      </dgm:prSet>
      <dgm:spPr/>
      <dgm:t>
        <a:bodyPr/>
        <a:lstStyle/>
        <a:p>
          <a:endParaRPr lang="tr-TR"/>
        </a:p>
      </dgm:t>
    </dgm:pt>
    <dgm:pt modelId="{89A2B57F-6EA6-458D-B669-450B9E50B3C7}" type="pres">
      <dgm:prSet presAssocID="{425A4A76-1674-42B5-BC49-DD01401A412D}" presName="accent_1" presStyleCnt="0"/>
      <dgm:spPr/>
    </dgm:pt>
    <dgm:pt modelId="{0CA4B50B-F58C-47CA-BF88-A94E55059112}" type="pres">
      <dgm:prSet presAssocID="{425A4A76-1674-42B5-BC49-DD01401A412D}"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tr-TR"/>
        </a:p>
      </dgm:t>
    </dgm:pt>
    <dgm:pt modelId="{640F0438-F04D-44BC-8A15-FC4B4495CA1B}" type="pres">
      <dgm:prSet presAssocID="{949ACAF5-BCA9-4079-BB14-EDE3395C1109}" presName="text_2" presStyleLbl="node1" presStyleIdx="1" presStyleCnt="3">
        <dgm:presLayoutVars>
          <dgm:bulletEnabled val="1"/>
        </dgm:presLayoutVars>
      </dgm:prSet>
      <dgm:spPr/>
      <dgm:t>
        <a:bodyPr/>
        <a:lstStyle/>
        <a:p>
          <a:endParaRPr lang="tr-TR"/>
        </a:p>
      </dgm:t>
    </dgm:pt>
    <dgm:pt modelId="{FBCB8A1C-8E86-4342-A251-21AA1B352954}" type="pres">
      <dgm:prSet presAssocID="{949ACAF5-BCA9-4079-BB14-EDE3395C1109}" presName="accent_2" presStyleCnt="0"/>
      <dgm:spPr/>
    </dgm:pt>
    <dgm:pt modelId="{D3877577-371D-49AB-859E-EBEA9BFE9180}" type="pres">
      <dgm:prSet presAssocID="{949ACAF5-BCA9-4079-BB14-EDE3395C1109}"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tr-TR"/>
        </a:p>
      </dgm:t>
    </dgm:pt>
    <dgm:pt modelId="{DF890CBA-C941-461B-8AE7-72891953D05A}" type="pres">
      <dgm:prSet presAssocID="{E8B7F19A-4959-47B2-81AE-36AE98C50FE8}" presName="text_3" presStyleLbl="node1" presStyleIdx="2" presStyleCnt="3">
        <dgm:presLayoutVars>
          <dgm:bulletEnabled val="1"/>
        </dgm:presLayoutVars>
      </dgm:prSet>
      <dgm:spPr/>
      <dgm:t>
        <a:bodyPr/>
        <a:lstStyle/>
        <a:p>
          <a:endParaRPr lang="tr-TR"/>
        </a:p>
      </dgm:t>
    </dgm:pt>
    <dgm:pt modelId="{3DFC28E8-2CC1-4302-BEE5-3B920075199E}" type="pres">
      <dgm:prSet presAssocID="{E8B7F19A-4959-47B2-81AE-36AE98C50FE8}" presName="accent_3" presStyleCnt="0"/>
      <dgm:spPr/>
    </dgm:pt>
    <dgm:pt modelId="{F4ED33EE-746C-4CBA-910D-28121C887ED0}" type="pres">
      <dgm:prSet presAssocID="{E8B7F19A-4959-47B2-81AE-36AE98C50FE8}"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tr-TR"/>
        </a:p>
      </dgm:t>
    </dgm:pt>
  </dgm:ptLst>
  <dgm:cxnLst>
    <dgm:cxn modelId="{033C1E43-7FAB-4360-AC96-4C260DCE3544}" type="presOf" srcId="{5BE5609A-94F0-4B07-B6C8-C91DBBB079CE}" destId="{399170EC-7534-4D10-8862-ADA969DA8603}" srcOrd="0" destOrd="0" presId="urn:microsoft.com/office/officeart/2008/layout/VerticalCurvedList"/>
    <dgm:cxn modelId="{D319EE62-30C0-47C8-A165-FDC680A07C97}" srcId="{5BE5609A-94F0-4B07-B6C8-C91DBBB079CE}" destId="{425A4A76-1674-42B5-BC49-DD01401A412D}" srcOrd="0" destOrd="0" parTransId="{7C5C8990-6192-4E0B-A910-D8E45FACF70A}" sibTransId="{03347726-5DA8-49A9-A211-402DB510621A}"/>
    <dgm:cxn modelId="{6CC8452A-4603-4B2B-B3C9-05047B33967B}" type="presOf" srcId="{03347726-5DA8-49A9-A211-402DB510621A}" destId="{BA568DAD-12E3-46C1-B8BC-478166FD5BE2}" srcOrd="0" destOrd="0" presId="urn:microsoft.com/office/officeart/2008/layout/VerticalCurvedList"/>
    <dgm:cxn modelId="{39FF609D-5CAE-4BE4-95D4-0577387E5198}" type="presOf" srcId="{E8B7F19A-4959-47B2-81AE-36AE98C50FE8}" destId="{DF890CBA-C941-461B-8AE7-72891953D05A}" srcOrd="0" destOrd="0" presId="urn:microsoft.com/office/officeart/2008/layout/VerticalCurvedList"/>
    <dgm:cxn modelId="{7B355AF0-AB01-467B-9F26-FD72872D18F0}" type="presOf" srcId="{425A4A76-1674-42B5-BC49-DD01401A412D}" destId="{17D439E1-A6B4-4882-92AB-E4FA4E0ECEFE}" srcOrd="0" destOrd="0" presId="urn:microsoft.com/office/officeart/2008/layout/VerticalCurvedList"/>
    <dgm:cxn modelId="{EE7C853E-E21C-4A9E-9BD5-2CCEF0B5EC63}" srcId="{5BE5609A-94F0-4B07-B6C8-C91DBBB079CE}" destId="{949ACAF5-BCA9-4079-BB14-EDE3395C1109}" srcOrd="1" destOrd="0" parTransId="{C6E862B2-DCCE-4CB8-97A7-50B55C9B847D}" sibTransId="{A6766CA4-346C-4974-B262-A3EC9905B6C7}"/>
    <dgm:cxn modelId="{534EE499-3019-4131-A589-A407B28913D7}" srcId="{5BE5609A-94F0-4B07-B6C8-C91DBBB079CE}" destId="{E8B7F19A-4959-47B2-81AE-36AE98C50FE8}" srcOrd="2" destOrd="0" parTransId="{6118EE1A-0873-4476-A0E9-D59349765B62}" sibTransId="{29AD4715-D5CA-4EA9-8408-D752ED97C23B}"/>
    <dgm:cxn modelId="{7437DDED-2F35-4AEE-B685-4A3D2C4DCC9B}" type="presOf" srcId="{949ACAF5-BCA9-4079-BB14-EDE3395C1109}" destId="{640F0438-F04D-44BC-8A15-FC4B4495CA1B}" srcOrd="0" destOrd="0" presId="urn:microsoft.com/office/officeart/2008/layout/VerticalCurvedList"/>
    <dgm:cxn modelId="{3EB135A3-F511-4DEA-81E3-E104661F57CB}" type="presParOf" srcId="{399170EC-7534-4D10-8862-ADA969DA8603}" destId="{5FE1169C-A16E-467B-940D-5DE2AB12F4A0}" srcOrd="0" destOrd="0" presId="urn:microsoft.com/office/officeart/2008/layout/VerticalCurvedList"/>
    <dgm:cxn modelId="{9DEADD3E-5208-4D4A-8BBB-64B56AADB83A}" type="presParOf" srcId="{5FE1169C-A16E-467B-940D-5DE2AB12F4A0}" destId="{D9BA2790-7446-452E-85BC-E070508AE473}" srcOrd="0" destOrd="0" presId="urn:microsoft.com/office/officeart/2008/layout/VerticalCurvedList"/>
    <dgm:cxn modelId="{B8D8E97F-4102-4537-B304-FDAAC8147710}" type="presParOf" srcId="{D9BA2790-7446-452E-85BC-E070508AE473}" destId="{E16915AA-1430-4E96-B48E-E6B10AD55D81}" srcOrd="0" destOrd="0" presId="urn:microsoft.com/office/officeart/2008/layout/VerticalCurvedList"/>
    <dgm:cxn modelId="{1183709E-A312-427F-93A6-8530B7E87157}" type="presParOf" srcId="{D9BA2790-7446-452E-85BC-E070508AE473}" destId="{BA568DAD-12E3-46C1-B8BC-478166FD5BE2}" srcOrd="1" destOrd="0" presId="urn:microsoft.com/office/officeart/2008/layout/VerticalCurvedList"/>
    <dgm:cxn modelId="{95159BBA-D699-466E-B21B-A170D7003420}" type="presParOf" srcId="{D9BA2790-7446-452E-85BC-E070508AE473}" destId="{DC3EF48B-01FE-4A59-B074-BEF834FEF8F0}" srcOrd="2" destOrd="0" presId="urn:microsoft.com/office/officeart/2008/layout/VerticalCurvedList"/>
    <dgm:cxn modelId="{BB090B7D-C374-4BCB-A2BE-F692B5789393}" type="presParOf" srcId="{D9BA2790-7446-452E-85BC-E070508AE473}" destId="{4CE64621-7DE7-40E3-B88E-67688F93DE30}" srcOrd="3" destOrd="0" presId="urn:microsoft.com/office/officeart/2008/layout/VerticalCurvedList"/>
    <dgm:cxn modelId="{C3004473-2DBA-462D-A005-51232D6863FF}" type="presParOf" srcId="{5FE1169C-A16E-467B-940D-5DE2AB12F4A0}" destId="{17D439E1-A6B4-4882-92AB-E4FA4E0ECEFE}" srcOrd="1" destOrd="0" presId="urn:microsoft.com/office/officeart/2008/layout/VerticalCurvedList"/>
    <dgm:cxn modelId="{0F3825CB-E2F2-4244-B6D6-362F7C10FD73}" type="presParOf" srcId="{5FE1169C-A16E-467B-940D-5DE2AB12F4A0}" destId="{89A2B57F-6EA6-458D-B669-450B9E50B3C7}" srcOrd="2" destOrd="0" presId="urn:microsoft.com/office/officeart/2008/layout/VerticalCurvedList"/>
    <dgm:cxn modelId="{38B916F6-4EC5-4928-8C1B-F2B052312A73}" type="presParOf" srcId="{89A2B57F-6EA6-458D-B669-450B9E50B3C7}" destId="{0CA4B50B-F58C-47CA-BF88-A94E55059112}" srcOrd="0" destOrd="0" presId="urn:microsoft.com/office/officeart/2008/layout/VerticalCurvedList"/>
    <dgm:cxn modelId="{1E6AA94E-3AC6-4749-B4B3-F493ADA38E70}" type="presParOf" srcId="{5FE1169C-A16E-467B-940D-5DE2AB12F4A0}" destId="{640F0438-F04D-44BC-8A15-FC4B4495CA1B}" srcOrd="3" destOrd="0" presId="urn:microsoft.com/office/officeart/2008/layout/VerticalCurvedList"/>
    <dgm:cxn modelId="{4D7808EB-FAED-495C-B74C-062F4175E5FD}" type="presParOf" srcId="{5FE1169C-A16E-467B-940D-5DE2AB12F4A0}" destId="{FBCB8A1C-8E86-4342-A251-21AA1B352954}" srcOrd="4" destOrd="0" presId="urn:microsoft.com/office/officeart/2008/layout/VerticalCurvedList"/>
    <dgm:cxn modelId="{164C6507-8B25-43E4-94CA-2B423BE93665}" type="presParOf" srcId="{FBCB8A1C-8E86-4342-A251-21AA1B352954}" destId="{D3877577-371D-49AB-859E-EBEA9BFE9180}" srcOrd="0" destOrd="0" presId="urn:microsoft.com/office/officeart/2008/layout/VerticalCurvedList"/>
    <dgm:cxn modelId="{D952D0EA-0B8E-4D47-9E02-68EB0C2713FF}" type="presParOf" srcId="{5FE1169C-A16E-467B-940D-5DE2AB12F4A0}" destId="{DF890CBA-C941-461B-8AE7-72891953D05A}" srcOrd="5" destOrd="0" presId="urn:microsoft.com/office/officeart/2008/layout/VerticalCurvedList"/>
    <dgm:cxn modelId="{73947FC4-AB7B-40A3-9A2B-0716D515629E}" type="presParOf" srcId="{5FE1169C-A16E-467B-940D-5DE2AB12F4A0}" destId="{3DFC28E8-2CC1-4302-BEE5-3B920075199E}" srcOrd="6" destOrd="0" presId="urn:microsoft.com/office/officeart/2008/layout/VerticalCurvedList"/>
    <dgm:cxn modelId="{69E9D757-7AF1-4C06-8F82-0EC9521DCCF6}" type="presParOf" srcId="{3DFC28E8-2CC1-4302-BEE5-3B920075199E}" destId="{F4ED33EE-746C-4CBA-910D-28121C887ED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24.09.2021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24.09.2021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60648"/>
            <a:ext cx="7772400" cy="1470025"/>
          </a:xfrm>
        </p:spPr>
        <p:txBody>
          <a:bodyPr>
            <a:noAutofit/>
          </a:bodyPr>
          <a:lstStyle/>
          <a:p>
            <a:r>
              <a:rPr lang="tr-TR" sz="3600" dirty="0" smtClean="0">
                <a:solidFill>
                  <a:schemeClr val="tx2">
                    <a:lumMod val="75000"/>
                  </a:schemeClr>
                </a:solidFill>
              </a:rPr>
              <a:t>DUYGULARIN KONTROLÜ VE </a:t>
            </a:r>
            <a:br>
              <a:rPr lang="tr-TR" sz="3600" dirty="0" smtClean="0">
                <a:solidFill>
                  <a:schemeClr val="tx2">
                    <a:lumMod val="75000"/>
                  </a:schemeClr>
                </a:solidFill>
              </a:rPr>
            </a:br>
            <a:r>
              <a:rPr lang="tr-TR" sz="3600" dirty="0" smtClean="0">
                <a:solidFill>
                  <a:schemeClr val="tx2">
                    <a:lumMod val="75000"/>
                  </a:schemeClr>
                </a:solidFill>
              </a:rPr>
              <a:t>ŞİDDETİ ÖNLEME</a:t>
            </a:r>
            <a:endParaRPr lang="tr-TR" sz="3600" dirty="0">
              <a:solidFill>
                <a:schemeClr val="tx2">
                  <a:lumMod val="75000"/>
                </a:schemeClr>
              </a:solidFill>
            </a:endParaRPr>
          </a:p>
        </p:txBody>
      </p:sp>
      <p:pic>
        <p:nvPicPr>
          <p:cNvPr id="4" name="Picture 8" descr="D:\Users\Hp\Desktop\unna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1648" y="4869160"/>
            <a:ext cx="357190" cy="33416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17"/>
          <p:cNvSpPr txBox="1"/>
          <p:nvPr/>
        </p:nvSpPr>
        <p:spPr>
          <a:xfrm>
            <a:off x="1760932" y="4869160"/>
            <a:ext cx="2591877" cy="400110"/>
          </a:xfrm>
          <a:prstGeom prst="rect">
            <a:avLst/>
          </a:prstGeom>
          <a:noFill/>
        </p:spPr>
        <p:txBody>
          <a:bodyPr wrap="square" rtlCol="0">
            <a:spAutoFit/>
          </a:bodyPr>
          <a:lstStyle/>
          <a:p>
            <a:r>
              <a:rPr lang="tr-TR" sz="2000" dirty="0" smtClean="0">
                <a:solidFill>
                  <a:schemeClr val="accent2">
                    <a:lumMod val="50000"/>
                  </a:schemeClr>
                </a:solidFill>
                <a:latin typeface="Trebuchet MS" pitchFamily="34" charset="0"/>
              </a:rPr>
              <a:t>0272 214 45 56</a:t>
            </a:r>
            <a:endParaRPr lang="tr-TR" sz="2000" dirty="0">
              <a:solidFill>
                <a:schemeClr val="accent2">
                  <a:lumMod val="50000"/>
                </a:schemeClr>
              </a:solidFill>
              <a:latin typeface="Trebuchet MS" pitchFamily="34" charset="0"/>
            </a:endParaRPr>
          </a:p>
        </p:txBody>
      </p:sp>
      <p:pic>
        <p:nvPicPr>
          <p:cNvPr id="6" name="Resim 8" descr="D:\Users\Hp\Desktop\pics-photos-instagram-logo-png-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606" y="6021288"/>
            <a:ext cx="445066" cy="432048"/>
          </a:xfrm>
          <a:prstGeom prst="rect">
            <a:avLst/>
          </a:prstGeom>
          <a:noFill/>
          <a:ln>
            <a:noFill/>
          </a:ln>
        </p:spPr>
      </p:pic>
      <p:sp>
        <p:nvSpPr>
          <p:cNvPr id="7" name="Metin kutusu 3"/>
          <p:cNvSpPr txBox="1"/>
          <p:nvPr/>
        </p:nvSpPr>
        <p:spPr>
          <a:xfrm>
            <a:off x="1889749" y="6052646"/>
            <a:ext cx="1694002" cy="369332"/>
          </a:xfrm>
          <a:prstGeom prst="rect">
            <a:avLst/>
          </a:prstGeom>
          <a:noFill/>
        </p:spPr>
        <p:txBody>
          <a:bodyPr wrap="square" rtlCol="0">
            <a:spAutoFit/>
          </a:bodyPr>
          <a:lstStyle/>
          <a:p>
            <a:r>
              <a:rPr lang="tr-TR" dirty="0" err="1">
                <a:solidFill>
                  <a:schemeClr val="accent2">
                    <a:lumMod val="50000"/>
                  </a:schemeClr>
                </a:solidFill>
                <a:latin typeface="Trebuchet MS" pitchFamily="34" charset="0"/>
              </a:rPr>
              <a:t>afyonram</a:t>
            </a:r>
            <a:endParaRPr lang="tr-TR" dirty="0">
              <a:solidFill>
                <a:schemeClr val="accent2">
                  <a:lumMod val="50000"/>
                </a:schemeClr>
              </a:solidFill>
              <a:latin typeface="Trebuchet MS" pitchFamily="34" charset="0"/>
            </a:endParaRPr>
          </a:p>
        </p:txBody>
      </p:sp>
      <p:pic>
        <p:nvPicPr>
          <p:cNvPr id="8" name="Resim 12" descr="D:\Users\Hp\Desktop\social-media-computer-icons-tulane-university-facebook-drawing-vector-twitter-thumbnai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3751" y="6052646"/>
            <a:ext cx="412288" cy="351883"/>
          </a:xfrm>
          <a:prstGeom prst="rect">
            <a:avLst/>
          </a:prstGeom>
          <a:noFill/>
          <a:ln>
            <a:noFill/>
          </a:ln>
        </p:spPr>
      </p:pic>
      <p:sp>
        <p:nvSpPr>
          <p:cNvPr id="9" name="Metin kutusu 13"/>
          <p:cNvSpPr txBox="1"/>
          <p:nvPr/>
        </p:nvSpPr>
        <p:spPr>
          <a:xfrm>
            <a:off x="4025281" y="6043921"/>
            <a:ext cx="1870364" cy="369332"/>
          </a:xfrm>
          <a:prstGeom prst="rect">
            <a:avLst/>
          </a:prstGeom>
          <a:noFill/>
        </p:spPr>
        <p:txBody>
          <a:bodyPr wrap="square" rtlCol="0">
            <a:spAutoFit/>
          </a:bodyPr>
          <a:lstStyle/>
          <a:p>
            <a:r>
              <a:rPr lang="tr-TR" dirty="0">
                <a:solidFill>
                  <a:schemeClr val="accent2">
                    <a:lumMod val="50000"/>
                  </a:schemeClr>
                </a:solidFill>
                <a:latin typeface="Trebuchet MS" pitchFamily="34" charset="0"/>
              </a:rPr>
              <a:t>@Afyon_RAM</a:t>
            </a:r>
          </a:p>
        </p:txBody>
      </p:sp>
      <p:pic>
        <p:nvPicPr>
          <p:cNvPr id="10" name="Resim 10" descr="D:\Users\Hp\Desktop\google-haritalar-konum-ekleme-nasil-yapilir-157849163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1648" y="5516799"/>
            <a:ext cx="498101" cy="444689"/>
          </a:xfrm>
          <a:prstGeom prst="rect">
            <a:avLst/>
          </a:prstGeom>
          <a:noFill/>
          <a:ln>
            <a:noFill/>
          </a:ln>
        </p:spPr>
      </p:pic>
      <p:sp>
        <p:nvSpPr>
          <p:cNvPr id="11" name="Metin kutusu 11"/>
          <p:cNvSpPr txBox="1"/>
          <p:nvPr/>
        </p:nvSpPr>
        <p:spPr>
          <a:xfrm>
            <a:off x="1889749" y="5391727"/>
            <a:ext cx="3933117" cy="646331"/>
          </a:xfrm>
          <a:prstGeom prst="rect">
            <a:avLst/>
          </a:prstGeom>
          <a:noFill/>
        </p:spPr>
        <p:txBody>
          <a:bodyPr wrap="square" rtlCol="0">
            <a:spAutoFit/>
          </a:bodyPr>
          <a:lstStyle/>
          <a:p>
            <a:r>
              <a:rPr lang="tr-TR" dirty="0">
                <a:solidFill>
                  <a:schemeClr val="accent2">
                    <a:lumMod val="50000"/>
                  </a:schemeClr>
                </a:solidFill>
                <a:latin typeface="Trebuchet MS" pitchFamily="34" charset="0"/>
              </a:rPr>
              <a:t>Sümer </a:t>
            </a:r>
            <a:r>
              <a:rPr lang="tr-TR" dirty="0" err="1">
                <a:solidFill>
                  <a:schemeClr val="accent2">
                    <a:lumMod val="50000"/>
                  </a:schemeClr>
                </a:solidFill>
                <a:latin typeface="Trebuchet MS" pitchFamily="34" charset="0"/>
              </a:rPr>
              <a:t>Mh</a:t>
            </a:r>
            <a:r>
              <a:rPr lang="tr-TR" dirty="0">
                <a:solidFill>
                  <a:schemeClr val="accent2">
                    <a:lumMod val="50000"/>
                  </a:schemeClr>
                </a:solidFill>
                <a:latin typeface="Trebuchet MS" pitchFamily="34" charset="0"/>
              </a:rPr>
              <a:t>. Kurtuluş </a:t>
            </a:r>
            <a:r>
              <a:rPr lang="tr-TR" dirty="0" err="1">
                <a:solidFill>
                  <a:schemeClr val="accent2">
                    <a:lumMod val="50000"/>
                  </a:schemeClr>
                </a:solidFill>
                <a:latin typeface="Trebuchet MS" pitchFamily="34" charset="0"/>
              </a:rPr>
              <a:t>Cd</a:t>
            </a:r>
            <a:r>
              <a:rPr lang="tr-TR" dirty="0">
                <a:solidFill>
                  <a:schemeClr val="accent2">
                    <a:lumMod val="50000"/>
                  </a:schemeClr>
                </a:solidFill>
                <a:latin typeface="Trebuchet MS" pitchFamily="34" charset="0"/>
              </a:rPr>
              <a:t>. No48/2 İç Kapı No:C Merkez/AFYONKARAHİSAR</a:t>
            </a:r>
          </a:p>
        </p:txBody>
      </p:sp>
      <p:pic>
        <p:nvPicPr>
          <p:cNvPr id="12" name="Picture 2" descr="\\YILMAZ\Users\Public\özel eğitim dökümanlar\logo (1).png"/>
          <p:cNvPicPr>
            <a:picLocks noChangeAspect="1" noChangeArrowheads="1"/>
          </p:cNvPicPr>
          <p:nvPr/>
        </p:nvPicPr>
        <p:blipFill>
          <a:blip r:embed="rId6" cstate="print"/>
          <a:srcRect/>
          <a:stretch>
            <a:fillRect/>
          </a:stretch>
        </p:blipFill>
        <p:spPr bwMode="auto">
          <a:xfrm>
            <a:off x="7130231" y="4917036"/>
            <a:ext cx="1644214" cy="1644214"/>
          </a:xfrm>
          <a:prstGeom prst="rect">
            <a:avLst/>
          </a:prstGeom>
          <a:noFill/>
        </p:spPr>
      </p:pic>
      <p:pic>
        <p:nvPicPr>
          <p:cNvPr id="2050" name="Picture 2" descr="Ani Duygu Değişimlerini Kontrol Etmenin 7 Yolu - Aklınızı Keşfed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929" y="1916832"/>
            <a:ext cx="334169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Çocuğa Karşı Şiddeti Önleme Platformu İlk Pilot Eğitimini Yaptı"/>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072" y="1916832"/>
            <a:ext cx="2907232" cy="262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9852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solidFill>
                  <a:schemeClr val="tx2">
                    <a:lumMod val="75000"/>
                  </a:schemeClr>
                </a:solidFill>
              </a:rPr>
              <a:t>DUYGULARIMIZI </a:t>
            </a:r>
            <a:r>
              <a:rPr lang="tr-TR" sz="3600" dirty="0">
                <a:solidFill>
                  <a:schemeClr val="tx2">
                    <a:lumMod val="75000"/>
                  </a:schemeClr>
                </a:solidFill>
              </a:rPr>
              <a:t>KONTROL ETMEK</a:t>
            </a:r>
          </a:p>
        </p:txBody>
      </p:sp>
      <p:sp>
        <p:nvSpPr>
          <p:cNvPr id="3" name="İçerik Yer Tutucusu 2"/>
          <p:cNvSpPr>
            <a:spLocks noGrp="1"/>
          </p:cNvSpPr>
          <p:nvPr>
            <p:ph idx="1"/>
          </p:nvPr>
        </p:nvSpPr>
        <p:spPr/>
        <p:txBody>
          <a:bodyPr>
            <a:normAutofit/>
          </a:bodyPr>
          <a:lstStyle/>
          <a:p>
            <a:r>
              <a:rPr lang="tr-TR" sz="2800" dirty="0">
                <a:latin typeface="Comic Sans MS" panose="030F0702030302020204" pitchFamily="66" charset="0"/>
              </a:rPr>
              <a:t>1. Duygularınızın nasıl işlediğini anlamaya çalışın.</a:t>
            </a:r>
          </a:p>
        </p:txBody>
      </p:sp>
      <p:pic>
        <p:nvPicPr>
          <p:cNvPr id="6146" name="Picture 2" descr="https://listelist.com/wp-content/uploads/2020/04/photo-1575278220902-cdf1a07a042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212976"/>
            <a:ext cx="421090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677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778396"/>
            <a:ext cx="5472608" cy="5832648"/>
          </a:xfrm>
        </p:spPr>
        <p:txBody>
          <a:bodyPr>
            <a:normAutofit/>
          </a:bodyPr>
          <a:lstStyle/>
          <a:p>
            <a:r>
              <a:rPr lang="tr-TR" sz="2800" dirty="0">
                <a:latin typeface="Comic Sans MS" panose="030F0702030302020204" pitchFamily="66" charset="0"/>
              </a:rPr>
              <a:t>Sizin de bir olaya gereğinden fazla sinirlendiğiniz, üzüldüğünüz ya da endişenizi abarttığınız bir durum oldu mu? Eğer olduysa, bu duyguları neden büyük tepkilerle verdiğinizi, yani derinde yatan ve sizi tetikleyen düşünceleri anlamaya çalışmalısınız.</a:t>
            </a:r>
          </a:p>
          <a:p>
            <a:endParaRPr lang="tr-TR" dirty="0"/>
          </a:p>
        </p:txBody>
      </p:sp>
      <p:pic>
        <p:nvPicPr>
          <p:cNvPr id="7170" name="Picture 2" descr="Question Mark Royalty Free Klipartlar, Vektör Çizimler Ve Stok Çizim. Image  377805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276872"/>
            <a:ext cx="2835696" cy="283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24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2447" y="476672"/>
            <a:ext cx="8229600" cy="1972816"/>
          </a:xfrm>
        </p:spPr>
        <p:txBody>
          <a:bodyPr/>
          <a:lstStyle/>
          <a:p>
            <a:r>
              <a:rPr lang="tr-TR" sz="2800" dirty="0">
                <a:latin typeface="Comic Sans MS" panose="030F0702030302020204" pitchFamily="66" charset="0"/>
              </a:rPr>
              <a:t>2. Karşılaştığınız duyguları açık görüşlülükle kabul edin.</a:t>
            </a:r>
          </a:p>
          <a:p>
            <a:endParaRPr lang="tr-TR" dirty="0"/>
          </a:p>
        </p:txBody>
      </p:sp>
      <p:pic>
        <p:nvPicPr>
          <p:cNvPr id="8194" name="Picture 2" descr="DUYGU KONTROLÜ | halil ibrahim 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028515"/>
            <a:ext cx="4046419"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496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20689"/>
            <a:ext cx="8229600" cy="2088231"/>
          </a:xfrm>
        </p:spPr>
        <p:txBody>
          <a:bodyPr/>
          <a:lstStyle/>
          <a:p>
            <a:r>
              <a:rPr lang="tr-TR" sz="2800" dirty="0">
                <a:latin typeface="Comic Sans MS" panose="030F0702030302020204" pitchFamily="66" charset="0"/>
              </a:rPr>
              <a:t>3. Negatif düşünceleri pozitif düşüncelerle değiştirmeye çalışın.</a:t>
            </a:r>
          </a:p>
          <a:p>
            <a:endParaRPr lang="tr-TR" dirty="0"/>
          </a:p>
          <a:p>
            <a:endParaRPr lang="tr-TR" dirty="0"/>
          </a:p>
        </p:txBody>
      </p:sp>
      <p:pic>
        <p:nvPicPr>
          <p:cNvPr id="9218" name="Picture 2" descr="DUYGU YÖNETİMİ EĞİTİ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76872"/>
            <a:ext cx="569286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350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229600" cy="2188840"/>
          </a:xfrm>
        </p:spPr>
        <p:txBody>
          <a:bodyPr/>
          <a:lstStyle/>
          <a:p>
            <a:r>
              <a:rPr lang="tr-TR" sz="2800" dirty="0">
                <a:latin typeface="Comic Sans MS" panose="030F0702030302020204" pitchFamily="66" charset="0"/>
              </a:rPr>
              <a:t>4. Tükendiğinizi hissettiğiniz an kendiniz için bir mola verin.</a:t>
            </a:r>
          </a:p>
          <a:p>
            <a:endParaRPr lang="tr-TR" dirty="0"/>
          </a:p>
        </p:txBody>
      </p:sp>
      <p:pic>
        <p:nvPicPr>
          <p:cNvPr id="10242" name="Picture 2" descr="Hipnoterapi İle Duygu Yönetimi | Gülçin Şenil Koşar - Bilinçaltı Değişim &amp;amp;  Hipnoz Uzmanı - Psikolog | Hipnoterap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132856"/>
            <a:ext cx="4695478" cy="281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4143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29600" cy="1684783"/>
          </a:xfrm>
        </p:spPr>
        <p:txBody>
          <a:bodyPr/>
          <a:lstStyle/>
          <a:p>
            <a:r>
              <a:rPr lang="tr-TR" sz="2800" dirty="0">
                <a:latin typeface="Comic Sans MS" panose="030F0702030302020204" pitchFamily="66" charset="0"/>
              </a:rPr>
              <a:t>5. Yaşadığınız kötü duygulara karşı olumsuz tepkiler vermeden önce bir daha düşünün</a:t>
            </a:r>
          </a:p>
          <a:p>
            <a:endParaRPr lang="tr-TR" dirty="0"/>
          </a:p>
        </p:txBody>
      </p:sp>
      <p:pic>
        <p:nvPicPr>
          <p:cNvPr id="11266" name="Picture 2" descr="Duyguları En Yaratıcı Biçimde Anlatan Sanatçıdan 20+ İllüstrasyon | Sanatlı  Bi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04864"/>
            <a:ext cx="5328592"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970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60648"/>
            <a:ext cx="8229600" cy="1656184"/>
          </a:xfrm>
        </p:spPr>
        <p:txBody>
          <a:bodyPr/>
          <a:lstStyle/>
          <a:p>
            <a:r>
              <a:rPr lang="tr-TR" sz="2800" dirty="0">
                <a:latin typeface="Comic Sans MS" panose="030F0702030302020204" pitchFamily="66" charset="0"/>
              </a:rPr>
              <a:t>6. Her gün kendinize yaşadığınız duygulardan arınmanızı sağlayacak ve sizi canlandıracak zamanlar yaratın</a:t>
            </a:r>
          </a:p>
          <a:p>
            <a:endParaRPr lang="tr-TR" dirty="0"/>
          </a:p>
        </p:txBody>
      </p:sp>
      <p:pic>
        <p:nvPicPr>
          <p:cNvPr id="12290" name="Picture 2" descr="Bir duyguyu anlamak ve anlatmak – İyi Kit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330" y="2132856"/>
            <a:ext cx="711012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7769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48359" y="836712"/>
            <a:ext cx="6383222" cy="923330"/>
          </a:xfrm>
          <a:prstGeom prst="rect">
            <a:avLst/>
          </a:prstGeom>
          <a:noFill/>
        </p:spPr>
        <p:txBody>
          <a:bodyPr wrap="none" lIns="91440" tIns="45720" rIns="91440" bIns="45720">
            <a:spAutoFit/>
          </a:bodyPr>
          <a:lstStyle/>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SİZCE ŞİDDET NEDİR ?</a:t>
            </a:r>
            <a:endPar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Picture 2" descr="Paket Dest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780928"/>
            <a:ext cx="3312368" cy="384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8396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2820"/>
            <a:ext cx="8229600" cy="1143000"/>
          </a:xfrm>
        </p:spPr>
        <p:txBody>
          <a:bodyPr>
            <a:normAutofit/>
          </a:bodyPr>
          <a:lstStyle/>
          <a:p>
            <a:r>
              <a:rPr lang="tr-TR" dirty="0">
                <a:solidFill>
                  <a:schemeClr val="tx2">
                    <a:lumMod val="75000"/>
                  </a:schemeClr>
                </a:solidFill>
              </a:rPr>
              <a:t>ŞİDDET NEDİR ?</a:t>
            </a:r>
          </a:p>
        </p:txBody>
      </p:sp>
      <p:sp>
        <p:nvSpPr>
          <p:cNvPr id="3" name="İçerik Yer Tutucusu 2"/>
          <p:cNvSpPr>
            <a:spLocks noGrp="1"/>
          </p:cNvSpPr>
          <p:nvPr>
            <p:ph idx="1"/>
          </p:nvPr>
        </p:nvSpPr>
        <p:spPr>
          <a:xfrm>
            <a:off x="457199" y="3717032"/>
            <a:ext cx="8495587" cy="2409131"/>
          </a:xfrm>
        </p:spPr>
        <p:txBody>
          <a:bodyPr>
            <a:normAutofit fontScale="85000" lnSpcReduction="20000"/>
          </a:bodyPr>
          <a:lstStyle/>
          <a:p>
            <a:r>
              <a:rPr lang="tr-TR" dirty="0">
                <a:latin typeface="Comic Sans MS" panose="030F0702030302020204" pitchFamily="66" charset="0"/>
              </a:rPr>
              <a:t>Şiddet, bireyin fiziksel, cinsel, psikolojik veya ekonomik yönden zarar görmesiyle ya da acı çekmesiyle sonuçlanan veya sonuçlanması muhtemel hareketleri, buna yönelik tehdit ve baskıyı ya da özgürlüğün keyfi engellenmesini de içeren, fiziksel, cinsel, psikolojik, sözlü veya ekonomik her türlü tutum ve davranıştır.</a:t>
            </a:r>
          </a:p>
        </p:txBody>
      </p:sp>
      <p:pic>
        <p:nvPicPr>
          <p:cNvPr id="1026" name="Picture 2" descr="AİLE İÇİ ŞİDDET - - Beylikdüzü Psikolog, Çocuk Psikoloğu, Terapi Enstitüs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57022"/>
            <a:ext cx="3744416" cy="280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8396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chemeClr val="tx2">
                    <a:lumMod val="75000"/>
                  </a:schemeClr>
                </a:solidFill>
              </a:rPr>
              <a:t>ŞİDDETİN NEDENLERİ</a:t>
            </a:r>
          </a:p>
        </p:txBody>
      </p:sp>
      <p:sp>
        <p:nvSpPr>
          <p:cNvPr id="3" name="İçerik Yer Tutucusu 2"/>
          <p:cNvSpPr>
            <a:spLocks noGrp="1"/>
          </p:cNvSpPr>
          <p:nvPr>
            <p:ph idx="1"/>
          </p:nvPr>
        </p:nvSpPr>
        <p:spPr>
          <a:xfrm>
            <a:off x="457200" y="1600200"/>
            <a:ext cx="4762872" cy="4525963"/>
          </a:xfrm>
        </p:spPr>
        <p:txBody>
          <a:bodyPr>
            <a:normAutofit/>
          </a:bodyPr>
          <a:lstStyle/>
          <a:p>
            <a:r>
              <a:rPr lang="tr-TR" sz="2700" dirty="0">
                <a:latin typeface="Comic Sans MS" panose="030F0702030302020204" pitchFamily="66" charset="0"/>
              </a:rPr>
              <a:t>Biyolojik Nedenler</a:t>
            </a:r>
          </a:p>
          <a:p>
            <a:r>
              <a:rPr lang="tr-TR" sz="2700" dirty="0">
                <a:latin typeface="Comic Sans MS" panose="030F0702030302020204" pitchFamily="66" charset="0"/>
              </a:rPr>
              <a:t>Öğrenme  yaşantısı ile ilgili nedenler</a:t>
            </a:r>
          </a:p>
          <a:p>
            <a:r>
              <a:rPr lang="tr-TR" sz="2700" dirty="0">
                <a:latin typeface="Comic Sans MS" panose="030F0702030302020204" pitchFamily="66" charset="0"/>
              </a:rPr>
              <a:t>Toplumsal Nedenler</a:t>
            </a:r>
          </a:p>
          <a:p>
            <a:r>
              <a:rPr lang="tr-TR" sz="2700" dirty="0">
                <a:latin typeface="Comic Sans MS" panose="030F0702030302020204" pitchFamily="66" charset="0"/>
              </a:rPr>
              <a:t>Kişisel arası etkileşim ile ilgili nedenler</a:t>
            </a:r>
          </a:p>
        </p:txBody>
      </p:sp>
      <p:pic>
        <p:nvPicPr>
          <p:cNvPr id="2050" name="Picture 2" descr="خشم را آرام كنی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412776"/>
            <a:ext cx="3662728" cy="427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705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476672"/>
            <a:ext cx="7779992" cy="2123658"/>
          </a:xfrm>
          <a:prstGeom prst="rect">
            <a:avLst/>
          </a:prstGeom>
          <a:noFill/>
        </p:spPr>
        <p:txBody>
          <a:bodyPr wrap="square" lIns="91440" tIns="45720" rIns="91440" bIns="45720">
            <a:spAutoFit/>
          </a:bodyPr>
          <a:lstStyle/>
          <a:p>
            <a:pPr algn="ctr"/>
            <a:r>
              <a:rPr lang="tr-TR"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SİZCE </a:t>
            </a:r>
          </a:p>
          <a:p>
            <a:pPr algn="ctr"/>
            <a:r>
              <a:rPr lang="tr-TR"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DUYGU NEDİR </a:t>
            </a:r>
            <a:endParaRPr lang="tr-TR"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6" name="Picture 2" descr="Paket Dest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780928"/>
            <a:ext cx="3312368" cy="384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988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chemeClr val="tx2">
                    <a:lumMod val="75000"/>
                  </a:schemeClr>
                </a:solidFill>
              </a:rPr>
              <a:t>ŞİDDETİN TÜRLERİ</a:t>
            </a:r>
          </a:p>
        </p:txBody>
      </p:sp>
      <p:sp>
        <p:nvSpPr>
          <p:cNvPr id="3" name="İçerik Yer Tutucusu 2"/>
          <p:cNvSpPr>
            <a:spLocks noGrp="1"/>
          </p:cNvSpPr>
          <p:nvPr>
            <p:ph idx="1"/>
          </p:nvPr>
        </p:nvSpPr>
        <p:spPr>
          <a:xfrm>
            <a:off x="457200" y="1600201"/>
            <a:ext cx="4402832" cy="2692895"/>
          </a:xfrm>
        </p:spPr>
        <p:txBody>
          <a:bodyPr/>
          <a:lstStyle/>
          <a:p>
            <a:r>
              <a:rPr lang="tr-TR" sz="2700" dirty="0">
                <a:latin typeface="Comic Sans MS" panose="030F0702030302020204" pitchFamily="66" charset="0"/>
              </a:rPr>
              <a:t>FİZİKSEL ŞİDDET</a:t>
            </a:r>
          </a:p>
          <a:p>
            <a:r>
              <a:rPr lang="tr-TR" sz="2700" dirty="0">
                <a:latin typeface="Comic Sans MS" panose="030F0702030302020204" pitchFamily="66" charset="0"/>
              </a:rPr>
              <a:t>DUYGUSAL ŞİDDET</a:t>
            </a:r>
          </a:p>
          <a:p>
            <a:r>
              <a:rPr lang="tr-TR" sz="2700" dirty="0">
                <a:latin typeface="Comic Sans MS" panose="030F0702030302020204" pitchFamily="66" charset="0"/>
              </a:rPr>
              <a:t>SÖZEL ŞİDDET</a:t>
            </a:r>
          </a:p>
          <a:p>
            <a:r>
              <a:rPr lang="tr-TR" sz="2700" dirty="0">
                <a:latin typeface="Comic Sans MS" panose="030F0702030302020204" pitchFamily="66" charset="0"/>
              </a:rPr>
              <a:t>EKONOMİK  ŞİDDET</a:t>
            </a:r>
          </a:p>
          <a:p>
            <a:endParaRPr lang="tr-TR" dirty="0"/>
          </a:p>
        </p:txBody>
      </p:sp>
      <p:pic>
        <p:nvPicPr>
          <p:cNvPr id="3074" name="Picture 2" descr="طبیعت درمانی؛ راهکار اساسی کنترل خشم - اختلالات روانی - اعصاب و روان -  سلامت نیو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628800"/>
            <a:ext cx="3394661"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733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chemeClr val="tx2">
                    <a:lumMod val="75000"/>
                  </a:schemeClr>
                </a:solidFill>
              </a:rPr>
              <a:t>OKUL ŞİDDETİ DENİLDİĞİNDE</a:t>
            </a:r>
          </a:p>
        </p:txBody>
      </p:sp>
      <p:sp>
        <p:nvSpPr>
          <p:cNvPr id="3" name="İçerik Yer Tutucusu 2"/>
          <p:cNvSpPr>
            <a:spLocks noGrp="1"/>
          </p:cNvSpPr>
          <p:nvPr>
            <p:ph idx="1"/>
          </p:nvPr>
        </p:nvSpPr>
        <p:spPr>
          <a:xfrm>
            <a:off x="395536" y="1556792"/>
            <a:ext cx="4320480" cy="4205064"/>
          </a:xfrm>
        </p:spPr>
        <p:txBody>
          <a:bodyPr>
            <a:normAutofit/>
          </a:bodyPr>
          <a:lstStyle/>
          <a:p>
            <a:r>
              <a:rPr lang="tr-TR" sz="2700" dirty="0">
                <a:latin typeface="Comic Sans MS" panose="030F0702030302020204" pitchFamily="66" charset="0"/>
              </a:rPr>
              <a:t>Tehdit</a:t>
            </a:r>
          </a:p>
          <a:p>
            <a:r>
              <a:rPr lang="tr-TR" sz="2700" dirty="0">
                <a:latin typeface="Comic Sans MS" panose="030F0702030302020204" pitchFamily="66" charset="0"/>
              </a:rPr>
              <a:t>Hırsızlık</a:t>
            </a:r>
          </a:p>
          <a:p>
            <a:r>
              <a:rPr lang="tr-TR" sz="2700" dirty="0">
                <a:latin typeface="Comic Sans MS" panose="030F0702030302020204" pitchFamily="66" charset="0"/>
              </a:rPr>
              <a:t>Zorbalık</a:t>
            </a:r>
          </a:p>
          <a:p>
            <a:r>
              <a:rPr lang="tr-TR" sz="2700" dirty="0">
                <a:latin typeface="Comic Sans MS" panose="030F0702030302020204" pitchFamily="66" charset="0"/>
              </a:rPr>
              <a:t>Kavga, saldırı</a:t>
            </a:r>
          </a:p>
          <a:p>
            <a:r>
              <a:rPr lang="tr-TR" sz="2700" dirty="0">
                <a:latin typeface="Comic Sans MS" panose="030F0702030302020204" pitchFamily="66" charset="0"/>
              </a:rPr>
              <a:t>Grup veya çete saldırıları</a:t>
            </a:r>
          </a:p>
          <a:p>
            <a:r>
              <a:rPr lang="tr-TR" sz="2700" dirty="0">
                <a:latin typeface="Comic Sans MS" panose="030F0702030302020204" pitchFamily="66" charset="0"/>
              </a:rPr>
              <a:t>İftira atma</a:t>
            </a:r>
          </a:p>
        </p:txBody>
      </p:sp>
      <p:pic>
        <p:nvPicPr>
          <p:cNvPr id="4098" name="Picture 2" descr="4 راه کنترل عصبانی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772816"/>
            <a:ext cx="376499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372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solidFill>
                  <a:schemeClr val="tx2">
                    <a:lumMod val="75000"/>
                  </a:schemeClr>
                </a:solidFill>
              </a:rPr>
              <a:t>HANGİ ÖĞRENCİ ŞİDDETE BAŞVURUR?</a:t>
            </a:r>
          </a:p>
        </p:txBody>
      </p:sp>
      <p:sp>
        <p:nvSpPr>
          <p:cNvPr id="3" name="İçerik Yer Tutucusu 2"/>
          <p:cNvSpPr>
            <a:spLocks noGrp="1"/>
          </p:cNvSpPr>
          <p:nvPr>
            <p:ph idx="1"/>
          </p:nvPr>
        </p:nvSpPr>
        <p:spPr>
          <a:xfrm>
            <a:off x="3445024" y="1412776"/>
            <a:ext cx="5698976" cy="5112568"/>
          </a:xfrm>
        </p:spPr>
        <p:txBody>
          <a:bodyPr>
            <a:normAutofit/>
          </a:bodyPr>
          <a:lstStyle/>
          <a:p>
            <a:r>
              <a:rPr lang="tr-TR" sz="2700" dirty="0">
                <a:latin typeface="Comic Sans MS" panose="030F0702030302020204" pitchFamily="66" charset="0"/>
              </a:rPr>
              <a:t>Akran baskısına karşı koyamayan</a:t>
            </a:r>
          </a:p>
          <a:p>
            <a:r>
              <a:rPr lang="tr-TR" sz="2700" dirty="0">
                <a:latin typeface="Comic Sans MS" panose="030F0702030302020204" pitchFamily="66" charset="0"/>
              </a:rPr>
              <a:t>Çete kavgalarının bir parçası olan</a:t>
            </a:r>
          </a:p>
          <a:p>
            <a:r>
              <a:rPr lang="tr-TR" sz="2700" dirty="0">
                <a:latin typeface="Comic Sans MS" panose="030F0702030302020204" pitchFamily="66" charset="0"/>
              </a:rPr>
              <a:t>Gururuna yenik düşen</a:t>
            </a:r>
          </a:p>
          <a:p>
            <a:r>
              <a:rPr lang="tr-TR" sz="2700" dirty="0">
                <a:latin typeface="Comic Sans MS" panose="030F0702030302020204" pitchFamily="66" charset="0"/>
              </a:rPr>
              <a:t>Saygı kazanma ihtiyacını bu yolla karşılamaya çalışan</a:t>
            </a:r>
          </a:p>
          <a:p>
            <a:r>
              <a:rPr lang="tr-TR" sz="2700" dirty="0">
                <a:latin typeface="Comic Sans MS" panose="030F0702030302020204" pitchFamily="66" charset="0"/>
              </a:rPr>
              <a:t>İntikam almak isteyen</a:t>
            </a:r>
          </a:p>
          <a:p>
            <a:r>
              <a:rPr lang="tr-TR" sz="2700" dirty="0">
                <a:latin typeface="Comic Sans MS" panose="030F0702030302020204" pitchFamily="66" charset="0"/>
              </a:rPr>
              <a:t>Çaresizlik yaşayan</a:t>
            </a:r>
          </a:p>
          <a:p>
            <a:r>
              <a:rPr lang="tr-TR" sz="2700" dirty="0">
                <a:latin typeface="Comic Sans MS" panose="030F0702030302020204" pitchFamily="66" charset="0"/>
              </a:rPr>
              <a:t>Kendini savunmaya çalışan</a:t>
            </a:r>
          </a:p>
        </p:txBody>
      </p:sp>
      <p:pic>
        <p:nvPicPr>
          <p:cNvPr id="5122" name="Picture 2" descr="چطور خشم خود را کنترل کنیم - پارسیان ل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308605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3163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solidFill>
                  <a:schemeClr val="tx2">
                    <a:lumMod val="75000"/>
                  </a:schemeClr>
                </a:solidFill>
              </a:rPr>
              <a:t>ŞİDDETİ ÖNLEMEK</a:t>
            </a:r>
          </a:p>
        </p:txBody>
      </p:sp>
      <p:sp>
        <p:nvSpPr>
          <p:cNvPr id="3" name="İçerik Yer Tutucusu 2"/>
          <p:cNvSpPr>
            <a:spLocks noGrp="1"/>
          </p:cNvSpPr>
          <p:nvPr>
            <p:ph idx="1"/>
          </p:nvPr>
        </p:nvSpPr>
        <p:spPr/>
        <p:txBody>
          <a:bodyPr/>
          <a:lstStyle/>
          <a:p>
            <a:pPr marL="0" indent="0">
              <a:buNone/>
            </a:pPr>
            <a:r>
              <a:rPr lang="tr-TR" dirty="0" smtClean="0"/>
              <a:t>  </a:t>
            </a:r>
            <a:r>
              <a:rPr lang="tr-TR" sz="2700" dirty="0" smtClean="0">
                <a:latin typeface="Comic Sans MS" panose="030F0702030302020204" pitchFamily="66" charset="0"/>
              </a:rPr>
              <a:t>Karşılaşılan </a:t>
            </a:r>
            <a:r>
              <a:rPr lang="tr-TR" sz="2700" dirty="0">
                <a:latin typeface="Comic Sans MS" panose="030F0702030302020204" pitchFamily="66" charset="0"/>
              </a:rPr>
              <a:t>şiddet davranışlarına çözüm bulmak için bu davranışı etkileyen tüm faktörler için çalışma yapmak gerekmektedir.</a:t>
            </a:r>
          </a:p>
          <a:p>
            <a:r>
              <a:rPr lang="tr-TR" sz="2700" dirty="0">
                <a:latin typeface="Comic Sans MS" panose="030F0702030302020204" pitchFamily="66" charset="0"/>
              </a:rPr>
              <a:t>Bireyin kendisi</a:t>
            </a:r>
          </a:p>
          <a:p>
            <a:r>
              <a:rPr lang="tr-TR" sz="2700" dirty="0">
                <a:latin typeface="Comic Sans MS" panose="030F0702030302020204" pitchFamily="66" charset="0"/>
              </a:rPr>
              <a:t>Ailesi</a:t>
            </a:r>
          </a:p>
          <a:p>
            <a:r>
              <a:rPr lang="tr-TR" sz="2700" dirty="0">
                <a:latin typeface="Comic Sans MS" panose="030F0702030302020204" pitchFamily="66" charset="0"/>
              </a:rPr>
              <a:t>Eğitim gördüğü ortam ve </a:t>
            </a:r>
          </a:p>
          <a:p>
            <a:r>
              <a:rPr lang="tr-TR" sz="2700" dirty="0">
                <a:latin typeface="Comic Sans MS" panose="030F0702030302020204" pitchFamily="66" charset="0"/>
              </a:rPr>
              <a:t>Çevre</a:t>
            </a:r>
          </a:p>
          <a:p>
            <a:pPr marL="0" indent="0">
              <a:buNone/>
            </a:pPr>
            <a:endParaRPr lang="tr-TR" dirty="0"/>
          </a:p>
        </p:txBody>
      </p:sp>
    </p:spTree>
    <p:extLst>
      <p:ext uri="{BB962C8B-B14F-4D97-AF65-F5344CB8AC3E}">
        <p14:creationId xmlns:p14="http://schemas.microsoft.com/office/powerpoint/2010/main" val="8579192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solidFill>
                  <a:schemeClr val="tx2">
                    <a:lumMod val="75000"/>
                  </a:schemeClr>
                </a:solidFill>
              </a:rPr>
              <a:t>ÖFKE KONTROLÜ</a:t>
            </a:r>
          </a:p>
        </p:txBody>
      </p:sp>
      <p:sp>
        <p:nvSpPr>
          <p:cNvPr id="3" name="İçerik Yer Tutucusu 2"/>
          <p:cNvSpPr>
            <a:spLocks noGrp="1"/>
          </p:cNvSpPr>
          <p:nvPr>
            <p:ph idx="1"/>
          </p:nvPr>
        </p:nvSpPr>
        <p:spPr>
          <a:xfrm>
            <a:off x="3778767" y="1628800"/>
            <a:ext cx="5266928" cy="4525963"/>
          </a:xfrm>
        </p:spPr>
        <p:txBody>
          <a:bodyPr/>
          <a:lstStyle/>
          <a:p>
            <a:r>
              <a:rPr lang="tr-TR" sz="2700" dirty="0">
                <a:latin typeface="Comic Sans MS" panose="030F0702030302020204" pitchFamily="66" charset="0"/>
              </a:rPr>
              <a:t>Öfkeyi doğru ifade etme becerisini kazanmaya “öfke kontrolü” denir.</a:t>
            </a:r>
          </a:p>
          <a:p>
            <a:r>
              <a:rPr lang="tr-TR" sz="2700" dirty="0">
                <a:latin typeface="Comic Sans MS" panose="030F0702030302020204" pitchFamily="66" charset="0"/>
              </a:rPr>
              <a:t>Öfke kontrolünde temel amaç ;saldırganlıktan uzak, şiddet içermeyen, kişinin kendisine ve çevresindekilere zarar vermeyecek şekilde duygusunu ifade etme becerisini kazanmasıdır.</a:t>
            </a:r>
          </a:p>
          <a:p>
            <a:endParaRPr lang="tr-TR" dirty="0"/>
          </a:p>
        </p:txBody>
      </p:sp>
      <p:pic>
        <p:nvPicPr>
          <p:cNvPr id="6146" name="Picture 2" descr="ÖFKE KONTROLÜ - GEVHER NESİBE HATUN İMAM HATİP ORTAOKUL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05847"/>
            <a:ext cx="3589252"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4460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solidFill>
                  <a:schemeClr val="tx2">
                    <a:lumMod val="75000"/>
                  </a:schemeClr>
                </a:solidFill>
              </a:rPr>
              <a:t>Öfkelendiğimizde…</a:t>
            </a:r>
          </a:p>
        </p:txBody>
      </p:sp>
      <p:sp>
        <p:nvSpPr>
          <p:cNvPr id="3" name="İçerik Yer Tutucusu 2"/>
          <p:cNvSpPr>
            <a:spLocks noGrp="1"/>
          </p:cNvSpPr>
          <p:nvPr>
            <p:ph idx="1"/>
          </p:nvPr>
        </p:nvSpPr>
        <p:spPr>
          <a:xfrm>
            <a:off x="683568" y="2996952"/>
            <a:ext cx="3322712" cy="2116832"/>
          </a:xfrm>
        </p:spPr>
        <p:txBody>
          <a:bodyPr/>
          <a:lstStyle/>
          <a:p>
            <a:r>
              <a:rPr lang="tr-TR" dirty="0">
                <a:effectLst>
                  <a:glow rad="139700">
                    <a:schemeClr val="accent1">
                      <a:satMod val="175000"/>
                      <a:alpha val="40000"/>
                    </a:schemeClr>
                  </a:glow>
                  <a:outerShdw blurRad="60007" dir="2000400" sy="-30000" kx="-800400" algn="bl" rotWithShape="0">
                    <a:prstClr val="black">
                      <a:alpha val="20000"/>
                    </a:prstClr>
                  </a:outerShdw>
                  <a:reflection blurRad="6350" stA="60000" endA="900" endPos="60000" dist="29997" dir="5400000" sy="-100000" algn="bl" rotWithShape="0"/>
                </a:effectLst>
                <a:latin typeface="Comic Sans MS" pitchFamily="66" charset="0"/>
              </a:rPr>
              <a:t>Bastırabiliriz</a:t>
            </a:r>
          </a:p>
          <a:p>
            <a:r>
              <a:rPr lang="tr-TR" dirty="0">
                <a:effectLst>
                  <a:glow rad="139700">
                    <a:schemeClr val="accent1">
                      <a:satMod val="175000"/>
                      <a:alpha val="40000"/>
                    </a:schemeClr>
                  </a:glow>
                  <a:outerShdw blurRad="60007" dir="2000400" sy="-30000" kx="-800400" algn="bl" rotWithShape="0">
                    <a:prstClr val="black">
                      <a:alpha val="20000"/>
                    </a:prstClr>
                  </a:outerShdw>
                  <a:reflection blurRad="6350" stA="60000" endA="900" endPos="60000" dist="29997" dir="5400000" sy="-100000" algn="bl" rotWithShape="0"/>
                </a:effectLst>
                <a:latin typeface="Comic Sans MS" pitchFamily="66" charset="0"/>
              </a:rPr>
              <a:t>Anlatabiliriz</a:t>
            </a:r>
          </a:p>
          <a:p>
            <a:r>
              <a:rPr lang="tr-TR" dirty="0">
                <a:effectLst>
                  <a:glow rad="139700">
                    <a:schemeClr val="accent1">
                      <a:satMod val="175000"/>
                      <a:alpha val="40000"/>
                    </a:schemeClr>
                  </a:glow>
                  <a:outerShdw blurRad="60007" dir="2000400" sy="-30000" kx="-800400" algn="bl" rotWithShape="0">
                    <a:prstClr val="black">
                      <a:alpha val="20000"/>
                    </a:prstClr>
                  </a:outerShdw>
                  <a:reflection blurRad="6350" stA="60000" endA="900" endPos="60000" dist="29997" dir="5400000" sy="-100000" algn="bl" rotWithShape="0"/>
                </a:effectLst>
                <a:latin typeface="Comic Sans MS" pitchFamily="66" charset="0"/>
              </a:rPr>
              <a:t>Dindirebiliriz</a:t>
            </a:r>
          </a:p>
          <a:p>
            <a:endParaRPr lang="tr-TR" dirty="0"/>
          </a:p>
        </p:txBody>
      </p:sp>
      <p:pic>
        <p:nvPicPr>
          <p:cNvPr id="7170" name="Picture 2" descr="Öfke - Öfke Kontrol Bozukluğu Nedir? - DoktorTakvimi.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162" y="2757044"/>
            <a:ext cx="416790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7095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1"/>
            <a:ext cx="8229600" cy="3196952"/>
          </a:xfrm>
        </p:spPr>
        <p:txBody>
          <a:bodyPr/>
          <a:lstStyle/>
          <a:p>
            <a:r>
              <a:rPr lang="tr-TR" sz="2700" dirty="0">
                <a:latin typeface="Comic Sans MS" panose="030F0702030302020204" pitchFamily="66" charset="0"/>
              </a:rPr>
              <a:t>Bu yöntemlerden en sağlıklı olanı öfkeyi sözel olarak ifade etmektir.</a:t>
            </a:r>
          </a:p>
          <a:p>
            <a:pPr>
              <a:buFont typeface="Wingdings" pitchFamily="2" charset="2"/>
              <a:buNone/>
            </a:pPr>
            <a:r>
              <a:rPr lang="tr-TR" sz="2700" dirty="0">
                <a:latin typeface="Comic Sans MS" panose="030F0702030302020204" pitchFamily="66" charset="0"/>
              </a:rPr>
              <a:t>    Bunu yapabilmek için istediklerimizin ne olduğunun farkına varmalı  ve bunları açık ve karşımızdakini incitmeyecek şekilde aktarmalıyız.</a:t>
            </a:r>
          </a:p>
          <a:p>
            <a:endParaRPr lang="tr-TR" dirty="0"/>
          </a:p>
        </p:txBody>
      </p:sp>
    </p:spTree>
    <p:extLst>
      <p:ext uri="{BB962C8B-B14F-4D97-AF65-F5344CB8AC3E}">
        <p14:creationId xmlns:p14="http://schemas.microsoft.com/office/powerpoint/2010/main" val="7112797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08414995"/>
              </p:ext>
            </p:extLst>
          </p:nvPr>
        </p:nvGraphicFramePr>
        <p:xfrm>
          <a:off x="539552"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660828" y="404664"/>
            <a:ext cx="8100392" cy="1569660"/>
          </a:xfrm>
          <a:prstGeom prst="rect">
            <a:avLst/>
          </a:prstGeom>
          <a:noFill/>
        </p:spPr>
        <p:txBody>
          <a:bodyPr wrap="square" rtlCol="0">
            <a:spAutoFit/>
          </a:bodyPr>
          <a:lstStyle/>
          <a:p>
            <a:r>
              <a:rPr lang="tr-TR" sz="2400" dirty="0">
                <a:latin typeface="Comic Sans MS" panose="030F0702030302020204" pitchFamily="66" charset="0"/>
              </a:rPr>
              <a:t>Öfke yaşadığınızda kendinizi sakinleştirmeye çalışabilirsiniz. Nefes alıp verişlerinizi, kalp atış hızınızı kontrol ederek, kendinizi fizyolojik olarak sakinleştirip, içinizdeki öfke duygusunu hafifleştirebilirsiniz.</a:t>
            </a:r>
          </a:p>
        </p:txBody>
      </p:sp>
    </p:spTree>
    <p:extLst>
      <p:ext uri="{BB962C8B-B14F-4D97-AF65-F5344CB8AC3E}">
        <p14:creationId xmlns:p14="http://schemas.microsoft.com/office/powerpoint/2010/main" val="29178587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lvl="0">
              <a:lnSpc>
                <a:spcPct val="90000"/>
              </a:lnSpc>
              <a:buClr>
                <a:srgbClr val="DD8047"/>
              </a:buClr>
            </a:pPr>
            <a:r>
              <a:rPr lang="tr-TR" altLang="tr-TR" sz="2600" dirty="0">
                <a:latin typeface="Comic Sans MS" panose="030F0702030302020204" pitchFamily="66" charset="0"/>
              </a:rPr>
              <a:t>Öfke </a:t>
            </a:r>
            <a:r>
              <a:rPr lang="tr-TR" altLang="tr-TR" sz="2600" dirty="0" smtClean="0">
                <a:latin typeface="Comic Sans MS" panose="030F0702030302020204" pitchFamily="66" charset="0"/>
              </a:rPr>
              <a:t>duygusuna </a:t>
            </a:r>
            <a:r>
              <a:rPr lang="tr-TR" altLang="tr-TR" sz="2600" dirty="0">
                <a:latin typeface="Comic Sans MS" panose="030F0702030302020204" pitchFamily="66" charset="0"/>
              </a:rPr>
              <a:t>e</a:t>
            </a:r>
            <a:r>
              <a:rPr lang="tr-TR" altLang="tr-TR" sz="2600" dirty="0" smtClean="0">
                <a:latin typeface="Comic Sans MS" panose="030F0702030302020204" pitchFamily="66" charset="0"/>
              </a:rPr>
              <a:t>vet </a:t>
            </a:r>
            <a:r>
              <a:rPr lang="tr-TR" altLang="tr-TR" sz="2600" dirty="0">
                <a:latin typeface="Comic Sans MS" panose="030F0702030302020204" pitchFamily="66" charset="0"/>
              </a:rPr>
              <a:t>a</a:t>
            </a:r>
            <a:r>
              <a:rPr lang="tr-TR" altLang="tr-TR" sz="2600" dirty="0" smtClean="0">
                <a:latin typeface="Comic Sans MS" panose="030F0702030302020204" pitchFamily="66" charset="0"/>
              </a:rPr>
              <a:t>ma </a:t>
            </a:r>
            <a:r>
              <a:rPr lang="tr-TR" altLang="tr-TR" sz="2600" dirty="0">
                <a:latin typeface="Comic Sans MS" panose="030F0702030302020204" pitchFamily="66" charset="0"/>
              </a:rPr>
              <a:t>b</a:t>
            </a:r>
            <a:r>
              <a:rPr lang="tr-TR" altLang="tr-TR" sz="2600" dirty="0" smtClean="0">
                <a:latin typeface="Comic Sans MS" panose="030F0702030302020204" pitchFamily="66" charset="0"/>
              </a:rPr>
              <a:t>u </a:t>
            </a:r>
            <a:r>
              <a:rPr lang="tr-TR" altLang="tr-TR" sz="2600" dirty="0">
                <a:latin typeface="Comic Sans MS" panose="030F0702030302020204" pitchFamily="66" charset="0"/>
              </a:rPr>
              <a:t>d</a:t>
            </a:r>
            <a:r>
              <a:rPr lang="tr-TR" altLang="tr-TR" sz="2600" dirty="0" smtClean="0">
                <a:latin typeface="Comic Sans MS" panose="030F0702030302020204" pitchFamily="66" charset="0"/>
              </a:rPr>
              <a:t>uyguyla </a:t>
            </a:r>
            <a:r>
              <a:rPr lang="tr-TR" altLang="tr-TR" sz="2600" dirty="0">
                <a:latin typeface="Comic Sans MS" panose="030F0702030302020204" pitchFamily="66" charset="0"/>
              </a:rPr>
              <a:t>d</a:t>
            </a:r>
            <a:r>
              <a:rPr lang="tr-TR" altLang="tr-TR" sz="2600" dirty="0" smtClean="0">
                <a:latin typeface="Comic Sans MS" panose="030F0702030302020204" pitchFamily="66" charset="0"/>
              </a:rPr>
              <a:t>avranmaya hayır</a:t>
            </a:r>
            <a:r>
              <a:rPr lang="tr-TR" altLang="tr-TR" sz="2600" dirty="0">
                <a:latin typeface="Comic Sans MS" panose="030F0702030302020204" pitchFamily="66" charset="0"/>
              </a:rPr>
              <a:t>, </a:t>
            </a:r>
            <a:r>
              <a:rPr lang="tr-TR" altLang="tr-TR" sz="2600" dirty="0" smtClean="0">
                <a:latin typeface="Comic Sans MS" panose="030F0702030302020204" pitchFamily="66" charset="0"/>
              </a:rPr>
              <a:t>bağırmayın </a:t>
            </a:r>
            <a:r>
              <a:rPr lang="tr-TR" altLang="tr-TR" sz="2600" dirty="0">
                <a:latin typeface="Comic Sans MS" panose="030F0702030302020204" pitchFamily="66" charset="0"/>
              </a:rPr>
              <a:t>v</a:t>
            </a:r>
            <a:r>
              <a:rPr lang="tr-TR" altLang="tr-TR" sz="2600" dirty="0" smtClean="0">
                <a:latin typeface="Comic Sans MS" panose="030F0702030302020204" pitchFamily="66" charset="0"/>
              </a:rPr>
              <a:t>urmayın</a:t>
            </a:r>
            <a:endParaRPr lang="tr-TR" altLang="tr-TR" sz="2600" dirty="0">
              <a:latin typeface="Comic Sans MS" panose="030F0702030302020204" pitchFamily="66" charset="0"/>
            </a:endParaRPr>
          </a:p>
          <a:p>
            <a:pPr lvl="0">
              <a:lnSpc>
                <a:spcPct val="90000"/>
              </a:lnSpc>
              <a:buClr>
                <a:srgbClr val="DD8047"/>
              </a:buClr>
            </a:pPr>
            <a:r>
              <a:rPr lang="tr-TR" altLang="tr-TR" sz="2600" dirty="0">
                <a:latin typeface="Comic Sans MS" panose="030F0702030302020204" pitchFamily="66" charset="0"/>
              </a:rPr>
              <a:t>Kendinize </a:t>
            </a:r>
            <a:r>
              <a:rPr lang="tr-TR" altLang="tr-TR" sz="2600" dirty="0" smtClean="0">
                <a:latin typeface="Comic Sans MS" panose="030F0702030302020204" pitchFamily="66" charset="0"/>
              </a:rPr>
              <a:t>zaman </a:t>
            </a:r>
            <a:r>
              <a:rPr lang="tr-TR" altLang="tr-TR" sz="2600" dirty="0">
                <a:latin typeface="Comic Sans MS" panose="030F0702030302020204" pitchFamily="66" charset="0"/>
              </a:rPr>
              <a:t>t</a:t>
            </a:r>
            <a:r>
              <a:rPr lang="tr-TR" altLang="tr-TR" sz="2600" dirty="0" smtClean="0">
                <a:latin typeface="Comic Sans MS" panose="030F0702030302020204" pitchFamily="66" charset="0"/>
              </a:rPr>
              <a:t>anıyın </a:t>
            </a:r>
            <a:r>
              <a:rPr lang="tr-TR" altLang="tr-TR" sz="2600" dirty="0">
                <a:latin typeface="Comic Sans MS" panose="030F0702030302020204" pitchFamily="66" charset="0"/>
              </a:rPr>
              <a:t>e</a:t>
            </a:r>
            <a:r>
              <a:rPr lang="tr-TR" altLang="tr-TR" sz="2600" dirty="0" smtClean="0">
                <a:latin typeface="Comic Sans MS" panose="030F0702030302020204" pitchFamily="66" charset="0"/>
              </a:rPr>
              <a:t>ğer mümkünse </a:t>
            </a:r>
            <a:r>
              <a:rPr lang="tr-TR" altLang="tr-TR" sz="2600" dirty="0">
                <a:latin typeface="Comic Sans MS" panose="030F0702030302020204" pitchFamily="66" charset="0"/>
              </a:rPr>
              <a:t>k</a:t>
            </a:r>
            <a:r>
              <a:rPr lang="tr-TR" altLang="tr-TR" sz="2600" dirty="0" smtClean="0">
                <a:latin typeface="Comic Sans MS" panose="030F0702030302020204" pitchFamily="66" charset="0"/>
              </a:rPr>
              <a:t>endinizi </a:t>
            </a:r>
            <a:r>
              <a:rPr lang="tr-TR" altLang="tr-TR" sz="2600" dirty="0">
                <a:latin typeface="Comic Sans MS" panose="030F0702030302020204" pitchFamily="66" charset="0"/>
              </a:rPr>
              <a:t>ö</a:t>
            </a:r>
            <a:r>
              <a:rPr lang="tr-TR" altLang="tr-TR" sz="2600" dirty="0" smtClean="0">
                <a:latin typeface="Comic Sans MS" panose="030F0702030302020204" pitchFamily="66" charset="0"/>
              </a:rPr>
              <a:t>fkeli </a:t>
            </a:r>
            <a:r>
              <a:rPr lang="tr-TR" altLang="tr-TR" sz="2600" dirty="0">
                <a:latin typeface="Comic Sans MS" panose="030F0702030302020204" pitchFamily="66" charset="0"/>
              </a:rPr>
              <a:t>o</a:t>
            </a:r>
            <a:r>
              <a:rPr lang="tr-TR" altLang="tr-TR" sz="2600" dirty="0" smtClean="0">
                <a:latin typeface="Comic Sans MS" panose="030F0702030302020204" pitchFamily="66" charset="0"/>
              </a:rPr>
              <a:t>lduğunuz </a:t>
            </a:r>
            <a:r>
              <a:rPr lang="tr-TR" altLang="tr-TR" sz="2600" dirty="0">
                <a:latin typeface="Comic Sans MS" panose="030F0702030302020204" pitchFamily="66" charset="0"/>
              </a:rPr>
              <a:t>o</a:t>
            </a:r>
            <a:r>
              <a:rPr lang="tr-TR" altLang="tr-TR" sz="2600" dirty="0" smtClean="0">
                <a:latin typeface="Comic Sans MS" panose="030F0702030302020204" pitchFamily="66" charset="0"/>
              </a:rPr>
              <a:t>rtamdan </a:t>
            </a:r>
            <a:r>
              <a:rPr lang="tr-TR" altLang="tr-TR" sz="2600" dirty="0">
                <a:latin typeface="Comic Sans MS" panose="030F0702030302020204" pitchFamily="66" charset="0"/>
              </a:rPr>
              <a:t>h</a:t>
            </a:r>
            <a:r>
              <a:rPr lang="tr-TR" altLang="tr-TR" sz="2600" dirty="0" smtClean="0">
                <a:latin typeface="Comic Sans MS" panose="030F0702030302020204" pitchFamily="66" charset="0"/>
              </a:rPr>
              <a:t>emen </a:t>
            </a:r>
            <a:r>
              <a:rPr lang="tr-TR" altLang="tr-TR" sz="2600" dirty="0">
                <a:latin typeface="Comic Sans MS" panose="030F0702030302020204" pitchFamily="66" charset="0"/>
              </a:rPr>
              <a:t>u</a:t>
            </a:r>
            <a:r>
              <a:rPr lang="tr-TR" altLang="tr-TR" sz="2600" dirty="0" smtClean="0">
                <a:latin typeface="Comic Sans MS" panose="030F0702030302020204" pitchFamily="66" charset="0"/>
              </a:rPr>
              <a:t>zaklaştırın </a:t>
            </a:r>
            <a:r>
              <a:rPr lang="tr-TR" altLang="tr-TR" sz="2600" dirty="0">
                <a:latin typeface="Comic Sans MS" panose="030F0702030302020204" pitchFamily="66" charset="0"/>
              </a:rPr>
              <a:t>v</a:t>
            </a:r>
            <a:r>
              <a:rPr lang="tr-TR" altLang="tr-TR" sz="2600" dirty="0" smtClean="0">
                <a:latin typeface="Comic Sans MS" panose="030F0702030302020204" pitchFamily="66" charset="0"/>
              </a:rPr>
              <a:t>e </a:t>
            </a:r>
            <a:r>
              <a:rPr lang="tr-TR" altLang="tr-TR" sz="2600" dirty="0">
                <a:latin typeface="Comic Sans MS" panose="030F0702030302020204" pitchFamily="66" charset="0"/>
              </a:rPr>
              <a:t>s</a:t>
            </a:r>
            <a:r>
              <a:rPr lang="tr-TR" altLang="tr-TR" sz="2600" dirty="0" smtClean="0">
                <a:latin typeface="Comic Sans MS" panose="030F0702030302020204" pitchFamily="66" charset="0"/>
              </a:rPr>
              <a:t>orunla </a:t>
            </a:r>
            <a:r>
              <a:rPr lang="tr-TR" altLang="tr-TR" sz="2600" dirty="0">
                <a:latin typeface="Comic Sans MS" panose="030F0702030302020204" pitchFamily="66" charset="0"/>
              </a:rPr>
              <a:t>a</a:t>
            </a:r>
            <a:r>
              <a:rPr lang="tr-TR" altLang="tr-TR" sz="2600" dirty="0" smtClean="0">
                <a:latin typeface="Comic Sans MS" panose="030F0702030302020204" pitchFamily="66" charset="0"/>
              </a:rPr>
              <a:t>ncak </a:t>
            </a:r>
            <a:r>
              <a:rPr lang="tr-TR" altLang="tr-TR" sz="2600" dirty="0">
                <a:latin typeface="Comic Sans MS" panose="030F0702030302020204" pitchFamily="66" charset="0"/>
              </a:rPr>
              <a:t>k</a:t>
            </a:r>
            <a:r>
              <a:rPr lang="tr-TR" altLang="tr-TR" sz="2600" dirty="0" smtClean="0">
                <a:latin typeface="Comic Sans MS" panose="030F0702030302020204" pitchFamily="66" charset="0"/>
              </a:rPr>
              <a:t>ontrolünüzü </a:t>
            </a:r>
            <a:r>
              <a:rPr lang="tr-TR" altLang="tr-TR" sz="2600" dirty="0">
                <a:latin typeface="Comic Sans MS" panose="030F0702030302020204" pitchFamily="66" charset="0"/>
              </a:rPr>
              <a:t>y</a:t>
            </a:r>
            <a:r>
              <a:rPr lang="tr-TR" altLang="tr-TR" sz="2600" dirty="0" smtClean="0">
                <a:latin typeface="Comic Sans MS" panose="030F0702030302020204" pitchFamily="66" charset="0"/>
              </a:rPr>
              <a:t>eniden kazandığınızda </a:t>
            </a:r>
            <a:r>
              <a:rPr lang="tr-TR" altLang="tr-TR" sz="2600" dirty="0">
                <a:latin typeface="Comic Sans MS" panose="030F0702030302020204" pitchFamily="66" charset="0"/>
              </a:rPr>
              <a:t>u</a:t>
            </a:r>
            <a:r>
              <a:rPr lang="tr-TR" altLang="tr-TR" sz="2600" dirty="0" smtClean="0">
                <a:latin typeface="Comic Sans MS" panose="030F0702030302020204" pitchFamily="66" charset="0"/>
              </a:rPr>
              <a:t>ğraşın</a:t>
            </a:r>
            <a:r>
              <a:rPr lang="tr-TR" altLang="tr-TR" sz="2600" dirty="0">
                <a:latin typeface="Comic Sans MS" panose="030F0702030302020204" pitchFamily="66" charset="0"/>
              </a:rPr>
              <a:t>.</a:t>
            </a:r>
          </a:p>
          <a:p>
            <a:pPr lvl="0">
              <a:lnSpc>
                <a:spcPct val="90000"/>
              </a:lnSpc>
              <a:buClr>
                <a:srgbClr val="DD8047"/>
              </a:buClr>
            </a:pPr>
            <a:r>
              <a:rPr lang="tr-TR" altLang="tr-TR" sz="2600" dirty="0">
                <a:latin typeface="Comic Sans MS" panose="030F0702030302020204" pitchFamily="66" charset="0"/>
              </a:rPr>
              <a:t>Problemi </a:t>
            </a:r>
            <a:r>
              <a:rPr lang="tr-TR" altLang="tr-TR" sz="2600" dirty="0" smtClean="0">
                <a:latin typeface="Comic Sans MS" panose="030F0702030302020204" pitchFamily="66" charset="0"/>
              </a:rPr>
              <a:t>açığa </a:t>
            </a:r>
            <a:r>
              <a:rPr lang="tr-TR" altLang="tr-TR" sz="2600" dirty="0">
                <a:latin typeface="Comic Sans MS" panose="030F0702030302020204" pitchFamily="66" charset="0"/>
              </a:rPr>
              <a:t>k</a:t>
            </a:r>
            <a:r>
              <a:rPr lang="tr-TR" altLang="tr-TR" sz="2600" dirty="0" smtClean="0">
                <a:latin typeface="Comic Sans MS" panose="030F0702030302020204" pitchFamily="66" charset="0"/>
              </a:rPr>
              <a:t>avuşturmaya </a:t>
            </a:r>
            <a:r>
              <a:rPr lang="tr-TR" altLang="tr-TR" sz="2600" dirty="0">
                <a:latin typeface="Comic Sans MS" panose="030F0702030302020204" pitchFamily="66" charset="0"/>
              </a:rPr>
              <a:t>ç</a:t>
            </a:r>
            <a:r>
              <a:rPr lang="tr-TR" altLang="tr-TR" sz="2600" dirty="0" smtClean="0">
                <a:latin typeface="Comic Sans MS" panose="030F0702030302020204" pitchFamily="66" charset="0"/>
              </a:rPr>
              <a:t>alışın </a:t>
            </a:r>
            <a:r>
              <a:rPr lang="tr-TR" altLang="tr-TR" sz="2600" dirty="0">
                <a:latin typeface="Comic Sans MS" panose="030F0702030302020204" pitchFamily="66" charset="0"/>
              </a:rPr>
              <a:t>v</a:t>
            </a:r>
            <a:r>
              <a:rPr lang="tr-TR" altLang="tr-TR" sz="2600" dirty="0" smtClean="0">
                <a:latin typeface="Comic Sans MS" panose="030F0702030302020204" pitchFamily="66" charset="0"/>
              </a:rPr>
              <a:t>e </a:t>
            </a:r>
            <a:r>
              <a:rPr lang="tr-TR" altLang="tr-TR" sz="2600" dirty="0">
                <a:latin typeface="Comic Sans MS" panose="030F0702030302020204" pitchFamily="66" charset="0"/>
              </a:rPr>
              <a:t>ç</a:t>
            </a:r>
            <a:r>
              <a:rPr lang="tr-TR" altLang="tr-TR" sz="2600" dirty="0" smtClean="0">
                <a:latin typeface="Comic Sans MS" panose="030F0702030302020204" pitchFamily="66" charset="0"/>
              </a:rPr>
              <a:t>özümü </a:t>
            </a:r>
            <a:r>
              <a:rPr lang="tr-TR" altLang="tr-TR" sz="2600" dirty="0">
                <a:latin typeface="Comic Sans MS" panose="030F0702030302020204" pitchFamily="66" charset="0"/>
              </a:rPr>
              <a:t>a</a:t>
            </a:r>
            <a:r>
              <a:rPr lang="tr-TR" altLang="tr-TR" sz="2600" dirty="0" smtClean="0">
                <a:latin typeface="Comic Sans MS" panose="030F0702030302020204" pitchFamily="66" charset="0"/>
              </a:rPr>
              <a:t>ramaya </a:t>
            </a:r>
            <a:r>
              <a:rPr lang="tr-TR" altLang="tr-TR" sz="2600" dirty="0">
                <a:latin typeface="Comic Sans MS" panose="030F0702030302020204" pitchFamily="66" charset="0"/>
              </a:rPr>
              <a:t>o</a:t>
            </a:r>
            <a:r>
              <a:rPr lang="tr-TR" altLang="tr-TR" sz="2600" dirty="0" smtClean="0">
                <a:latin typeface="Comic Sans MS" panose="030F0702030302020204" pitchFamily="66" charset="0"/>
              </a:rPr>
              <a:t>daklanın</a:t>
            </a:r>
            <a:r>
              <a:rPr lang="tr-TR" altLang="tr-TR" sz="2600" dirty="0">
                <a:latin typeface="Comic Sans MS" panose="030F0702030302020204" pitchFamily="66" charset="0"/>
              </a:rPr>
              <a:t>.</a:t>
            </a:r>
          </a:p>
          <a:p>
            <a:pPr lvl="0">
              <a:lnSpc>
                <a:spcPct val="90000"/>
              </a:lnSpc>
              <a:buClr>
                <a:srgbClr val="DD8047"/>
              </a:buClr>
            </a:pPr>
            <a:r>
              <a:rPr lang="tr-TR" altLang="tr-TR" sz="2600" dirty="0">
                <a:latin typeface="Comic Sans MS" panose="030F0702030302020204" pitchFamily="66" charset="0"/>
              </a:rPr>
              <a:t>Çevrenizdekileri </a:t>
            </a:r>
            <a:r>
              <a:rPr lang="tr-TR" altLang="tr-TR" sz="2600" dirty="0" smtClean="0">
                <a:latin typeface="Comic Sans MS" panose="030F0702030302020204" pitchFamily="66" charset="0"/>
              </a:rPr>
              <a:t>öfkelendiğinize </a:t>
            </a:r>
            <a:r>
              <a:rPr lang="tr-TR" altLang="tr-TR" sz="2600" dirty="0">
                <a:latin typeface="Comic Sans MS" panose="030F0702030302020204" pitchFamily="66" charset="0"/>
              </a:rPr>
              <a:t>d</a:t>
            </a:r>
            <a:r>
              <a:rPr lang="tr-TR" altLang="tr-TR" sz="2600" dirty="0" smtClean="0">
                <a:latin typeface="Comic Sans MS" panose="030F0702030302020204" pitchFamily="66" charset="0"/>
              </a:rPr>
              <a:t>air </a:t>
            </a:r>
            <a:r>
              <a:rPr lang="tr-TR" altLang="tr-TR" sz="2600" dirty="0">
                <a:latin typeface="Comic Sans MS" panose="030F0702030302020204" pitchFamily="66" charset="0"/>
              </a:rPr>
              <a:t>b</a:t>
            </a:r>
            <a:r>
              <a:rPr lang="tr-TR" altLang="tr-TR" sz="2600" dirty="0" smtClean="0">
                <a:latin typeface="Comic Sans MS" panose="030F0702030302020204" pitchFamily="66" charset="0"/>
              </a:rPr>
              <a:t>ilgilendirin</a:t>
            </a:r>
            <a:endParaRPr lang="tr-TR" altLang="tr-TR" sz="2600" dirty="0">
              <a:latin typeface="Comic Sans MS" panose="030F0702030302020204" pitchFamily="66" charset="0"/>
            </a:endParaRPr>
          </a:p>
          <a:p>
            <a:pPr lvl="0">
              <a:lnSpc>
                <a:spcPct val="90000"/>
              </a:lnSpc>
              <a:buClr>
                <a:srgbClr val="DD8047"/>
              </a:buClr>
            </a:pPr>
            <a:r>
              <a:rPr lang="tr-TR" altLang="tr-TR" sz="2600" dirty="0">
                <a:latin typeface="Comic Sans MS" panose="030F0702030302020204" pitchFamily="66" charset="0"/>
              </a:rPr>
              <a:t>Kişisel </a:t>
            </a:r>
            <a:r>
              <a:rPr lang="tr-TR" altLang="tr-TR" sz="2600" dirty="0" smtClean="0">
                <a:latin typeface="Comic Sans MS" panose="030F0702030302020204" pitchFamily="66" charset="0"/>
              </a:rPr>
              <a:t>saldırılara </a:t>
            </a:r>
            <a:r>
              <a:rPr lang="tr-TR" altLang="tr-TR" sz="2600" dirty="0">
                <a:latin typeface="Comic Sans MS" panose="030F0702030302020204" pitchFamily="66" charset="0"/>
              </a:rPr>
              <a:t>c</a:t>
            </a:r>
            <a:r>
              <a:rPr lang="tr-TR" altLang="tr-TR" sz="2600" dirty="0" smtClean="0">
                <a:latin typeface="Comic Sans MS" panose="030F0702030302020204" pitchFamily="66" charset="0"/>
              </a:rPr>
              <a:t>evap </a:t>
            </a:r>
            <a:r>
              <a:rPr lang="tr-TR" altLang="tr-TR" sz="2600" dirty="0">
                <a:latin typeface="Comic Sans MS" panose="030F0702030302020204" pitchFamily="66" charset="0"/>
              </a:rPr>
              <a:t>v</a:t>
            </a:r>
            <a:r>
              <a:rPr lang="tr-TR" altLang="tr-TR" sz="2600" dirty="0" smtClean="0">
                <a:latin typeface="Comic Sans MS" panose="030F0702030302020204" pitchFamily="66" charset="0"/>
              </a:rPr>
              <a:t>ermeyin </a:t>
            </a:r>
            <a:endParaRPr lang="tr-TR" altLang="tr-TR" sz="2600" dirty="0">
              <a:latin typeface="Comic Sans MS" panose="030F0702030302020204" pitchFamily="66" charset="0"/>
            </a:endParaRPr>
          </a:p>
          <a:p>
            <a:endParaRPr lang="tr-TR" dirty="0"/>
          </a:p>
        </p:txBody>
      </p:sp>
      <p:sp>
        <p:nvSpPr>
          <p:cNvPr id="4" name="Başlık 1"/>
          <p:cNvSpPr>
            <a:spLocks noGrp="1"/>
          </p:cNvSpPr>
          <p:nvPr>
            <p:ph type="title"/>
          </p:nvPr>
        </p:nvSpPr>
        <p:spPr>
          <a:xfrm>
            <a:off x="457200" y="274638"/>
            <a:ext cx="8229600" cy="1143000"/>
          </a:xfrm>
        </p:spPr>
        <p:txBody>
          <a:bodyPr>
            <a:normAutofit/>
          </a:bodyPr>
          <a:lstStyle/>
          <a:p>
            <a:r>
              <a:rPr lang="tr-TR" sz="4000" dirty="0">
                <a:solidFill>
                  <a:schemeClr val="tx2">
                    <a:lumMod val="75000"/>
                  </a:schemeClr>
                </a:solidFill>
              </a:rPr>
              <a:t>Öfkelendiğimizde…</a:t>
            </a:r>
          </a:p>
        </p:txBody>
      </p:sp>
    </p:spTree>
    <p:extLst>
      <p:ext uri="{BB962C8B-B14F-4D97-AF65-F5344CB8AC3E}">
        <p14:creationId xmlns:p14="http://schemas.microsoft.com/office/powerpoint/2010/main" val="8162519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7" y="1628800"/>
            <a:ext cx="8037200" cy="3785652"/>
          </a:xfrm>
          <a:prstGeom prst="rect">
            <a:avLst/>
          </a:prstGeom>
          <a:noFill/>
        </p:spPr>
        <p:txBody>
          <a:bodyPr wrap="none" lIns="91440" tIns="45720" rIns="91440" bIns="45720">
            <a:spAutoFit/>
          </a:bodyPr>
          <a:lstStyle/>
          <a:p>
            <a:pPr algn="ctr"/>
            <a:r>
              <a:rPr lang="tr-TR" sz="8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DİNLEDİĞİNİZ </a:t>
            </a:r>
          </a:p>
          <a:p>
            <a:pPr algn="ctr"/>
            <a:r>
              <a:rPr lang="tr-TR" sz="8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İÇİN TEŞEKKÜRLER</a:t>
            </a:r>
          </a:p>
          <a:p>
            <a:pPr algn="ctr"/>
            <a:r>
              <a:rPr lang="tr-TR"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sym typeface="Wingdings" panose="05000000000000000000" pitchFamily="2" charset="2"/>
              </a:rPr>
              <a:t></a:t>
            </a:r>
            <a:endParaRPr lang="tr-TR" sz="8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7787717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solidFill>
                  <a:schemeClr val="tx2">
                    <a:lumMod val="75000"/>
                  </a:schemeClr>
                </a:solidFill>
              </a:rPr>
              <a:t>DUYGU NEDİR ?</a:t>
            </a:r>
          </a:p>
        </p:txBody>
      </p:sp>
      <p:sp>
        <p:nvSpPr>
          <p:cNvPr id="3" name="İçerik Yer Tutucusu 2"/>
          <p:cNvSpPr>
            <a:spLocks noGrp="1"/>
          </p:cNvSpPr>
          <p:nvPr>
            <p:ph idx="1"/>
          </p:nvPr>
        </p:nvSpPr>
        <p:spPr>
          <a:xfrm>
            <a:off x="539552" y="4491608"/>
            <a:ext cx="8229600" cy="1972815"/>
          </a:xfrm>
        </p:spPr>
        <p:txBody>
          <a:bodyPr>
            <a:normAutofit/>
          </a:bodyPr>
          <a:lstStyle/>
          <a:p>
            <a:r>
              <a:rPr lang="tr-TR" sz="2700" dirty="0">
                <a:latin typeface="Comic Sans MS" panose="030F0702030302020204" pitchFamily="66" charset="0"/>
              </a:rPr>
              <a:t>Duygu, “belirli nesne, olay veya bireylerin insanın iç dünyasında uyandırdığı izlenim” olarak tanımlanmıştır. </a:t>
            </a:r>
          </a:p>
        </p:txBody>
      </p:sp>
      <p:pic>
        <p:nvPicPr>
          <p:cNvPr id="13314" name="Picture 2" descr="Temel Duygular, Farklı Duygu Türleri ve İnsan Davranışlarına Etkisi »  Bilgiust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168" y="1412776"/>
            <a:ext cx="442849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7277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solidFill>
                  <a:schemeClr val="tx2">
                    <a:lumMod val="75000"/>
                  </a:schemeClr>
                </a:solidFill>
              </a:rPr>
              <a:t>DUYGULARIN 5 BİLEŞENİ</a:t>
            </a:r>
          </a:p>
        </p:txBody>
      </p:sp>
      <p:sp>
        <p:nvSpPr>
          <p:cNvPr id="3" name="İçerik Yer Tutucusu 2"/>
          <p:cNvSpPr>
            <a:spLocks noGrp="1"/>
          </p:cNvSpPr>
          <p:nvPr>
            <p:ph idx="1"/>
          </p:nvPr>
        </p:nvSpPr>
        <p:spPr>
          <a:xfrm>
            <a:off x="467544" y="1556793"/>
            <a:ext cx="8229600" cy="4320480"/>
          </a:xfrm>
        </p:spPr>
        <p:txBody>
          <a:bodyPr>
            <a:normAutofit fontScale="77500" lnSpcReduction="20000"/>
          </a:bodyPr>
          <a:lstStyle/>
          <a:p>
            <a:pPr marL="0" indent="0">
              <a:buNone/>
            </a:pPr>
            <a:r>
              <a:rPr lang="tr-TR" dirty="0">
                <a:latin typeface="Comic Sans MS" panose="030F0702030302020204" pitchFamily="66" charset="0"/>
              </a:rPr>
              <a:t>1.Uyaranı (olay, nesne ya da düşünce) fark etme</a:t>
            </a:r>
            <a:br>
              <a:rPr lang="tr-TR" dirty="0">
                <a:latin typeface="Comic Sans MS" panose="030F0702030302020204" pitchFamily="66" charset="0"/>
              </a:rPr>
            </a:br>
            <a:endParaRPr lang="tr-TR" dirty="0">
              <a:latin typeface="Comic Sans MS" panose="030F0702030302020204" pitchFamily="66" charset="0"/>
            </a:endParaRPr>
          </a:p>
          <a:p>
            <a:pPr marL="0" indent="0">
              <a:buNone/>
            </a:pPr>
            <a:r>
              <a:rPr lang="tr-TR" dirty="0">
                <a:latin typeface="Comic Sans MS" panose="030F0702030302020204" pitchFamily="66" charset="0"/>
              </a:rPr>
              <a:t>2.Uyaranı algılama yani yorumlama ve değerlendirme</a:t>
            </a:r>
            <a:br>
              <a:rPr lang="tr-TR" dirty="0">
                <a:latin typeface="Comic Sans MS" panose="030F0702030302020204" pitchFamily="66" charset="0"/>
              </a:rPr>
            </a:br>
            <a:endParaRPr lang="tr-TR" dirty="0">
              <a:latin typeface="Comic Sans MS" panose="030F0702030302020204" pitchFamily="66" charset="0"/>
            </a:endParaRPr>
          </a:p>
          <a:p>
            <a:pPr marL="0" indent="0">
              <a:buNone/>
            </a:pPr>
            <a:r>
              <a:rPr lang="tr-TR" dirty="0">
                <a:latin typeface="Comic Sans MS" panose="030F0702030302020204" pitchFamily="66" charset="0"/>
              </a:rPr>
              <a:t>3.Belirli bir duygu hissetme (hoş ya da nahoş; yaklaştıran ya da kaçınma uyandıran)</a:t>
            </a:r>
            <a:br>
              <a:rPr lang="tr-TR" dirty="0">
                <a:latin typeface="Comic Sans MS" panose="030F0702030302020204" pitchFamily="66" charset="0"/>
              </a:rPr>
            </a:br>
            <a:endParaRPr lang="tr-TR" dirty="0">
              <a:latin typeface="Comic Sans MS" panose="030F0702030302020204" pitchFamily="66" charset="0"/>
            </a:endParaRPr>
          </a:p>
          <a:p>
            <a:pPr marL="0" indent="0">
              <a:buNone/>
            </a:pPr>
            <a:r>
              <a:rPr lang="tr-TR" dirty="0">
                <a:latin typeface="Comic Sans MS" panose="030F0702030302020204" pitchFamily="66" charset="0"/>
              </a:rPr>
              <a:t>4.Uygun fizyolojik tepkiler (kas gerginliği, hormon seviyesi, kalp/solunum ritmi vb. bedensel değişimler)</a:t>
            </a:r>
            <a:br>
              <a:rPr lang="tr-TR" dirty="0">
                <a:latin typeface="Comic Sans MS" panose="030F0702030302020204" pitchFamily="66" charset="0"/>
              </a:rPr>
            </a:br>
            <a:endParaRPr lang="tr-TR" dirty="0">
              <a:latin typeface="Comic Sans MS" panose="030F0702030302020204" pitchFamily="66" charset="0"/>
            </a:endParaRPr>
          </a:p>
          <a:p>
            <a:pPr marL="0" indent="0">
              <a:buNone/>
            </a:pPr>
            <a:r>
              <a:rPr lang="tr-TR" dirty="0">
                <a:latin typeface="Comic Sans MS" panose="030F0702030302020204" pitchFamily="66" charset="0"/>
              </a:rPr>
              <a:t>5.Harekete geçme ya da bir tepki üretme.</a:t>
            </a:r>
            <a:r>
              <a:rPr lang="tr-TR" dirty="0"/>
              <a:t> </a:t>
            </a:r>
          </a:p>
          <a:p>
            <a:endParaRPr lang="tr-TR" dirty="0"/>
          </a:p>
        </p:txBody>
      </p:sp>
    </p:spTree>
    <p:extLst>
      <p:ext uri="{BB962C8B-B14F-4D97-AF65-F5344CB8AC3E}">
        <p14:creationId xmlns:p14="http://schemas.microsoft.com/office/powerpoint/2010/main" val="29790287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solidFill>
                  <a:schemeClr val="tx2">
                    <a:lumMod val="75000"/>
                  </a:schemeClr>
                </a:solidFill>
              </a:rPr>
              <a:t>DUYGU ÇEMBERİ</a:t>
            </a:r>
          </a:p>
        </p:txBody>
      </p:sp>
      <p:sp>
        <p:nvSpPr>
          <p:cNvPr id="3" name="İçerik Yer Tutucusu 2"/>
          <p:cNvSpPr>
            <a:spLocks noGrp="1"/>
          </p:cNvSpPr>
          <p:nvPr>
            <p:ph idx="1"/>
          </p:nvPr>
        </p:nvSpPr>
        <p:spPr>
          <a:xfrm>
            <a:off x="395536" y="1556792"/>
            <a:ext cx="8229600" cy="4525963"/>
          </a:xfrm>
        </p:spPr>
        <p:txBody>
          <a:bodyPr>
            <a:normAutofit lnSpcReduction="10000"/>
          </a:bodyPr>
          <a:lstStyle/>
          <a:p>
            <a:pPr marL="0" indent="0">
              <a:buNone/>
            </a:pPr>
            <a:r>
              <a:rPr lang="tr-TR" sz="2900" dirty="0"/>
              <a:t>8 temel duygumuz vardır.</a:t>
            </a:r>
          </a:p>
          <a:p>
            <a:pPr fontAlgn="base"/>
            <a:r>
              <a:rPr lang="tr-TR" sz="2900" dirty="0"/>
              <a:t>Üzüntü,</a:t>
            </a:r>
          </a:p>
          <a:p>
            <a:pPr fontAlgn="base"/>
            <a:r>
              <a:rPr lang="tr-TR" sz="2900" dirty="0"/>
              <a:t>Şaşkınlık,</a:t>
            </a:r>
          </a:p>
          <a:p>
            <a:pPr fontAlgn="base"/>
            <a:r>
              <a:rPr lang="tr-TR" sz="2900" dirty="0"/>
              <a:t>Korku,</a:t>
            </a:r>
          </a:p>
          <a:p>
            <a:pPr fontAlgn="base"/>
            <a:r>
              <a:rPr lang="tr-TR" sz="2900" dirty="0"/>
              <a:t>Güven,</a:t>
            </a:r>
          </a:p>
          <a:p>
            <a:pPr fontAlgn="base"/>
            <a:r>
              <a:rPr lang="tr-TR" sz="2900" dirty="0"/>
              <a:t>Sevinç,</a:t>
            </a:r>
          </a:p>
          <a:p>
            <a:pPr fontAlgn="base"/>
            <a:r>
              <a:rPr lang="tr-TR" sz="2900" dirty="0"/>
              <a:t>Beklenti,</a:t>
            </a:r>
          </a:p>
          <a:p>
            <a:pPr fontAlgn="base"/>
            <a:r>
              <a:rPr lang="tr-TR" sz="2900" dirty="0"/>
              <a:t>Tiksinme</a:t>
            </a:r>
          </a:p>
          <a:p>
            <a:pPr fontAlgn="base"/>
            <a:r>
              <a:rPr lang="tr-TR" sz="2900" dirty="0"/>
              <a:t>Öfke</a:t>
            </a:r>
          </a:p>
          <a:p>
            <a:pPr marL="0" indent="0">
              <a:buNone/>
            </a:pPr>
            <a:endParaRPr lang="tr-TR" dirty="0"/>
          </a:p>
        </p:txBody>
      </p:sp>
      <p:pic>
        <p:nvPicPr>
          <p:cNvPr id="1026" name="Picture 2" descr="Plutchik&amp;#39;in Duygu Çarkıfeleği: Duygularınızın Kökenlerini Daha Yakından  Tanıyın! - Evrim Ağac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734" y="1484784"/>
            <a:ext cx="4262659"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5805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548680"/>
            <a:ext cx="4680520" cy="2908920"/>
          </a:xfrm>
        </p:spPr>
        <p:txBody>
          <a:bodyPr>
            <a:normAutofit lnSpcReduction="10000"/>
          </a:bodyPr>
          <a:lstStyle/>
          <a:p>
            <a:r>
              <a:rPr lang="tr-TR" b="1" dirty="0"/>
              <a:t>Üzüntü:</a:t>
            </a:r>
            <a:r>
              <a:rPr lang="tr-TR" dirty="0"/>
              <a:t> güçsüz veya yetersiz bulduğumuz durumda harekete geçmemizi sevdiklerimizle bağlantı kurmamızı sağlar.</a:t>
            </a:r>
          </a:p>
        </p:txBody>
      </p:sp>
      <p:pic>
        <p:nvPicPr>
          <p:cNvPr id="2050" name="Picture 2" descr="Fazla Üzüntü Hangi Hastalıkları Doğurur? » Bilgiust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3429000"/>
            <a:ext cx="3600400" cy="246625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895902" y="620688"/>
            <a:ext cx="3888432" cy="2554545"/>
          </a:xfrm>
          <a:prstGeom prst="rect">
            <a:avLst/>
          </a:prstGeom>
          <a:noFill/>
        </p:spPr>
        <p:txBody>
          <a:bodyPr wrap="square" rtlCol="0">
            <a:spAutoFit/>
          </a:bodyPr>
          <a:lstStyle/>
          <a:p>
            <a:r>
              <a:rPr lang="tr-TR" sz="3200" b="1" dirty="0"/>
              <a:t>Şaşkınlık:</a:t>
            </a:r>
            <a:r>
              <a:rPr lang="tr-TR" sz="3200" dirty="0"/>
              <a:t> dikkatimizi yeni durumlara yoğunlaştırmamızı, o anki ana odaklanmamızı sağlar</a:t>
            </a:r>
            <a:r>
              <a:rPr lang="tr-TR" dirty="0"/>
              <a:t>.</a:t>
            </a:r>
          </a:p>
        </p:txBody>
      </p:sp>
      <p:pic>
        <p:nvPicPr>
          <p:cNvPr id="2052" name="Picture 4" descr="Şaşkınlı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490" y="3429000"/>
            <a:ext cx="357382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0176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48680"/>
            <a:ext cx="3744416" cy="2736304"/>
          </a:xfrm>
        </p:spPr>
        <p:txBody>
          <a:bodyPr/>
          <a:lstStyle/>
          <a:p>
            <a:r>
              <a:rPr lang="tr-TR" b="1" dirty="0"/>
              <a:t>Mutluluk:</a:t>
            </a:r>
            <a:r>
              <a:rPr lang="tr-TR" dirty="0"/>
              <a:t> </a:t>
            </a:r>
            <a:r>
              <a:rPr lang="tr-TR" sz="2800" dirty="0">
                <a:latin typeface="Comic Sans MS" panose="030F0702030302020204" pitchFamily="66" charset="0"/>
              </a:rPr>
              <a:t>bizi motive eden, harekete geçiren, bizim için neyim önemli olduğunu anlamamızı sağlar</a:t>
            </a:r>
            <a:r>
              <a:rPr lang="tr-TR" sz="2800" dirty="0"/>
              <a:t>.</a:t>
            </a:r>
          </a:p>
        </p:txBody>
      </p:sp>
      <p:sp>
        <p:nvSpPr>
          <p:cNvPr id="4" name="Metin kutusu 3"/>
          <p:cNvSpPr txBox="1"/>
          <p:nvPr/>
        </p:nvSpPr>
        <p:spPr>
          <a:xfrm>
            <a:off x="4644008" y="1412776"/>
            <a:ext cx="4032448" cy="1631216"/>
          </a:xfrm>
          <a:prstGeom prst="rect">
            <a:avLst/>
          </a:prstGeom>
          <a:noFill/>
        </p:spPr>
        <p:txBody>
          <a:bodyPr wrap="square" rtlCol="0">
            <a:spAutoFit/>
          </a:bodyPr>
          <a:lstStyle/>
          <a:p>
            <a:r>
              <a:rPr lang="tr-TR" sz="4400" b="1" dirty="0"/>
              <a:t>Beklenti:</a:t>
            </a:r>
            <a:r>
              <a:rPr lang="tr-TR" sz="4400" dirty="0"/>
              <a:t> </a:t>
            </a:r>
            <a:r>
              <a:rPr lang="tr-TR" sz="2800" dirty="0">
                <a:latin typeface="Comic Sans MS" panose="030F0702030302020204" pitchFamily="66" charset="0"/>
              </a:rPr>
              <a:t>ileriye bakmamızı ve plan yapmamızı sağlar.</a:t>
            </a:r>
          </a:p>
        </p:txBody>
      </p:sp>
      <p:pic>
        <p:nvPicPr>
          <p:cNvPr id="4098" name="Picture 2" descr="Mutluluk nedir ne demektir? Kısaca Anlamı - Laf Sözlü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73016"/>
            <a:ext cx="237626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1052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39053"/>
            <a:ext cx="4330824" cy="3028624"/>
          </a:xfrm>
        </p:spPr>
        <p:txBody>
          <a:bodyPr/>
          <a:lstStyle/>
          <a:p>
            <a:r>
              <a:rPr lang="tr-TR" sz="4000" b="1" dirty="0"/>
              <a:t>Korku:</a:t>
            </a:r>
            <a:r>
              <a:rPr lang="tr-TR" dirty="0"/>
              <a:t> </a:t>
            </a:r>
            <a:r>
              <a:rPr lang="tr-TR" sz="2800" dirty="0">
                <a:latin typeface="Comic Sans MS" panose="030F0702030302020204" pitchFamily="66" charset="0"/>
              </a:rPr>
              <a:t>tehlikeden korunmamıza yardımcı olur. Korkunun temel işlevi hayatta kalmamızı sağlamaktır.</a:t>
            </a:r>
          </a:p>
        </p:txBody>
      </p:sp>
      <p:sp>
        <p:nvSpPr>
          <p:cNvPr id="5" name="Metin kutusu 4"/>
          <p:cNvSpPr txBox="1"/>
          <p:nvPr/>
        </p:nvSpPr>
        <p:spPr>
          <a:xfrm>
            <a:off x="4932040" y="476672"/>
            <a:ext cx="3816424" cy="2862322"/>
          </a:xfrm>
          <a:prstGeom prst="rect">
            <a:avLst/>
          </a:prstGeom>
          <a:noFill/>
        </p:spPr>
        <p:txBody>
          <a:bodyPr wrap="square" rtlCol="0">
            <a:spAutoFit/>
          </a:bodyPr>
          <a:lstStyle/>
          <a:p>
            <a:r>
              <a:rPr lang="tr-TR" sz="4000" b="1" dirty="0"/>
              <a:t>Güven: </a:t>
            </a:r>
            <a:r>
              <a:rPr lang="tr-TR" sz="2800" dirty="0">
                <a:latin typeface="Comic Sans MS" panose="030F0702030302020204" pitchFamily="66" charset="0"/>
              </a:rPr>
              <a:t>diğer insanlar ile bağlantı kurmamızı, ilişki kurmamızı sosyal ilişkiler geliştirmemizi sağlar.</a:t>
            </a:r>
          </a:p>
        </p:txBody>
      </p:sp>
      <p:pic>
        <p:nvPicPr>
          <p:cNvPr id="3074" name="Picture 2" descr="Face Screaming in Fear Emoji (U+1F6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84984"/>
            <a:ext cx="28803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Önce Güven Sonra İnovasyon – Bora Özk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129" y="3492363"/>
            <a:ext cx="3436245" cy="258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3572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4114800" cy="2188839"/>
          </a:xfrm>
        </p:spPr>
        <p:txBody>
          <a:bodyPr/>
          <a:lstStyle/>
          <a:p>
            <a:r>
              <a:rPr lang="tr-TR" b="1" dirty="0"/>
              <a:t>Tiksinme:</a:t>
            </a:r>
            <a:r>
              <a:rPr lang="tr-TR" dirty="0"/>
              <a:t> </a:t>
            </a:r>
            <a:r>
              <a:rPr lang="tr-TR" sz="2800" dirty="0">
                <a:latin typeface="Comic Sans MS" panose="030F0702030302020204" pitchFamily="66" charset="0"/>
              </a:rPr>
              <a:t>sağlıksız olanı reddetmemizi sağlar.</a:t>
            </a:r>
          </a:p>
        </p:txBody>
      </p:sp>
      <p:pic>
        <p:nvPicPr>
          <p:cNvPr id="5122" name="Picture 2" descr="Tiksinme vektörler | Tiksinme vektör çizimler, vektörel grafik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3587677"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860032" y="548680"/>
            <a:ext cx="3600400" cy="2308324"/>
          </a:xfrm>
          <a:prstGeom prst="rect">
            <a:avLst/>
          </a:prstGeom>
          <a:noFill/>
        </p:spPr>
        <p:txBody>
          <a:bodyPr wrap="square" rtlCol="0">
            <a:spAutoFit/>
          </a:bodyPr>
          <a:lstStyle/>
          <a:p>
            <a:r>
              <a:rPr lang="tr-TR" sz="3200" b="1" dirty="0"/>
              <a:t>Öfke: </a:t>
            </a:r>
            <a:r>
              <a:rPr lang="tr-TR" sz="2800" dirty="0">
                <a:latin typeface="Comic Sans MS" panose="030F0702030302020204" pitchFamily="66" charset="0"/>
              </a:rPr>
              <a:t>Can sıkıcı durumlarla baş etmek için kişinin ihtiyaç duyduğu kaynakları sağlar.</a:t>
            </a:r>
          </a:p>
        </p:txBody>
      </p:sp>
      <p:sp>
        <p:nvSpPr>
          <p:cNvPr id="5" name="AutoShape 4" descr="ÖFKE NEDİR NE DEĞİLDİR? - Zamane Psikoloji - Psikolojide Yeni Bir Çağ"/>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ÖFKE NEDİR NE DEĞİLDİR? - Zamane Psikoloji - Psikolojide Yeni Bir Çağ"/>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8" name="Picture 8" descr="Öfkeli Adam Agresif Yüz Ifadeleri Ile Çizgi Film Karakteri Vektör Çizim  Stok Vektör Sanatı &amp;amp; Adamlar&amp;#39;nin Daha Fazla Görseli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8772" y="3103225"/>
            <a:ext cx="3206094" cy="320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9316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521</Words>
  <Application>Microsoft Office PowerPoint</Application>
  <PresentationFormat>Ekran Gösterisi (4:3)</PresentationFormat>
  <Paragraphs>97</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DUYGULARIN KONTROLÜ VE  ŞİDDETİ ÖNLEME</vt:lpstr>
      <vt:lpstr>PowerPoint Sunusu</vt:lpstr>
      <vt:lpstr>DUYGU NEDİR ?</vt:lpstr>
      <vt:lpstr>DUYGULARIN 5 BİLEŞENİ</vt:lpstr>
      <vt:lpstr>DUYGU ÇEMBERİ</vt:lpstr>
      <vt:lpstr>PowerPoint Sunusu</vt:lpstr>
      <vt:lpstr>PowerPoint Sunusu</vt:lpstr>
      <vt:lpstr>PowerPoint Sunusu</vt:lpstr>
      <vt:lpstr>PowerPoint Sunusu</vt:lpstr>
      <vt:lpstr>DUYGULARIMIZI KONTROL ETMEK</vt:lpstr>
      <vt:lpstr>PowerPoint Sunusu</vt:lpstr>
      <vt:lpstr>PowerPoint Sunusu</vt:lpstr>
      <vt:lpstr>PowerPoint Sunusu</vt:lpstr>
      <vt:lpstr>PowerPoint Sunusu</vt:lpstr>
      <vt:lpstr>PowerPoint Sunusu</vt:lpstr>
      <vt:lpstr>PowerPoint Sunusu</vt:lpstr>
      <vt:lpstr>PowerPoint Sunusu</vt:lpstr>
      <vt:lpstr>ŞİDDET NEDİR ?</vt:lpstr>
      <vt:lpstr>ŞİDDETİN NEDENLERİ</vt:lpstr>
      <vt:lpstr>ŞİDDETİN TÜRLERİ</vt:lpstr>
      <vt:lpstr>OKUL ŞİDDETİ DENİLDİĞİNDE</vt:lpstr>
      <vt:lpstr>HANGİ ÖĞRENCİ ŞİDDETE BAŞVURUR?</vt:lpstr>
      <vt:lpstr>ŞİDDETİ ÖNLEMEK</vt:lpstr>
      <vt:lpstr>ÖFKE KONTROLÜ</vt:lpstr>
      <vt:lpstr>Öfkelendiğimizde…</vt:lpstr>
      <vt:lpstr>PowerPoint Sunusu</vt:lpstr>
      <vt:lpstr>PowerPoint Sunusu</vt:lpstr>
      <vt:lpstr>Öfkelendiğimizde…</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DUYGULARIN KONTROLÜ</dc:title>
  <dc:creator>Salon</dc:creator>
  <cp:lastModifiedBy>Salon</cp:lastModifiedBy>
  <cp:revision>22</cp:revision>
  <dcterms:created xsi:type="dcterms:W3CDTF">2021-09-22T12:59:47Z</dcterms:created>
  <dcterms:modified xsi:type="dcterms:W3CDTF">2021-09-24T12:49:14Z</dcterms:modified>
</cp:coreProperties>
</file>