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33552" y="14288"/>
            <a:ext cx="7772400" cy="1470025"/>
          </a:xfrm>
        </p:spPr>
        <p:txBody>
          <a:bodyPr>
            <a:normAutofit/>
          </a:bodyPr>
          <a:lstStyle/>
          <a:p>
            <a:r>
              <a:rPr lang="tr-TR" dirty="0">
                <a:solidFill>
                  <a:schemeClr val="accent1">
                    <a:lumMod val="50000"/>
                  </a:schemeClr>
                </a:solidFill>
              </a:rPr>
              <a:t>ÖĞRENME STİLLERİ</a:t>
            </a:r>
          </a:p>
        </p:txBody>
      </p:sp>
      <p:pic>
        <p:nvPicPr>
          <p:cNvPr id="4" name="Picture 8" descr="D:\Users\Hp\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220" y="4941168"/>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17"/>
          <p:cNvSpPr txBox="1"/>
          <p:nvPr/>
        </p:nvSpPr>
        <p:spPr>
          <a:xfrm>
            <a:off x="2590269" y="4906004"/>
            <a:ext cx="2591877" cy="369332"/>
          </a:xfrm>
          <a:prstGeom prst="rect">
            <a:avLst/>
          </a:prstGeom>
          <a:noFill/>
        </p:spPr>
        <p:txBody>
          <a:bodyPr wrap="square" rtlCol="0">
            <a:spAutoFit/>
          </a:bodyPr>
          <a:lstStyle/>
          <a:p>
            <a:r>
              <a:rPr lang="tr-TR" dirty="0" smtClean="0">
                <a:solidFill>
                  <a:schemeClr val="accent1"/>
                </a:solidFill>
                <a:latin typeface="Trebuchet MS" pitchFamily="34" charset="0"/>
              </a:rPr>
              <a:t>0272 214 45 56</a:t>
            </a:r>
            <a:endParaRPr lang="tr-TR" dirty="0">
              <a:solidFill>
                <a:schemeClr val="accent1"/>
              </a:solidFill>
              <a:latin typeface="Trebuchet MS" pitchFamily="34" charset="0"/>
            </a:endParaRPr>
          </a:p>
        </p:txBody>
      </p:sp>
      <p:pic>
        <p:nvPicPr>
          <p:cNvPr id="6"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410" y="5301204"/>
            <a:ext cx="450907" cy="504063"/>
          </a:xfrm>
          <a:prstGeom prst="rect">
            <a:avLst/>
          </a:prstGeom>
          <a:noFill/>
          <a:ln>
            <a:noFill/>
          </a:ln>
        </p:spPr>
      </p:pic>
      <p:sp>
        <p:nvSpPr>
          <p:cNvPr id="7" name="Metin kutusu 11"/>
          <p:cNvSpPr txBox="1"/>
          <p:nvPr/>
        </p:nvSpPr>
        <p:spPr>
          <a:xfrm>
            <a:off x="2553193" y="5313016"/>
            <a:ext cx="3933117" cy="646331"/>
          </a:xfrm>
          <a:prstGeom prst="rect">
            <a:avLst/>
          </a:prstGeom>
          <a:noFill/>
        </p:spPr>
        <p:txBody>
          <a:bodyPr wrap="square" rtlCol="0">
            <a:spAutoFit/>
          </a:bodyPr>
          <a:lstStyle/>
          <a:p>
            <a:r>
              <a:rPr lang="tr-TR" dirty="0" smtClean="0">
                <a:solidFill>
                  <a:schemeClr val="accent1"/>
                </a:solidFill>
                <a:latin typeface="Trebuchet MS" pitchFamily="34" charset="0"/>
                <a:cs typeface="Calibri" pitchFamily="34" charset="0"/>
              </a:rPr>
              <a:t>Sümer </a:t>
            </a:r>
            <a:r>
              <a:rPr lang="tr-TR" dirty="0" err="1" smtClean="0">
                <a:solidFill>
                  <a:schemeClr val="accent1"/>
                </a:solidFill>
                <a:latin typeface="Trebuchet MS" pitchFamily="34" charset="0"/>
                <a:cs typeface="Calibri" pitchFamily="34" charset="0"/>
              </a:rPr>
              <a:t>Mh</a:t>
            </a:r>
            <a:r>
              <a:rPr lang="tr-TR" dirty="0" smtClean="0">
                <a:solidFill>
                  <a:schemeClr val="accent1"/>
                </a:solidFill>
                <a:latin typeface="Trebuchet MS" pitchFamily="34" charset="0"/>
                <a:cs typeface="Calibri" pitchFamily="34" charset="0"/>
              </a:rPr>
              <a:t>. Kurtuluş </a:t>
            </a:r>
            <a:r>
              <a:rPr lang="tr-TR" dirty="0" err="1" smtClean="0">
                <a:solidFill>
                  <a:schemeClr val="accent1"/>
                </a:solidFill>
                <a:latin typeface="Trebuchet MS" pitchFamily="34" charset="0"/>
                <a:cs typeface="Calibri" pitchFamily="34" charset="0"/>
              </a:rPr>
              <a:t>Cd</a:t>
            </a:r>
            <a:r>
              <a:rPr lang="tr-TR" dirty="0" smtClean="0">
                <a:solidFill>
                  <a:schemeClr val="accent1"/>
                </a:solidFill>
                <a:latin typeface="Trebuchet MS" pitchFamily="34" charset="0"/>
                <a:cs typeface="Calibri" pitchFamily="34" charset="0"/>
              </a:rPr>
              <a:t>. No48/2 İç Kapı No:C Merkez/AFYONKARAHİSAR</a:t>
            </a:r>
            <a:endParaRPr lang="tr-TR" dirty="0">
              <a:solidFill>
                <a:schemeClr val="accent1"/>
              </a:solidFill>
              <a:latin typeface="Trebuchet MS" pitchFamily="34" charset="0"/>
              <a:cs typeface="Calibri" pitchFamily="34" charset="0"/>
            </a:endParaRPr>
          </a:p>
        </p:txBody>
      </p:sp>
      <p:pic>
        <p:nvPicPr>
          <p:cNvPr id="8" name="Resim 8"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362" y="6057299"/>
            <a:ext cx="450907" cy="432048"/>
          </a:xfrm>
          <a:prstGeom prst="rect">
            <a:avLst/>
          </a:prstGeom>
          <a:noFill/>
          <a:ln>
            <a:noFill/>
          </a:ln>
        </p:spPr>
      </p:pic>
      <p:sp>
        <p:nvSpPr>
          <p:cNvPr id="9" name="Metin kutusu 3"/>
          <p:cNvSpPr txBox="1"/>
          <p:nvPr/>
        </p:nvSpPr>
        <p:spPr>
          <a:xfrm>
            <a:off x="2536017" y="6113818"/>
            <a:ext cx="1694002" cy="369332"/>
          </a:xfrm>
          <a:prstGeom prst="rect">
            <a:avLst/>
          </a:prstGeom>
          <a:noFill/>
        </p:spPr>
        <p:txBody>
          <a:bodyPr wrap="square" rtlCol="0">
            <a:spAutoFit/>
          </a:bodyPr>
          <a:lstStyle/>
          <a:p>
            <a:r>
              <a:rPr lang="tr-TR" dirty="0" err="1" smtClean="0">
                <a:solidFill>
                  <a:schemeClr val="accent1"/>
                </a:solidFill>
                <a:latin typeface="Trebuchet MS" pitchFamily="34" charset="0"/>
              </a:rPr>
              <a:t>afyonram</a:t>
            </a:r>
            <a:endParaRPr lang="tr-TR" dirty="0">
              <a:solidFill>
                <a:schemeClr val="accent1"/>
              </a:solidFill>
              <a:latin typeface="Trebuchet MS" pitchFamily="34" charset="0"/>
            </a:endParaRPr>
          </a:p>
        </p:txBody>
      </p:sp>
      <p:pic>
        <p:nvPicPr>
          <p:cNvPr id="10" name="Resim 12" descr="D:\Users\Hp\Desktop\social-media-computer-icons-tulane-university-facebook-drawing-vector-twitter-thumbnai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9752" y="6057858"/>
            <a:ext cx="369290" cy="337958"/>
          </a:xfrm>
          <a:prstGeom prst="rect">
            <a:avLst/>
          </a:prstGeom>
          <a:noFill/>
          <a:ln>
            <a:noFill/>
          </a:ln>
        </p:spPr>
      </p:pic>
      <p:sp>
        <p:nvSpPr>
          <p:cNvPr id="11" name="Metin kutusu 13"/>
          <p:cNvSpPr txBox="1"/>
          <p:nvPr/>
        </p:nvSpPr>
        <p:spPr>
          <a:xfrm>
            <a:off x="4889042" y="6088657"/>
            <a:ext cx="1870364" cy="369332"/>
          </a:xfrm>
          <a:prstGeom prst="rect">
            <a:avLst/>
          </a:prstGeom>
          <a:noFill/>
        </p:spPr>
        <p:txBody>
          <a:bodyPr wrap="square" rtlCol="0">
            <a:spAutoFit/>
          </a:bodyPr>
          <a:lstStyle/>
          <a:p>
            <a:r>
              <a:rPr lang="tr-TR" dirty="0" smtClean="0">
                <a:solidFill>
                  <a:schemeClr val="accent1"/>
                </a:solidFill>
                <a:latin typeface="Trebuchet MS" pitchFamily="34" charset="0"/>
              </a:rPr>
              <a:t>@Afyon_RAM</a:t>
            </a:r>
            <a:endParaRPr lang="tr-TR" dirty="0">
              <a:solidFill>
                <a:schemeClr val="accent1"/>
              </a:solidFill>
              <a:latin typeface="Trebuchet MS" pitchFamily="34" charset="0"/>
            </a:endParaRPr>
          </a:p>
        </p:txBody>
      </p:sp>
      <p:pic>
        <p:nvPicPr>
          <p:cNvPr id="12" name="Picture 2" descr="\\YILMAZ\Users\Public\özel eğitim dökümanlar\logo (1).png"/>
          <p:cNvPicPr>
            <a:picLocks noChangeAspect="1" noChangeArrowheads="1"/>
          </p:cNvPicPr>
          <p:nvPr/>
        </p:nvPicPr>
        <p:blipFill>
          <a:blip r:embed="rId6" cstate="print"/>
          <a:srcRect/>
          <a:stretch>
            <a:fillRect/>
          </a:stretch>
        </p:blipFill>
        <p:spPr bwMode="auto">
          <a:xfrm>
            <a:off x="6948264" y="4623117"/>
            <a:ext cx="1860238" cy="1860238"/>
          </a:xfrm>
          <a:prstGeom prst="rect">
            <a:avLst/>
          </a:prstGeom>
          <a:noFill/>
        </p:spPr>
      </p:pic>
      <p:pic>
        <p:nvPicPr>
          <p:cNvPr id="1026" name="Picture 2" descr="ÖĞRENME STİLLERİ - Çekmeköy Sınav Kolej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362" y="1340768"/>
            <a:ext cx="48768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4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511" y="24694"/>
            <a:ext cx="8229600" cy="1143000"/>
          </a:xfrm>
        </p:spPr>
        <p:txBody>
          <a:bodyPr>
            <a:normAutofit/>
          </a:bodyPr>
          <a:lstStyle/>
          <a:p>
            <a:r>
              <a:rPr lang="tr-TR" sz="6000" dirty="0">
                <a:solidFill>
                  <a:schemeClr val="accent1">
                    <a:lumMod val="50000"/>
                  </a:schemeClr>
                </a:solidFill>
              </a:rPr>
              <a:t>Öğrenme Stilleri</a:t>
            </a:r>
          </a:p>
        </p:txBody>
      </p:sp>
      <p:sp>
        <p:nvSpPr>
          <p:cNvPr id="3" name="İçerik Yer Tutucusu 2"/>
          <p:cNvSpPr>
            <a:spLocks noGrp="1"/>
          </p:cNvSpPr>
          <p:nvPr>
            <p:ph idx="1"/>
          </p:nvPr>
        </p:nvSpPr>
        <p:spPr>
          <a:xfrm>
            <a:off x="457200" y="1600200"/>
            <a:ext cx="4474840" cy="3124943"/>
          </a:xfrm>
        </p:spPr>
        <p:txBody>
          <a:bodyPr>
            <a:noAutofit/>
          </a:bodyPr>
          <a:lstStyle/>
          <a:p>
            <a:r>
              <a:rPr lang="tr-TR" sz="6000" dirty="0"/>
              <a:t>Görseller</a:t>
            </a:r>
          </a:p>
          <a:p>
            <a:r>
              <a:rPr lang="tr-TR" sz="6000" dirty="0"/>
              <a:t>İşitseller</a:t>
            </a:r>
          </a:p>
          <a:p>
            <a:r>
              <a:rPr lang="tr-TR" sz="6000" dirty="0"/>
              <a:t>Dokunsallar</a:t>
            </a:r>
          </a:p>
        </p:txBody>
      </p:sp>
      <p:pic>
        <p:nvPicPr>
          <p:cNvPr id="5122" name="Picture 2" descr="Beyin ve Öğrenme | Türkiye&amp;#39;nin gelişmiş yurt bulma 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1700808"/>
            <a:ext cx="313799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4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Görseller</a:t>
            </a:r>
          </a:p>
        </p:txBody>
      </p:sp>
      <p:sp>
        <p:nvSpPr>
          <p:cNvPr id="3" name="İçerik Yer Tutucusu 2"/>
          <p:cNvSpPr>
            <a:spLocks noGrp="1"/>
          </p:cNvSpPr>
          <p:nvPr>
            <p:ph idx="1"/>
          </p:nvPr>
        </p:nvSpPr>
        <p:spPr>
          <a:xfrm>
            <a:off x="467544" y="4509120"/>
            <a:ext cx="8229600" cy="2044824"/>
          </a:xfrm>
        </p:spPr>
        <p:txBody>
          <a:bodyPr>
            <a:normAutofit/>
          </a:bodyPr>
          <a:lstStyle/>
          <a:p>
            <a:r>
              <a:rPr lang="tr-TR" dirty="0"/>
              <a:t>Özel yaşamlarında genellikle düzenli ve titizdirler. Karışıklık </a:t>
            </a:r>
            <a:r>
              <a:rPr lang="tr-TR" dirty="0" err="1" smtClean="0"/>
              <a:t>vedağınıklıktan</a:t>
            </a:r>
            <a:r>
              <a:rPr lang="tr-TR" dirty="0" smtClean="0"/>
              <a:t> </a:t>
            </a:r>
            <a:r>
              <a:rPr lang="tr-TR" dirty="0"/>
              <a:t>rahatsız olurlar. Önce çalışma ortamlarını kendilerine </a:t>
            </a:r>
            <a:r>
              <a:rPr lang="tr-TR" dirty="0" smtClean="0"/>
              <a:t>göre düzenlerler</a:t>
            </a:r>
            <a:r>
              <a:rPr lang="tr-TR" dirty="0"/>
              <a:t>, sonra çalışmaya başlarlar. </a:t>
            </a:r>
          </a:p>
        </p:txBody>
      </p:sp>
      <p:sp>
        <p:nvSpPr>
          <p:cNvPr id="4" name="AutoShape 2" descr="Beynin Üç Boyutlu Yolculuğu Görsel Zekaya Sahip Kişilerin Özellik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eynin Üç Boyutlu Yolculuğu Görsel Zekaya Sahip Kişilerin Özellikle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Beynin Üç Boyutlu Yolculuğu Görsel Zekaya Sahip Kişilerin Özellikler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Çoklu Zeka Eğitimi | Başer Okulları ve Eğitim Kurumları"/>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Zeka Nedir? | Dahi Çocuk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507469"/>
            <a:ext cx="349822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6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Çalışma masalarındaki araç ve gereçler için (kalem, silgi, kalemtıraş, makas, zımba vb.) sabit yerler belirlerler ve onları hep aynı yerde tutarlar. Derste işlenen konuyla ilgili öğrendiklerini gözlerinin önüne getirerek hatırlamaya çalışırlar.</a:t>
            </a:r>
          </a:p>
          <a:p>
            <a:endParaRPr lang="tr-TR" dirty="0"/>
          </a:p>
        </p:txBody>
      </p:sp>
      <p:sp>
        <p:nvSpPr>
          <p:cNvPr id="4" name="Başlık 1"/>
          <p:cNvSpPr>
            <a:spLocks noGrp="1"/>
          </p:cNvSpPr>
          <p:nvPr>
            <p:ph type="title"/>
          </p:nvPr>
        </p:nvSpPr>
        <p:spPr>
          <a:xfrm>
            <a:off x="457200" y="274638"/>
            <a:ext cx="8229600" cy="1143000"/>
          </a:xfrm>
        </p:spPr>
        <p:txBody>
          <a:bodyPr>
            <a:normAutofit/>
          </a:bodyPr>
          <a:lstStyle/>
          <a:p>
            <a:r>
              <a:rPr lang="tr-TR" sz="6000" dirty="0">
                <a:solidFill>
                  <a:schemeClr val="accent1">
                    <a:lumMod val="50000"/>
                  </a:schemeClr>
                </a:solidFill>
              </a:rPr>
              <a:t>Görseller</a:t>
            </a:r>
          </a:p>
        </p:txBody>
      </p:sp>
    </p:spTree>
    <p:extLst>
      <p:ext uri="{BB962C8B-B14F-4D97-AF65-F5344CB8AC3E}">
        <p14:creationId xmlns:p14="http://schemas.microsoft.com/office/powerpoint/2010/main" val="149209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İşitseller</a:t>
            </a:r>
          </a:p>
        </p:txBody>
      </p:sp>
      <p:sp>
        <p:nvSpPr>
          <p:cNvPr id="4" name="Metin kutusu 3"/>
          <p:cNvSpPr txBox="1"/>
          <p:nvPr/>
        </p:nvSpPr>
        <p:spPr>
          <a:xfrm>
            <a:off x="265779" y="1628800"/>
            <a:ext cx="5616624" cy="4031873"/>
          </a:xfrm>
          <a:prstGeom prst="rect">
            <a:avLst/>
          </a:prstGeom>
          <a:noFill/>
        </p:spPr>
        <p:txBody>
          <a:bodyPr wrap="square" rtlCol="0">
            <a:spAutoFit/>
          </a:bodyPr>
          <a:lstStyle/>
          <a:p>
            <a:r>
              <a:rPr lang="tr-TR" sz="3200" dirty="0"/>
              <a:t>Ses ve müziğe karşı daha duyarlıdırlar. Sohbet etmeyi, birileriyle beraber çalışmayı severler.</a:t>
            </a:r>
          </a:p>
          <a:p>
            <a:r>
              <a:rPr lang="tr-TR" sz="3200" dirty="0"/>
              <a:t>Konuşma ve dinleme becerileri gelişmiştir. Çoğunlukla ahenkli ve güzel</a:t>
            </a:r>
          </a:p>
          <a:p>
            <a:r>
              <a:rPr lang="tr-TR" sz="3200" dirty="0"/>
              <a:t>konuşurlar.</a:t>
            </a:r>
          </a:p>
        </p:txBody>
      </p:sp>
      <p:pic>
        <p:nvPicPr>
          <p:cNvPr id="7170" name="Picture 2" descr="İşitsel Hafıza &amp;amp; Zeka Programı ® | interaktif Etkileşimli Zey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294" y="1412776"/>
            <a:ext cx="352071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8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35896" y="1052736"/>
            <a:ext cx="5266928" cy="5616624"/>
          </a:xfrm>
        </p:spPr>
        <p:txBody>
          <a:bodyPr>
            <a:normAutofit/>
          </a:bodyPr>
          <a:lstStyle/>
          <a:p>
            <a:r>
              <a:rPr lang="tr-TR" dirty="0" smtClean="0"/>
              <a:t>Sessiz okuma </a:t>
            </a:r>
            <a:r>
              <a:rPr lang="tr-TR" dirty="0"/>
              <a:t>çalışmalarından pek yararlanamazlar; o nedenle, kendilerinin duyabileceği </a:t>
            </a:r>
            <a:r>
              <a:rPr lang="tr-TR" dirty="0" smtClean="0"/>
              <a:t>bir sesle </a:t>
            </a:r>
            <a:r>
              <a:rPr lang="tr-TR" dirty="0"/>
              <a:t>okumalarına izin verilmesi gerekir. Konuşarak, tartışarak ve başkalarının </a:t>
            </a:r>
            <a:r>
              <a:rPr lang="tr-TR" dirty="0" smtClean="0"/>
              <a:t>sözlü sunularını </a:t>
            </a:r>
            <a:r>
              <a:rPr lang="tr-TR" dirty="0"/>
              <a:t>dinleyerek daha iyi öğrenirler</a:t>
            </a:r>
            <a:r>
              <a:rPr lang="tr-TR" dirty="0" smtClean="0"/>
              <a:t>.</a:t>
            </a:r>
            <a:r>
              <a:rPr lang="tr-TR" dirty="0"/>
              <a:t> Y</a:t>
            </a:r>
            <a:r>
              <a:rPr lang="tr-TR" dirty="0" smtClean="0"/>
              <a:t>abancı </a:t>
            </a:r>
            <a:r>
              <a:rPr lang="tr-TR" dirty="0"/>
              <a:t>dil derslerinde daha başarılıdırlar.</a:t>
            </a:r>
          </a:p>
        </p:txBody>
      </p:sp>
      <p:sp>
        <p:nvSpPr>
          <p:cNvPr id="4" name="Başlık 1"/>
          <p:cNvSpPr>
            <a:spLocks noGrp="1"/>
          </p:cNvSpPr>
          <p:nvPr>
            <p:ph type="title"/>
          </p:nvPr>
        </p:nvSpPr>
        <p:spPr>
          <a:xfrm>
            <a:off x="395536" y="0"/>
            <a:ext cx="8229600" cy="1143000"/>
          </a:xfrm>
        </p:spPr>
        <p:txBody>
          <a:bodyPr>
            <a:normAutofit/>
          </a:bodyPr>
          <a:lstStyle/>
          <a:p>
            <a:r>
              <a:rPr lang="tr-TR" sz="6000" dirty="0">
                <a:solidFill>
                  <a:schemeClr val="accent1">
                    <a:lumMod val="50000"/>
                  </a:schemeClr>
                </a:solidFill>
              </a:rPr>
              <a:t>İşitseller</a:t>
            </a:r>
          </a:p>
        </p:txBody>
      </p:sp>
      <p:sp>
        <p:nvSpPr>
          <p:cNvPr id="5" name="AutoShape 2" descr="İşitme kaybı ve İşitme cihazlar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İşitme kaybı ve İşitme cihazlar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8" name="Picture 6" descr="İşitme kayıpları sebepleri. İşitme kaybı tedavisi var mı? - Dr. Cihan Kar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378042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1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a:bodyPr>
          <a:lstStyle/>
          <a:p>
            <a:r>
              <a:rPr lang="tr-TR" sz="6000" dirty="0">
                <a:solidFill>
                  <a:schemeClr val="accent1">
                    <a:lumMod val="50000"/>
                  </a:schemeClr>
                </a:solidFill>
              </a:rPr>
              <a:t>Dokunsallar</a:t>
            </a:r>
          </a:p>
        </p:txBody>
      </p:sp>
      <p:sp>
        <p:nvSpPr>
          <p:cNvPr id="3" name="İçerik Yer Tutucusu 2"/>
          <p:cNvSpPr>
            <a:spLocks noGrp="1"/>
          </p:cNvSpPr>
          <p:nvPr>
            <p:ph idx="1"/>
          </p:nvPr>
        </p:nvSpPr>
        <p:spPr/>
        <p:txBody>
          <a:bodyPr/>
          <a:lstStyle/>
          <a:p>
            <a:r>
              <a:rPr lang="tr-TR" dirty="0"/>
              <a:t>O</a:t>
            </a:r>
            <a:r>
              <a:rPr lang="tr-TR" dirty="0" smtClean="0"/>
              <a:t>ldukça </a:t>
            </a:r>
            <a:r>
              <a:rPr lang="tr-TR" dirty="0"/>
              <a:t>hareketli, adeta sınıftaki yerlerinde </a:t>
            </a:r>
            <a:r>
              <a:rPr lang="tr-TR" dirty="0" smtClean="0"/>
              <a:t>duramayan çocuklardır.</a:t>
            </a:r>
            <a:r>
              <a:rPr lang="tr-TR" dirty="0"/>
              <a:t> Kalıcı bir öğrenme için, ellerini kullanabilecekleri öğrenme </a:t>
            </a:r>
            <a:r>
              <a:rPr lang="tr-TR" dirty="0" smtClean="0"/>
              <a:t>ortamına ihtiyaçları </a:t>
            </a:r>
            <a:r>
              <a:rPr lang="tr-TR" dirty="0"/>
              <a:t>vardır. Dokunsallar, derslik yerine </a:t>
            </a:r>
            <a:r>
              <a:rPr lang="tr-TR" dirty="0" err="1"/>
              <a:t>laboratuar</a:t>
            </a:r>
            <a:r>
              <a:rPr lang="tr-TR" dirty="0"/>
              <a:t>, okul bahçesi, uygulama alanı </a:t>
            </a:r>
            <a:r>
              <a:rPr lang="tr-TR" dirty="0" smtClean="0"/>
              <a:t>gibi ortamlarda </a:t>
            </a:r>
            <a:r>
              <a:rPr lang="tr-TR" dirty="0"/>
              <a:t>yaparak yaşayarak daha iyi öğrenirler.</a:t>
            </a:r>
          </a:p>
        </p:txBody>
      </p:sp>
    </p:spTree>
    <p:extLst>
      <p:ext uri="{BB962C8B-B14F-4D97-AF65-F5344CB8AC3E}">
        <p14:creationId xmlns:p14="http://schemas.microsoft.com/office/powerpoint/2010/main" val="282826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solidFill>
                  <a:schemeClr val="accent1">
                    <a:lumMod val="50000"/>
                  </a:schemeClr>
                </a:solidFill>
              </a:rPr>
              <a:t>BAŞARIYI ARTIRMADA ÖĞRENME STİLLERİNİN ROLÜ</a:t>
            </a:r>
          </a:p>
        </p:txBody>
      </p:sp>
      <p:sp>
        <p:nvSpPr>
          <p:cNvPr id="3" name="İçerik Yer Tutucusu 2"/>
          <p:cNvSpPr>
            <a:spLocks noGrp="1"/>
          </p:cNvSpPr>
          <p:nvPr>
            <p:ph idx="1"/>
          </p:nvPr>
        </p:nvSpPr>
        <p:spPr>
          <a:xfrm>
            <a:off x="539552" y="5085184"/>
            <a:ext cx="8229600" cy="1540768"/>
          </a:xfrm>
        </p:spPr>
        <p:txBody>
          <a:bodyPr>
            <a:normAutofit lnSpcReduction="10000"/>
          </a:bodyPr>
          <a:lstStyle/>
          <a:p>
            <a:r>
              <a:rPr lang="tr-TR" dirty="0"/>
              <a:t>Bir öğrencinin öğrenme stilini belirleyerek gerekli düzenlemeleri yapmak </a:t>
            </a:r>
            <a:r>
              <a:rPr lang="tr-TR" dirty="0" smtClean="0"/>
              <a:t>öğrenci başarısını </a:t>
            </a:r>
            <a:r>
              <a:rPr lang="tr-TR" dirty="0"/>
              <a:t>arttırır</a:t>
            </a:r>
            <a:r>
              <a:rPr lang="tr-TR" dirty="0" smtClean="0"/>
              <a:t>.</a:t>
            </a:r>
          </a:p>
        </p:txBody>
      </p:sp>
      <p:pic>
        <p:nvPicPr>
          <p:cNvPr id="1026" name="Picture 2" descr="Okul Başarısı Ne İle Ölçülü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64300"/>
            <a:ext cx="4363244" cy="311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3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221088"/>
            <a:ext cx="8229600" cy="2376264"/>
          </a:xfrm>
        </p:spPr>
        <p:txBody>
          <a:bodyPr>
            <a:normAutofit fontScale="92500" lnSpcReduction="20000"/>
          </a:bodyPr>
          <a:lstStyle/>
          <a:p>
            <a:r>
              <a:rPr lang="tr-TR" dirty="0"/>
              <a:t>Her öğrencinin en iyi öğrendiği yol, onun öğrenme stilidir. Bir öğrencinin algılamasını, çevredeki diğer insanlarla ilişkilerini ve öğrenme çevresindeki davranışlarına etki eden bilişsel, </a:t>
            </a:r>
            <a:r>
              <a:rPr lang="tr-TR" dirty="0" err="1"/>
              <a:t>duyuşsal</a:t>
            </a:r>
            <a:r>
              <a:rPr lang="tr-TR" dirty="0"/>
              <a:t> ve fizyolojik yapısı, onun öğrenme stilini belirler.</a:t>
            </a:r>
          </a:p>
          <a:p>
            <a:endParaRPr lang="tr-TR" dirty="0"/>
          </a:p>
        </p:txBody>
      </p:sp>
      <p:sp>
        <p:nvSpPr>
          <p:cNvPr id="4" name="Başlık 1"/>
          <p:cNvSpPr>
            <a:spLocks noGrp="1"/>
          </p:cNvSpPr>
          <p:nvPr>
            <p:ph type="title"/>
          </p:nvPr>
        </p:nvSpPr>
        <p:spPr>
          <a:xfrm>
            <a:off x="457200" y="274638"/>
            <a:ext cx="8229600" cy="1143000"/>
          </a:xfrm>
        </p:spPr>
        <p:txBody>
          <a:bodyPr>
            <a:noAutofit/>
          </a:bodyPr>
          <a:lstStyle/>
          <a:p>
            <a:r>
              <a:rPr lang="tr-TR" sz="4000" dirty="0">
                <a:solidFill>
                  <a:schemeClr val="accent1">
                    <a:lumMod val="50000"/>
                  </a:schemeClr>
                </a:solidFill>
              </a:rPr>
              <a:t>BAŞARIYI ARTIRMADA ÖĞRENME STİLLERİNİN ROLÜ</a:t>
            </a:r>
          </a:p>
        </p:txBody>
      </p:sp>
      <p:pic>
        <p:nvPicPr>
          <p:cNvPr id="2050" name="Picture 2" descr="İş Hayatında Başarılı Olmak İçin 7 Öneri | Ka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362" y="1700808"/>
            <a:ext cx="428296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9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1700808"/>
            <a:ext cx="7381420" cy="2308324"/>
          </a:xfrm>
          <a:prstGeom prst="rect">
            <a:avLst/>
          </a:prstGeom>
          <a:noFill/>
        </p:spPr>
        <p:txBody>
          <a:bodyPr wrap="square" lIns="91440" tIns="45720" rIns="91440" bIns="45720">
            <a:spAutoFit/>
          </a:bodyPr>
          <a:lstStyle/>
          <a:p>
            <a:pPr algn="ctr"/>
            <a:r>
              <a:rPr lang="tr-TR"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DİNLEDİĞİNİZ İÇİN </a:t>
            </a:r>
          </a:p>
          <a:p>
            <a:pPr algn="ctr"/>
            <a:r>
              <a:rPr lang="tr-TR"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TEŞEKKÜRLER</a:t>
            </a:r>
            <a:endParaRPr lang="tr-TR" sz="7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81004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1">
                    <a:lumMod val="50000"/>
                  </a:schemeClr>
                </a:solidFill>
              </a:rPr>
              <a:t>Öğrenme Stili Nedir ?</a:t>
            </a:r>
            <a:endParaRPr lang="tr-TR" dirty="0">
              <a:solidFill>
                <a:schemeClr val="accent1">
                  <a:lumMod val="50000"/>
                </a:schemeClr>
              </a:solidFill>
            </a:endParaRPr>
          </a:p>
        </p:txBody>
      </p:sp>
      <p:sp>
        <p:nvSpPr>
          <p:cNvPr id="3" name="İçerik Yer Tutucusu 2"/>
          <p:cNvSpPr>
            <a:spLocks noGrp="1"/>
          </p:cNvSpPr>
          <p:nvPr>
            <p:ph idx="1"/>
          </p:nvPr>
        </p:nvSpPr>
        <p:spPr>
          <a:xfrm>
            <a:off x="467544" y="4437112"/>
            <a:ext cx="8229600" cy="2116831"/>
          </a:xfrm>
        </p:spPr>
        <p:txBody>
          <a:bodyPr/>
          <a:lstStyle/>
          <a:p>
            <a:r>
              <a:rPr lang="tr-TR" dirty="0"/>
              <a:t>Öğrenme stili; öğrencinin öğrenmeye hazırlanma, öğrenme ve hatırlama aşamalarında diğerlerinden farklı yollar kullanmasıdır.</a:t>
            </a:r>
          </a:p>
        </p:txBody>
      </p:sp>
      <p:pic>
        <p:nvPicPr>
          <p:cNvPr id="1026" name="Picture 2" descr="E-Öğrenme Materyalleri İle Öğretim Hizmetlerinin Güçlendirilmesi – e-Kapakl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6792"/>
            <a:ext cx="3796680" cy="252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3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dirty="0">
                <a:solidFill>
                  <a:schemeClr val="accent1">
                    <a:lumMod val="50000"/>
                  </a:schemeClr>
                </a:solidFill>
              </a:rPr>
              <a:t>Öğrenme Stilini Belirleyen Temel Faktörler</a:t>
            </a:r>
          </a:p>
        </p:txBody>
      </p:sp>
      <p:sp>
        <p:nvSpPr>
          <p:cNvPr id="3" name="İçerik Yer Tutucusu 2"/>
          <p:cNvSpPr>
            <a:spLocks noGrp="1"/>
          </p:cNvSpPr>
          <p:nvPr>
            <p:ph idx="1"/>
          </p:nvPr>
        </p:nvSpPr>
        <p:spPr>
          <a:xfrm>
            <a:off x="457200" y="1600200"/>
            <a:ext cx="2962672" cy="4525963"/>
          </a:xfrm>
        </p:spPr>
        <p:txBody>
          <a:bodyPr/>
          <a:lstStyle/>
          <a:p>
            <a:pPr>
              <a:buFont typeface="Wingdings" panose="05000000000000000000" pitchFamily="2" charset="2"/>
              <a:buChar char="Ø"/>
            </a:pPr>
            <a:r>
              <a:rPr lang="tr-TR" i="1" dirty="0" smtClean="0"/>
              <a:t>Mizaç</a:t>
            </a:r>
          </a:p>
          <a:p>
            <a:pPr>
              <a:buFont typeface="Wingdings" panose="05000000000000000000" pitchFamily="2" charset="2"/>
              <a:buChar char="Ø"/>
            </a:pPr>
            <a:r>
              <a:rPr lang="tr-TR" i="1" dirty="0" smtClean="0"/>
              <a:t>Tarz</a:t>
            </a:r>
          </a:p>
          <a:p>
            <a:pPr>
              <a:buFont typeface="Wingdings" panose="05000000000000000000" pitchFamily="2" charset="2"/>
              <a:buChar char="Ø"/>
            </a:pPr>
            <a:r>
              <a:rPr lang="tr-TR" i="1" dirty="0" smtClean="0"/>
              <a:t>İlgi Alanları</a:t>
            </a:r>
          </a:p>
          <a:p>
            <a:pPr>
              <a:buFont typeface="Wingdings" panose="05000000000000000000" pitchFamily="2" charset="2"/>
              <a:buChar char="Ø"/>
            </a:pPr>
            <a:r>
              <a:rPr lang="tr-TR" i="1" dirty="0" smtClean="0"/>
              <a:t>Yetenekler</a:t>
            </a:r>
          </a:p>
          <a:p>
            <a:pPr>
              <a:buFont typeface="Wingdings" panose="05000000000000000000" pitchFamily="2" charset="2"/>
              <a:buChar char="Ø"/>
            </a:pPr>
            <a:r>
              <a:rPr lang="tr-TR" i="1" dirty="0" smtClean="0"/>
              <a:t>Çevre </a:t>
            </a:r>
          </a:p>
          <a:p>
            <a:pPr>
              <a:buFont typeface="Wingdings" panose="05000000000000000000" pitchFamily="2" charset="2"/>
              <a:buChar char="Ø"/>
            </a:pPr>
            <a:r>
              <a:rPr lang="tr-TR" i="1" dirty="0" smtClean="0"/>
              <a:t>Zaman</a:t>
            </a:r>
            <a:endParaRPr lang="tr-TR" i="1" dirty="0"/>
          </a:p>
        </p:txBody>
      </p:sp>
      <p:pic>
        <p:nvPicPr>
          <p:cNvPr id="2052" name="Picture 4" descr="COVID-19 Pandemi Süreci, Eğitim Sistemini Nasıl Etkiledi, Nasıl  Etkileyecek? - Evrim Ağac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132856"/>
            <a:ext cx="512057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1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0704"/>
            <a:ext cx="8229600" cy="1143000"/>
          </a:xfrm>
        </p:spPr>
        <p:txBody>
          <a:bodyPr>
            <a:normAutofit/>
          </a:bodyPr>
          <a:lstStyle/>
          <a:p>
            <a:r>
              <a:rPr lang="tr-TR" sz="6000" dirty="0">
                <a:solidFill>
                  <a:schemeClr val="accent1">
                    <a:lumMod val="50000"/>
                  </a:schemeClr>
                </a:solidFill>
              </a:rPr>
              <a:t>Mizaç</a:t>
            </a:r>
          </a:p>
        </p:txBody>
      </p:sp>
      <p:sp>
        <p:nvSpPr>
          <p:cNvPr id="3" name="İçerik Yer Tutucusu 2"/>
          <p:cNvSpPr>
            <a:spLocks noGrp="1"/>
          </p:cNvSpPr>
          <p:nvPr>
            <p:ph idx="1"/>
          </p:nvPr>
        </p:nvSpPr>
        <p:spPr>
          <a:xfrm>
            <a:off x="467544" y="4365104"/>
            <a:ext cx="8229600" cy="2332856"/>
          </a:xfrm>
        </p:spPr>
        <p:txBody>
          <a:bodyPr>
            <a:normAutofit/>
          </a:bodyPr>
          <a:lstStyle/>
          <a:p>
            <a:r>
              <a:rPr lang="tr-TR" dirty="0"/>
              <a:t>Dünyaya bakış açımız, felsefemiz, doğuştan var olan, geliştirilebilen ve değiştirilemeyen özelliklerdir. Mizaç kısaca, insanların bir çalışma, iletişim kurma ve öğrenme yoludur. </a:t>
            </a:r>
          </a:p>
        </p:txBody>
      </p:sp>
      <p:pic>
        <p:nvPicPr>
          <p:cNvPr id="3074" name="Picture 2" descr="Mizaç - karakteristik ve insan mizacının belirlenm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891" y="1412776"/>
            <a:ext cx="249015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5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Tarz</a:t>
            </a:r>
          </a:p>
        </p:txBody>
      </p:sp>
      <p:sp>
        <p:nvSpPr>
          <p:cNvPr id="3" name="İçerik Yer Tutucusu 2"/>
          <p:cNvSpPr>
            <a:spLocks noGrp="1"/>
          </p:cNvSpPr>
          <p:nvPr>
            <p:ph idx="1"/>
          </p:nvPr>
        </p:nvSpPr>
        <p:spPr/>
        <p:txBody>
          <a:bodyPr>
            <a:normAutofit/>
          </a:bodyPr>
          <a:lstStyle/>
          <a:p>
            <a:r>
              <a:rPr lang="tr-TR" dirty="0"/>
              <a:t>Her bireyin kendine özgü hareket etme, yaşama, düşünme ve öğrenme tarzı vardır. </a:t>
            </a:r>
          </a:p>
        </p:txBody>
      </p:sp>
      <p:pic>
        <p:nvPicPr>
          <p:cNvPr id="2050" name="Picture 2" descr="Farklılıklar birlik olmanın engeli değil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351110" cy="306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5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İlgi Alanları</a:t>
            </a:r>
          </a:p>
        </p:txBody>
      </p:sp>
      <p:sp>
        <p:nvSpPr>
          <p:cNvPr id="3" name="İçerik Yer Tutucusu 2"/>
          <p:cNvSpPr>
            <a:spLocks noGrp="1"/>
          </p:cNvSpPr>
          <p:nvPr>
            <p:ph idx="1"/>
          </p:nvPr>
        </p:nvSpPr>
        <p:spPr>
          <a:xfrm>
            <a:off x="457200" y="1600201"/>
            <a:ext cx="8229600" cy="1324744"/>
          </a:xfrm>
        </p:spPr>
        <p:txBody>
          <a:bodyPr>
            <a:normAutofit/>
          </a:bodyPr>
          <a:lstStyle/>
          <a:p>
            <a:r>
              <a:rPr lang="tr-TR" dirty="0"/>
              <a:t>Bireyin özellikle ilgi duyduğu ve yaparken zevk</a:t>
            </a:r>
          </a:p>
          <a:p>
            <a:pPr marL="0" indent="0">
              <a:buNone/>
            </a:pPr>
            <a:r>
              <a:rPr lang="tr-TR" dirty="0"/>
              <a:t>aldığı alanlardır.</a:t>
            </a:r>
          </a:p>
        </p:txBody>
      </p:sp>
      <p:sp>
        <p:nvSpPr>
          <p:cNvPr id="4" name="AutoShape 2" descr="Aşağıdaki resimlerde çocukların ilgi alanları ve fiziksel özellikleri  farklıdır. Bu farklılıkları söyleyin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Aşağıdaki resimlerde çocukların ilgi alanları ve fiziksel özellikleri  farklıdır. Bu farklılıkları söyleyini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En Hızlı Benzer Ve Farklı Yönlerimiz 2 Sını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Bireysel Farklılıklar ve Eğitime Yansımalar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819553"/>
            <a:ext cx="458232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81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Yetenekler</a:t>
            </a:r>
          </a:p>
        </p:txBody>
      </p:sp>
      <p:sp>
        <p:nvSpPr>
          <p:cNvPr id="3" name="İçerik Yer Tutucusu 2"/>
          <p:cNvSpPr>
            <a:spLocks noGrp="1"/>
          </p:cNvSpPr>
          <p:nvPr>
            <p:ph idx="1"/>
          </p:nvPr>
        </p:nvSpPr>
        <p:spPr>
          <a:xfrm>
            <a:off x="457200" y="1600201"/>
            <a:ext cx="8229600" cy="1396752"/>
          </a:xfrm>
        </p:spPr>
        <p:txBody>
          <a:bodyPr>
            <a:normAutofit/>
          </a:bodyPr>
          <a:lstStyle/>
          <a:p>
            <a:r>
              <a:rPr lang="tr-TR" dirty="0"/>
              <a:t>Bireyin doğuştan sahip olduğu, bir şeyleri</a:t>
            </a:r>
          </a:p>
          <a:p>
            <a:r>
              <a:rPr lang="tr-TR" dirty="0"/>
              <a:t>yapabilme yetileridir</a:t>
            </a:r>
          </a:p>
        </p:txBody>
      </p:sp>
      <p:pic>
        <p:nvPicPr>
          <p:cNvPr id="3074" name="Picture 2" descr="YETENEK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495" y="3140968"/>
            <a:ext cx="4300736" cy="320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Çevre</a:t>
            </a:r>
          </a:p>
        </p:txBody>
      </p:sp>
      <p:sp>
        <p:nvSpPr>
          <p:cNvPr id="3" name="İçerik Yer Tutucusu 2"/>
          <p:cNvSpPr>
            <a:spLocks noGrp="1"/>
          </p:cNvSpPr>
          <p:nvPr>
            <p:ph idx="1"/>
          </p:nvPr>
        </p:nvSpPr>
        <p:spPr/>
        <p:txBody>
          <a:bodyPr/>
          <a:lstStyle/>
          <a:p>
            <a:r>
              <a:rPr lang="tr-TR" dirty="0"/>
              <a:t>Ç</a:t>
            </a:r>
            <a:r>
              <a:rPr lang="es-ES" dirty="0"/>
              <a:t>ocuğun oyun oynadığı ya da ev</a:t>
            </a:r>
          </a:p>
          <a:p>
            <a:pPr marL="0" indent="0">
              <a:buNone/>
            </a:pPr>
            <a:r>
              <a:rPr lang="tr-TR" dirty="0"/>
              <a:t>içerisinde her hangi bir iş yaparken bulunduğu</a:t>
            </a:r>
          </a:p>
          <a:p>
            <a:pPr marL="0" indent="0">
              <a:buNone/>
            </a:pPr>
            <a:r>
              <a:rPr lang="tr-TR" dirty="0"/>
              <a:t>ortamın belirlenmesi sağlanmaktadır. Bu bölüm</a:t>
            </a:r>
          </a:p>
          <a:p>
            <a:pPr marL="0" indent="0">
              <a:buNone/>
            </a:pPr>
            <a:r>
              <a:rPr lang="tr-TR" dirty="0"/>
              <a:t>en çok öğretim, etkinlik veya çalışma ortamı</a:t>
            </a:r>
          </a:p>
          <a:p>
            <a:pPr marL="0" indent="0">
              <a:buNone/>
            </a:pPr>
            <a:r>
              <a:rPr lang="tr-TR" dirty="0"/>
              <a:t>oluşturulmasında yararlı olmaktadır.</a:t>
            </a:r>
          </a:p>
        </p:txBody>
      </p:sp>
    </p:spTree>
    <p:extLst>
      <p:ext uri="{BB962C8B-B14F-4D97-AF65-F5344CB8AC3E}">
        <p14:creationId xmlns:p14="http://schemas.microsoft.com/office/powerpoint/2010/main" val="30982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dirty="0">
                <a:solidFill>
                  <a:schemeClr val="accent1">
                    <a:lumMod val="50000"/>
                  </a:schemeClr>
                </a:solidFill>
              </a:rPr>
              <a:t>Zaman</a:t>
            </a:r>
          </a:p>
        </p:txBody>
      </p:sp>
      <p:sp>
        <p:nvSpPr>
          <p:cNvPr id="3" name="İçerik Yer Tutucusu 2"/>
          <p:cNvSpPr>
            <a:spLocks noGrp="1"/>
          </p:cNvSpPr>
          <p:nvPr>
            <p:ph idx="1"/>
          </p:nvPr>
        </p:nvSpPr>
        <p:spPr>
          <a:xfrm>
            <a:off x="457200" y="1600201"/>
            <a:ext cx="8229600" cy="1972816"/>
          </a:xfrm>
        </p:spPr>
        <p:txBody>
          <a:bodyPr>
            <a:normAutofit/>
          </a:bodyPr>
          <a:lstStyle/>
          <a:p>
            <a:r>
              <a:rPr lang="tr-TR" dirty="0"/>
              <a:t>Bireyin gün içerisinde çeşitli zaman dilimlerine</a:t>
            </a:r>
          </a:p>
          <a:p>
            <a:pPr marL="0" indent="0">
              <a:buNone/>
            </a:pPr>
            <a:r>
              <a:rPr lang="tr-TR" dirty="0"/>
              <a:t>göre gösterdiği davranışların belirlendiği</a:t>
            </a:r>
          </a:p>
          <a:p>
            <a:pPr marL="0" indent="0">
              <a:buNone/>
            </a:pPr>
            <a:r>
              <a:rPr lang="tr-TR" dirty="0"/>
              <a:t>bölümdür.</a:t>
            </a:r>
          </a:p>
        </p:txBody>
      </p:sp>
      <p:pic>
        <p:nvPicPr>
          <p:cNvPr id="4098" name="Picture 2" descr="10 Popüler Zaman Yönetimi Tekniği | AB Proje Yö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29000"/>
            <a:ext cx="4823495" cy="265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186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402</Words>
  <Application>Microsoft Office PowerPoint</Application>
  <PresentationFormat>Ekran Gösterisi (4:3)</PresentationFormat>
  <Paragraphs>56</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ÖĞRENME STİLLERİ</vt:lpstr>
      <vt:lpstr>Öğrenme Stili Nedir ?</vt:lpstr>
      <vt:lpstr>Öğrenme Stilini Belirleyen Temel Faktörler</vt:lpstr>
      <vt:lpstr>Mizaç</vt:lpstr>
      <vt:lpstr>Tarz</vt:lpstr>
      <vt:lpstr>İlgi Alanları</vt:lpstr>
      <vt:lpstr>Yetenekler</vt:lpstr>
      <vt:lpstr>Çevre</vt:lpstr>
      <vt:lpstr>Zaman</vt:lpstr>
      <vt:lpstr>Öğrenme Stilleri</vt:lpstr>
      <vt:lpstr>Görseller</vt:lpstr>
      <vt:lpstr>Görseller</vt:lpstr>
      <vt:lpstr>İşitseller</vt:lpstr>
      <vt:lpstr>İşitseller</vt:lpstr>
      <vt:lpstr>Dokunsallar</vt:lpstr>
      <vt:lpstr>BAŞARIYI ARTIRMADA ÖĞRENME STİLLERİNİN ROLÜ</vt:lpstr>
      <vt:lpstr>BAŞARIYI ARTIRMADA ÖĞRENME STİLLERİNİN ROLÜ</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ÖĞRENME STİLLERİ</dc:title>
  <dc:creator>Salon</dc:creator>
  <cp:lastModifiedBy>Salon</cp:lastModifiedBy>
  <cp:revision>18</cp:revision>
  <dcterms:created xsi:type="dcterms:W3CDTF">2021-09-27T07:47:32Z</dcterms:created>
  <dcterms:modified xsi:type="dcterms:W3CDTF">2021-10-11T05:45:39Z</dcterms:modified>
</cp:coreProperties>
</file>