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56" r:id="rId2"/>
    <p:sldId id="283" r:id="rId3"/>
    <p:sldId id="284" r:id="rId4"/>
    <p:sldId id="285" r:id="rId5"/>
    <p:sldId id="288" r:id="rId6"/>
    <p:sldId id="287" r:id="rId7"/>
    <p:sldId id="272" r:id="rId8"/>
    <p:sldId id="293" r:id="rId9"/>
    <p:sldId id="257" r:id="rId10"/>
    <p:sldId id="258" r:id="rId11"/>
    <p:sldId id="259" r:id="rId12"/>
    <p:sldId id="260" r:id="rId13"/>
    <p:sldId id="261" r:id="rId14"/>
    <p:sldId id="264" r:id="rId15"/>
    <p:sldId id="291" r:id="rId16"/>
    <p:sldId id="265" r:id="rId17"/>
    <p:sldId id="292" r:id="rId18"/>
    <p:sldId id="269" r:id="rId19"/>
    <p:sldId id="270" r:id="rId20"/>
    <p:sldId id="266" r:id="rId21"/>
    <p:sldId id="267" r:id="rId22"/>
    <p:sldId id="286" r:id="rId23"/>
    <p:sldId id="268" r:id="rId24"/>
    <p:sldId id="271" r:id="rId25"/>
    <p:sldId id="274" r:id="rId26"/>
    <p:sldId id="277" r:id="rId27"/>
    <p:sldId id="278" r:id="rId28"/>
    <p:sldId id="279" r:id="rId29"/>
    <p:sldId id="282" r:id="rId30"/>
    <p:sldId id="289" r:id="rId31"/>
    <p:sldId id="280" r:id="rId32"/>
    <p:sldId id="295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1677D-320F-4C01-92A2-E4A182D6A5A3}" type="doc">
      <dgm:prSet loTypeId="urn:microsoft.com/office/officeart/2005/8/layout/pyramid1" loCatId="pyramid" qsTypeId="urn:microsoft.com/office/officeart/2005/8/quickstyle/3d7" qsCatId="3D" csTypeId="urn:microsoft.com/office/officeart/2005/8/colors/colorful3" csCatId="colorful" phldr="1"/>
      <dgm:spPr/>
    </dgm:pt>
    <dgm:pt modelId="{5537BD5F-230F-43F1-B9FC-35DB81B8B9DA}">
      <dgm:prSet phldrT="[Metin]" custT="1"/>
      <dgm:spPr/>
      <dgm:t>
        <a:bodyPr/>
        <a:lstStyle/>
        <a:p>
          <a:r>
            <a:rPr lang="tr-TR" sz="2000" b="1" dirty="0" smtClean="0">
              <a:latin typeface="Century Gothic" panose="020B0502020202020204" pitchFamily="34" charset="0"/>
            </a:rPr>
            <a:t>HEDEF </a:t>
          </a:r>
        </a:p>
      </dgm:t>
    </dgm:pt>
    <dgm:pt modelId="{51574031-8A75-4F84-9FB6-A6C4A041D893}" type="parTrans" cxnId="{BD94C309-8F33-4984-83D7-F059FF5B445D}">
      <dgm:prSet/>
      <dgm:spPr/>
      <dgm:t>
        <a:bodyPr/>
        <a:lstStyle/>
        <a:p>
          <a:endParaRPr lang="tr-TR" sz="1050" b="1">
            <a:latin typeface="Century Gothic" panose="020B0502020202020204" pitchFamily="34" charset="0"/>
          </a:endParaRPr>
        </a:p>
      </dgm:t>
    </dgm:pt>
    <dgm:pt modelId="{1270DDB2-3CA8-4430-9FE8-0A90C33B394A}" type="sibTrans" cxnId="{BD94C309-8F33-4984-83D7-F059FF5B445D}">
      <dgm:prSet/>
      <dgm:spPr/>
      <dgm:t>
        <a:bodyPr/>
        <a:lstStyle/>
        <a:p>
          <a:endParaRPr lang="tr-TR" sz="1050" b="1">
            <a:latin typeface="Century Gothic" panose="020B0502020202020204" pitchFamily="34" charset="0"/>
          </a:endParaRPr>
        </a:p>
      </dgm:t>
    </dgm:pt>
    <dgm:pt modelId="{83A72D9E-24DF-4BA5-9904-3C78698173E6}">
      <dgm:prSet custT="1"/>
      <dgm:spPr/>
      <dgm:t>
        <a:bodyPr/>
        <a:lstStyle/>
        <a:p>
          <a:r>
            <a:rPr lang="tr-TR" sz="2000" b="1" dirty="0" smtClean="0">
              <a:latin typeface="Century Gothic" panose="020B0502020202020204" pitchFamily="34" charset="0"/>
            </a:rPr>
            <a:t>İYİ BİR LİSE</a:t>
          </a:r>
          <a:endParaRPr lang="tr-TR" sz="2000" b="1" dirty="0">
            <a:latin typeface="Century Gothic" panose="020B0502020202020204" pitchFamily="34" charset="0"/>
          </a:endParaRPr>
        </a:p>
      </dgm:t>
    </dgm:pt>
    <dgm:pt modelId="{44B62C95-82C1-4B76-B1E6-D4E7B7010D94}" type="parTrans" cxnId="{0BD2E71F-47D5-4864-BD62-2A2D5CA565A6}">
      <dgm:prSet/>
      <dgm:spPr/>
      <dgm:t>
        <a:bodyPr/>
        <a:lstStyle/>
        <a:p>
          <a:endParaRPr lang="tr-TR" sz="1050" b="1">
            <a:latin typeface="Century Gothic" panose="020B0502020202020204" pitchFamily="34" charset="0"/>
          </a:endParaRPr>
        </a:p>
      </dgm:t>
    </dgm:pt>
    <dgm:pt modelId="{32D191EE-968A-41E6-A30F-B8A8E3D31650}" type="sibTrans" cxnId="{0BD2E71F-47D5-4864-BD62-2A2D5CA565A6}">
      <dgm:prSet/>
      <dgm:spPr/>
      <dgm:t>
        <a:bodyPr/>
        <a:lstStyle/>
        <a:p>
          <a:endParaRPr lang="tr-TR" sz="1050" b="1">
            <a:latin typeface="Century Gothic" panose="020B0502020202020204" pitchFamily="34" charset="0"/>
          </a:endParaRPr>
        </a:p>
      </dgm:t>
    </dgm:pt>
    <dgm:pt modelId="{0958BB79-9B76-407B-9E73-B53609C10C0B}">
      <dgm:prSet custT="1"/>
      <dgm:spPr/>
      <dgm:t>
        <a:bodyPr/>
        <a:lstStyle/>
        <a:p>
          <a:r>
            <a:rPr lang="tr-TR" sz="2000" b="1" dirty="0" smtClean="0">
              <a:latin typeface="Century Gothic" panose="020B0502020202020204" pitchFamily="34" charset="0"/>
            </a:rPr>
            <a:t>8.SINIF</a:t>
          </a:r>
          <a:endParaRPr lang="tr-TR" sz="2000" b="1" dirty="0">
            <a:latin typeface="Century Gothic" panose="020B0502020202020204" pitchFamily="34" charset="0"/>
          </a:endParaRPr>
        </a:p>
      </dgm:t>
    </dgm:pt>
    <dgm:pt modelId="{769700AB-E46B-47B0-8A52-11A282996A8D}" type="parTrans" cxnId="{0D552789-3DE3-4ADA-8242-679E75EF184C}">
      <dgm:prSet/>
      <dgm:spPr/>
      <dgm:t>
        <a:bodyPr/>
        <a:lstStyle/>
        <a:p>
          <a:endParaRPr lang="tr-TR" sz="1050" b="1">
            <a:latin typeface="Century Gothic" panose="020B0502020202020204" pitchFamily="34" charset="0"/>
          </a:endParaRPr>
        </a:p>
      </dgm:t>
    </dgm:pt>
    <dgm:pt modelId="{28218C4A-914B-42DE-B569-E1CB7A3C4498}" type="sibTrans" cxnId="{0D552789-3DE3-4ADA-8242-679E75EF184C}">
      <dgm:prSet/>
      <dgm:spPr/>
      <dgm:t>
        <a:bodyPr/>
        <a:lstStyle/>
        <a:p>
          <a:endParaRPr lang="tr-TR" sz="1050" b="1">
            <a:latin typeface="Century Gothic" panose="020B0502020202020204" pitchFamily="34" charset="0"/>
          </a:endParaRPr>
        </a:p>
      </dgm:t>
    </dgm:pt>
    <dgm:pt modelId="{59203B04-7957-4B4A-80FA-31625547FD40}" type="pres">
      <dgm:prSet presAssocID="{6621677D-320F-4C01-92A2-E4A182D6A5A3}" presName="Name0" presStyleCnt="0">
        <dgm:presLayoutVars>
          <dgm:dir/>
          <dgm:animLvl val="lvl"/>
          <dgm:resizeHandles val="exact"/>
        </dgm:presLayoutVars>
      </dgm:prSet>
      <dgm:spPr/>
    </dgm:pt>
    <dgm:pt modelId="{4EC0E64C-7DC0-43E5-9024-B8F5DC9A01BD}" type="pres">
      <dgm:prSet presAssocID="{5537BD5F-230F-43F1-B9FC-35DB81B8B9DA}" presName="Name8" presStyleCnt="0"/>
      <dgm:spPr/>
    </dgm:pt>
    <dgm:pt modelId="{71442D1D-A9B0-40F4-B2C0-B39135D8AABB}" type="pres">
      <dgm:prSet presAssocID="{5537BD5F-230F-43F1-B9FC-35DB81B8B9D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5B94D1-04A3-473C-90B2-98DBC4F34E89}" type="pres">
      <dgm:prSet presAssocID="{5537BD5F-230F-43F1-B9FC-35DB81B8B9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C490E9-6A34-4ADF-A6AD-4E5FDA50F868}" type="pres">
      <dgm:prSet presAssocID="{83A72D9E-24DF-4BA5-9904-3C78698173E6}" presName="Name8" presStyleCnt="0"/>
      <dgm:spPr/>
    </dgm:pt>
    <dgm:pt modelId="{06315FA9-559D-4A7A-B589-5B7977CA9A54}" type="pres">
      <dgm:prSet presAssocID="{83A72D9E-24DF-4BA5-9904-3C78698173E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551B2A-F675-4727-B2BE-D7FD645EA40E}" type="pres">
      <dgm:prSet presAssocID="{83A72D9E-24DF-4BA5-9904-3C78698173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A79329-D28F-4C46-A103-7FE3EC412ADC}" type="pres">
      <dgm:prSet presAssocID="{0958BB79-9B76-407B-9E73-B53609C10C0B}" presName="Name8" presStyleCnt="0"/>
      <dgm:spPr/>
    </dgm:pt>
    <dgm:pt modelId="{0AF0CA3B-B7ED-4C99-9ED4-B147140E13A9}" type="pres">
      <dgm:prSet presAssocID="{0958BB79-9B76-407B-9E73-B53609C10C0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947C24-4AD8-4004-A596-E3EF69F37118}" type="pres">
      <dgm:prSet presAssocID="{0958BB79-9B76-407B-9E73-B53609C10C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2462F22-0378-45C0-8C53-9CCB6C67A33A}" type="presOf" srcId="{6621677D-320F-4C01-92A2-E4A182D6A5A3}" destId="{59203B04-7957-4B4A-80FA-31625547FD40}" srcOrd="0" destOrd="0" presId="urn:microsoft.com/office/officeart/2005/8/layout/pyramid1"/>
    <dgm:cxn modelId="{C78C90CE-2B97-4F82-A56D-3A12372DD16C}" type="presOf" srcId="{5537BD5F-230F-43F1-B9FC-35DB81B8B9DA}" destId="{2D5B94D1-04A3-473C-90B2-98DBC4F34E89}" srcOrd="1" destOrd="0" presId="urn:microsoft.com/office/officeart/2005/8/layout/pyramid1"/>
    <dgm:cxn modelId="{0D552789-3DE3-4ADA-8242-679E75EF184C}" srcId="{6621677D-320F-4C01-92A2-E4A182D6A5A3}" destId="{0958BB79-9B76-407B-9E73-B53609C10C0B}" srcOrd="2" destOrd="0" parTransId="{769700AB-E46B-47B0-8A52-11A282996A8D}" sibTransId="{28218C4A-914B-42DE-B569-E1CB7A3C4498}"/>
    <dgm:cxn modelId="{753B5083-72C1-4EDF-A3B9-F00EC939B4B2}" type="presOf" srcId="{0958BB79-9B76-407B-9E73-B53609C10C0B}" destId="{0AF0CA3B-B7ED-4C99-9ED4-B147140E13A9}" srcOrd="0" destOrd="0" presId="urn:microsoft.com/office/officeart/2005/8/layout/pyramid1"/>
    <dgm:cxn modelId="{5EE714C5-3992-4487-9EB7-41F4262801C8}" type="presOf" srcId="{83A72D9E-24DF-4BA5-9904-3C78698173E6}" destId="{06315FA9-559D-4A7A-B589-5B7977CA9A54}" srcOrd="0" destOrd="0" presId="urn:microsoft.com/office/officeart/2005/8/layout/pyramid1"/>
    <dgm:cxn modelId="{A5643895-CCB1-4802-AA75-703023CF7A7A}" type="presOf" srcId="{5537BD5F-230F-43F1-B9FC-35DB81B8B9DA}" destId="{71442D1D-A9B0-40F4-B2C0-B39135D8AABB}" srcOrd="0" destOrd="0" presId="urn:microsoft.com/office/officeart/2005/8/layout/pyramid1"/>
    <dgm:cxn modelId="{494102A1-228E-425D-B00F-DB85FBB7B87D}" type="presOf" srcId="{0958BB79-9B76-407B-9E73-B53609C10C0B}" destId="{F1947C24-4AD8-4004-A596-E3EF69F37118}" srcOrd="1" destOrd="0" presId="urn:microsoft.com/office/officeart/2005/8/layout/pyramid1"/>
    <dgm:cxn modelId="{BD94C309-8F33-4984-83D7-F059FF5B445D}" srcId="{6621677D-320F-4C01-92A2-E4A182D6A5A3}" destId="{5537BD5F-230F-43F1-B9FC-35DB81B8B9DA}" srcOrd="0" destOrd="0" parTransId="{51574031-8A75-4F84-9FB6-A6C4A041D893}" sibTransId="{1270DDB2-3CA8-4430-9FE8-0A90C33B394A}"/>
    <dgm:cxn modelId="{D90E0865-C29B-4348-AF0E-FF7A3604A00B}" type="presOf" srcId="{83A72D9E-24DF-4BA5-9904-3C78698173E6}" destId="{EE551B2A-F675-4727-B2BE-D7FD645EA40E}" srcOrd="1" destOrd="0" presId="urn:microsoft.com/office/officeart/2005/8/layout/pyramid1"/>
    <dgm:cxn modelId="{0BD2E71F-47D5-4864-BD62-2A2D5CA565A6}" srcId="{6621677D-320F-4C01-92A2-E4A182D6A5A3}" destId="{83A72D9E-24DF-4BA5-9904-3C78698173E6}" srcOrd="1" destOrd="0" parTransId="{44B62C95-82C1-4B76-B1E6-D4E7B7010D94}" sibTransId="{32D191EE-968A-41E6-A30F-B8A8E3D31650}"/>
    <dgm:cxn modelId="{BE11F8EF-9636-43E3-BE33-CB801DFBB913}" type="presParOf" srcId="{59203B04-7957-4B4A-80FA-31625547FD40}" destId="{4EC0E64C-7DC0-43E5-9024-B8F5DC9A01BD}" srcOrd="0" destOrd="0" presId="urn:microsoft.com/office/officeart/2005/8/layout/pyramid1"/>
    <dgm:cxn modelId="{356B847A-4867-4E95-B3B5-1FB77FF33AE8}" type="presParOf" srcId="{4EC0E64C-7DC0-43E5-9024-B8F5DC9A01BD}" destId="{71442D1D-A9B0-40F4-B2C0-B39135D8AABB}" srcOrd="0" destOrd="0" presId="urn:microsoft.com/office/officeart/2005/8/layout/pyramid1"/>
    <dgm:cxn modelId="{10EA0755-658B-4E70-9DB8-BCDFA03C5A1E}" type="presParOf" srcId="{4EC0E64C-7DC0-43E5-9024-B8F5DC9A01BD}" destId="{2D5B94D1-04A3-473C-90B2-98DBC4F34E89}" srcOrd="1" destOrd="0" presId="urn:microsoft.com/office/officeart/2005/8/layout/pyramid1"/>
    <dgm:cxn modelId="{E502F3E8-F809-47E6-B4D4-EA0F18EC9AB6}" type="presParOf" srcId="{59203B04-7957-4B4A-80FA-31625547FD40}" destId="{E9C490E9-6A34-4ADF-A6AD-4E5FDA50F868}" srcOrd="1" destOrd="0" presId="urn:microsoft.com/office/officeart/2005/8/layout/pyramid1"/>
    <dgm:cxn modelId="{A6B8D44B-7045-4396-B7C6-5BEA2091BAA7}" type="presParOf" srcId="{E9C490E9-6A34-4ADF-A6AD-4E5FDA50F868}" destId="{06315FA9-559D-4A7A-B589-5B7977CA9A54}" srcOrd="0" destOrd="0" presId="urn:microsoft.com/office/officeart/2005/8/layout/pyramid1"/>
    <dgm:cxn modelId="{C320E179-FF75-4C5C-88D7-DCE11E2F0DD9}" type="presParOf" srcId="{E9C490E9-6A34-4ADF-A6AD-4E5FDA50F868}" destId="{EE551B2A-F675-4727-B2BE-D7FD645EA40E}" srcOrd="1" destOrd="0" presId="urn:microsoft.com/office/officeart/2005/8/layout/pyramid1"/>
    <dgm:cxn modelId="{D57B06C8-A598-482C-9621-BBCB68202D51}" type="presParOf" srcId="{59203B04-7957-4B4A-80FA-31625547FD40}" destId="{48A79329-D28F-4C46-A103-7FE3EC412ADC}" srcOrd="2" destOrd="0" presId="urn:microsoft.com/office/officeart/2005/8/layout/pyramid1"/>
    <dgm:cxn modelId="{50C91A40-F58E-4A24-9AD7-CACBA2B76B0D}" type="presParOf" srcId="{48A79329-D28F-4C46-A103-7FE3EC412ADC}" destId="{0AF0CA3B-B7ED-4C99-9ED4-B147140E13A9}" srcOrd="0" destOrd="0" presId="urn:microsoft.com/office/officeart/2005/8/layout/pyramid1"/>
    <dgm:cxn modelId="{5CD23937-BD18-47E2-93EE-1B7C2B0B59D3}" type="presParOf" srcId="{48A79329-D28F-4C46-A103-7FE3EC412ADC}" destId="{F1947C24-4AD8-4004-A596-E3EF69F3711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42D1D-A9B0-40F4-B2C0-B39135D8AABB}">
      <dsp:nvSpPr>
        <dsp:cNvPr id="0" name=""/>
        <dsp:cNvSpPr/>
      </dsp:nvSpPr>
      <dsp:spPr>
        <a:xfrm>
          <a:off x="2499783" y="0"/>
          <a:ext cx="2499783" cy="1600199"/>
        </a:xfrm>
        <a:prstGeom prst="trapezoid">
          <a:avLst>
            <a:gd name="adj" fmla="val 7810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Century Gothic" panose="020B0502020202020204" pitchFamily="34" charset="0"/>
            </a:rPr>
            <a:t>HEDEF </a:t>
          </a:r>
        </a:p>
      </dsp:txBody>
      <dsp:txXfrm>
        <a:off x="2499783" y="0"/>
        <a:ext cx="2499783" cy="1600199"/>
      </dsp:txXfrm>
    </dsp:sp>
    <dsp:sp modelId="{06315FA9-559D-4A7A-B589-5B7977CA9A54}">
      <dsp:nvSpPr>
        <dsp:cNvPr id="0" name=""/>
        <dsp:cNvSpPr/>
      </dsp:nvSpPr>
      <dsp:spPr>
        <a:xfrm>
          <a:off x="1249891" y="1600200"/>
          <a:ext cx="4999566" cy="1600199"/>
        </a:xfrm>
        <a:prstGeom prst="trapezoid">
          <a:avLst>
            <a:gd name="adj" fmla="val 78108"/>
          </a:avLst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Century Gothic" panose="020B0502020202020204" pitchFamily="34" charset="0"/>
            </a:rPr>
            <a:t>İYİ BİR LİSE</a:t>
          </a:r>
          <a:endParaRPr lang="tr-TR" sz="2000" b="1" kern="1200" dirty="0">
            <a:latin typeface="Century Gothic" panose="020B0502020202020204" pitchFamily="34" charset="0"/>
          </a:endParaRPr>
        </a:p>
      </dsp:txBody>
      <dsp:txXfrm>
        <a:off x="2124815" y="1600200"/>
        <a:ext cx="3249718" cy="1600199"/>
      </dsp:txXfrm>
    </dsp:sp>
    <dsp:sp modelId="{0AF0CA3B-B7ED-4C99-9ED4-B147140E13A9}">
      <dsp:nvSpPr>
        <dsp:cNvPr id="0" name=""/>
        <dsp:cNvSpPr/>
      </dsp:nvSpPr>
      <dsp:spPr>
        <a:xfrm>
          <a:off x="0" y="3200400"/>
          <a:ext cx="7499350" cy="1600199"/>
        </a:xfrm>
        <a:prstGeom prst="trapezoid">
          <a:avLst>
            <a:gd name="adj" fmla="val 78108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Century Gothic" panose="020B0502020202020204" pitchFamily="34" charset="0"/>
            </a:rPr>
            <a:t>8.SINIF</a:t>
          </a:r>
          <a:endParaRPr lang="tr-TR" sz="2000" b="1" kern="1200" dirty="0">
            <a:latin typeface="Century Gothic" panose="020B0502020202020204" pitchFamily="34" charset="0"/>
          </a:endParaRPr>
        </a:p>
      </dsp:txBody>
      <dsp:txXfrm>
        <a:off x="1312386" y="3200400"/>
        <a:ext cx="4874577" cy="1600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3E4C4-8529-4796-87B6-DE7EB3FAFA56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2ABA0-8229-4FD9-8E62-73B8C622EB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17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2ABA0-8229-4FD9-8E62-73B8C622EB1E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47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E94D6D-6565-4A23-A2B0-16B8A042122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1456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2145422" y="345430"/>
            <a:ext cx="5569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Kristen ITC" panose="03050502040202030202" pitchFamily="66" charset="0"/>
              </a:rPr>
              <a:t>MOTİVASYON</a:t>
            </a:r>
            <a:endParaRPr lang="tr-TR" sz="54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Kristen ITC" panose="03050502040202030202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13403"/>
            <a:ext cx="8100392" cy="53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 descr="D:\REHBERLİK DOKÜMANLARI\REHBERLİK PANOSU\DERS ÇALIŞMA SINAV KAYGISI  VS\1911073_291528427700735_815584342595647632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8"/>
          <a:stretch/>
        </p:blipFill>
        <p:spPr bwMode="auto">
          <a:xfrm>
            <a:off x="820593" y="0"/>
            <a:ext cx="8289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43" y="452699"/>
            <a:ext cx="4427983" cy="5537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Metin kutusu 1"/>
          <p:cNvSpPr txBox="1"/>
          <p:nvPr/>
        </p:nvSpPr>
        <p:spPr>
          <a:xfrm>
            <a:off x="4283968" y="405396"/>
            <a:ext cx="4860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BAŞARILI VE MUTLU OLMAK İÇİN;</a:t>
            </a: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/>
              <a:t>KENDİNE AMAÇLAR BELİRLE VE ULAŞMAYA ÇALIŞ</a:t>
            </a: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/>
              <a:t>SORUMLULUKLARINI YERİNE GETİR</a:t>
            </a: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/>
              <a:t>BİLGİ VE BECERİ KAPASİTENİ GELİŞTİR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/>
              <a:t>SAHİP OLDUĞUN HERŞEYİN DEĞERİNİ BİL VE DEĞERLENDİR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/>
              <a:t>İSİMSİZ İYİLİKLER YAP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/>
              <a:t>DİYALOĞA AÇIK OL VE FARKLI FİKİRLERİ DİNLEME BECERİSİNE SAHİP OL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/>
              <a:t>SAYGILI DAVRAN, SAYGI GÖR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/>
              <a:t>HAKLARINI ÖĞREN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31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REHBERLİK DOKÜMANLARI\REHBERLİK PANOSU\DERS ÇALIŞMA SINAV KAYGISI  VS\10157345_10152322118364726_157830229934780333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27"/>
          <a:stretch/>
        </p:blipFill>
        <p:spPr bwMode="auto">
          <a:xfrm>
            <a:off x="1043608" y="0"/>
            <a:ext cx="8100392" cy="3967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77680"/>
            <a:ext cx="810039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9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D:\REHBERLİK DOKÜMANLARI\REHBERLİK PANOSU\DERS ÇALIŞMA SINAV KAYGISI  VS\10254022_10152342742559726_6420344143408560950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39"/>
          <a:stretch/>
        </p:blipFill>
        <p:spPr bwMode="auto">
          <a:xfrm>
            <a:off x="1" y="0"/>
            <a:ext cx="91920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EHBERLİK DOKÜMANLARI\REHBERLİK PANOSU\DERS ÇALIŞMA SINAV KAYGISI  VS\basariliinsanl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"/>
          <a:stretch/>
        </p:blipFill>
        <p:spPr bwMode="auto">
          <a:xfrm>
            <a:off x="1043608" y="188640"/>
            <a:ext cx="8100392" cy="64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0010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b="1" dirty="0">
                <a:latin typeface="Century Gothic" panose="020B0502020202020204" pitchFamily="34" charset="0"/>
                <a:cs typeface="Times New Roman" pitchFamily="18" charset="0"/>
              </a:rPr>
              <a:t>Motivasyonu </a:t>
            </a:r>
            <a:r>
              <a:rPr lang="tr-TR" altLang="tr-TR" b="1" dirty="0" smtClean="0">
                <a:latin typeface="Century Gothic" panose="020B0502020202020204" pitchFamily="34" charset="0"/>
                <a:cs typeface="Times New Roman" pitchFamily="18" charset="0"/>
              </a:rPr>
              <a:t>engelleyen</a:t>
            </a:r>
            <a:br>
              <a:rPr lang="tr-TR" altLang="tr-TR" b="1" dirty="0" smtClean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tr-TR" altLang="tr-TR" b="1" dirty="0" smtClean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tr-TR" altLang="tr-TR" b="1" dirty="0">
                <a:latin typeface="Century Gothic" panose="020B0502020202020204" pitchFamily="34" charset="0"/>
              </a:rPr>
              <a:t>İ</a:t>
            </a:r>
            <a:r>
              <a:rPr lang="tr-TR" altLang="tr-TR" b="1" dirty="0">
                <a:latin typeface="Century Gothic" panose="020B0502020202020204" pitchFamily="34" charset="0"/>
                <a:cs typeface="Times New Roman" pitchFamily="18" charset="0"/>
              </a:rPr>
              <a:t>ç Etmenler;</a:t>
            </a:r>
            <a:br>
              <a:rPr lang="tr-TR" altLang="tr-TR" b="1" dirty="0">
                <a:latin typeface="Century Gothic" panose="020B0502020202020204" pitchFamily="34" charset="0"/>
                <a:cs typeface="Times New Roman" pitchFamily="18" charset="0"/>
              </a:rPr>
            </a:br>
            <a:endParaRPr lang="tr-TR" altLang="tr-TR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2856"/>
            <a:ext cx="8001000" cy="342974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altLang="tr-TR" sz="2800" b="1" dirty="0" smtClean="0">
                <a:latin typeface="Century Gothic" panose="020B0502020202020204" pitchFamily="34" charset="0"/>
                <a:cs typeface="Times New Roman" pitchFamily="18" charset="0"/>
              </a:rPr>
              <a:t>Çal</a:t>
            </a:r>
            <a:r>
              <a:rPr lang="tr-TR" altLang="tr-TR" sz="2800" b="1" dirty="0" smtClean="0">
                <a:latin typeface="Century Gothic" panose="020B0502020202020204" pitchFamily="34" charset="0"/>
              </a:rPr>
              <a:t>ış</a:t>
            </a:r>
            <a:r>
              <a:rPr lang="tr-TR" altLang="tr-TR" sz="2800" b="1" dirty="0" smtClean="0">
                <a:latin typeface="Century Gothic" panose="020B0502020202020204" pitchFamily="34" charset="0"/>
                <a:cs typeface="Times New Roman" pitchFamily="18" charset="0"/>
              </a:rPr>
              <a:t>ma </a:t>
            </a:r>
            <a:r>
              <a:rPr lang="tr-TR" altLang="tr-TR" sz="2800" b="1" dirty="0">
                <a:latin typeface="Century Gothic" panose="020B0502020202020204" pitchFamily="34" charset="0"/>
                <a:cs typeface="Times New Roman" pitchFamily="18" charset="0"/>
              </a:rPr>
              <a:t>isteksizli</a:t>
            </a:r>
            <a:r>
              <a:rPr lang="tr-TR" altLang="tr-TR" sz="2800" b="1" dirty="0">
                <a:latin typeface="Century Gothic" panose="020B0502020202020204" pitchFamily="34" charset="0"/>
              </a:rPr>
              <a:t>ğ</a:t>
            </a:r>
            <a:r>
              <a:rPr lang="tr-TR" altLang="tr-TR" sz="2800" b="1" dirty="0">
                <a:latin typeface="Century Gothic" panose="020B0502020202020204" pitchFamily="34" charset="0"/>
                <a:cs typeface="Times New Roman" pitchFamily="18" charset="0"/>
              </a:rPr>
              <a:t>i</a:t>
            </a:r>
          </a:p>
          <a:p>
            <a:pPr algn="just">
              <a:lnSpc>
                <a:spcPct val="150000"/>
              </a:lnSpc>
            </a:pPr>
            <a:r>
              <a:rPr lang="tr-TR" altLang="tr-TR" sz="2800" b="1" dirty="0" smtClean="0">
                <a:latin typeface="Century Gothic" panose="020B0502020202020204" pitchFamily="34" charset="0"/>
                <a:cs typeface="Times New Roman" pitchFamily="18" charset="0"/>
              </a:rPr>
              <a:t>Endi</a:t>
            </a:r>
            <a:r>
              <a:rPr lang="tr-TR" altLang="tr-TR" sz="2800" b="1" dirty="0" smtClean="0">
                <a:latin typeface="Century Gothic" panose="020B0502020202020204" pitchFamily="34" charset="0"/>
              </a:rPr>
              <a:t>ş</a:t>
            </a:r>
            <a:r>
              <a:rPr lang="tr-TR" altLang="tr-TR" sz="2800" b="1" dirty="0" smtClean="0">
                <a:latin typeface="Century Gothic" panose="020B0502020202020204" pitchFamily="34" charset="0"/>
                <a:cs typeface="Times New Roman" pitchFamily="18" charset="0"/>
              </a:rPr>
              <a:t>eye </a:t>
            </a:r>
            <a:r>
              <a:rPr lang="tr-TR" altLang="tr-TR" sz="2800" b="1" dirty="0">
                <a:latin typeface="Century Gothic" panose="020B0502020202020204" pitchFamily="34" charset="0"/>
                <a:cs typeface="Times New Roman" pitchFamily="18" charset="0"/>
              </a:rPr>
              <a:t>kap</a:t>
            </a:r>
            <a:r>
              <a:rPr lang="tr-TR" altLang="tr-TR" sz="2800" b="1" dirty="0">
                <a:latin typeface="Century Gothic" panose="020B0502020202020204" pitchFamily="34" charset="0"/>
              </a:rPr>
              <a:t>ı</a:t>
            </a:r>
            <a:r>
              <a:rPr lang="tr-TR" altLang="tr-TR" sz="2800" b="1" dirty="0">
                <a:latin typeface="Century Gothic" panose="020B0502020202020204" pitchFamily="34" charset="0"/>
                <a:cs typeface="Times New Roman" pitchFamily="18" charset="0"/>
              </a:rPr>
              <a:t>lma</a:t>
            </a:r>
          </a:p>
          <a:p>
            <a:pPr algn="just">
              <a:lnSpc>
                <a:spcPct val="150000"/>
              </a:lnSpc>
            </a:pPr>
            <a:r>
              <a:rPr lang="tr-TR" altLang="tr-TR" sz="2800" b="1" dirty="0" smtClean="0">
                <a:latin typeface="Century Gothic" panose="020B0502020202020204" pitchFamily="34" charset="0"/>
                <a:cs typeface="Times New Roman" pitchFamily="18" charset="0"/>
              </a:rPr>
              <a:t>Kendine </a:t>
            </a:r>
            <a:r>
              <a:rPr lang="tr-TR" altLang="tr-TR" sz="2800" b="1" dirty="0">
                <a:latin typeface="Century Gothic" panose="020B0502020202020204" pitchFamily="34" charset="0"/>
                <a:cs typeface="Times New Roman" pitchFamily="18" charset="0"/>
              </a:rPr>
              <a:t>güvenmeme</a:t>
            </a:r>
          </a:p>
          <a:p>
            <a:pPr algn="just">
              <a:lnSpc>
                <a:spcPct val="150000"/>
              </a:lnSpc>
            </a:pPr>
            <a:r>
              <a:rPr lang="tr-TR" altLang="tr-TR" sz="2800" b="1" dirty="0" smtClean="0">
                <a:latin typeface="Century Gothic" panose="020B0502020202020204" pitchFamily="34" charset="0"/>
                <a:cs typeface="Times New Roman" pitchFamily="18" charset="0"/>
              </a:rPr>
              <a:t>Ba</a:t>
            </a:r>
            <a:r>
              <a:rPr lang="tr-TR" altLang="tr-TR" sz="2800" b="1" dirty="0" smtClean="0">
                <a:latin typeface="Century Gothic" panose="020B0502020202020204" pitchFamily="34" charset="0"/>
              </a:rPr>
              <a:t>ş</a:t>
            </a:r>
            <a:r>
              <a:rPr lang="tr-TR" altLang="tr-TR" sz="2800" b="1" dirty="0" smtClean="0">
                <a:latin typeface="Century Gothic" panose="020B0502020202020204" pitchFamily="34" charset="0"/>
                <a:cs typeface="Times New Roman" pitchFamily="18" charset="0"/>
              </a:rPr>
              <a:t>araca</a:t>
            </a:r>
            <a:r>
              <a:rPr lang="tr-TR" altLang="tr-TR" sz="2800" b="1" dirty="0" smtClean="0">
                <a:latin typeface="Century Gothic" panose="020B0502020202020204" pitchFamily="34" charset="0"/>
              </a:rPr>
              <a:t>ğı</a:t>
            </a:r>
            <a:r>
              <a:rPr lang="tr-TR" altLang="tr-TR" sz="2800" b="1" dirty="0" smtClean="0">
                <a:latin typeface="Century Gothic" panose="020B0502020202020204" pitchFamily="34" charset="0"/>
                <a:cs typeface="Times New Roman" pitchFamily="18" charset="0"/>
              </a:rPr>
              <a:t>na </a:t>
            </a:r>
            <a:r>
              <a:rPr lang="tr-TR" altLang="tr-TR" sz="2800" b="1" dirty="0">
                <a:latin typeface="Century Gothic" panose="020B0502020202020204" pitchFamily="34" charset="0"/>
                <a:cs typeface="Times New Roman" pitchFamily="18" charset="0"/>
              </a:rPr>
              <a:t>inanmama</a:t>
            </a:r>
          </a:p>
          <a:p>
            <a:pPr algn="just">
              <a:lnSpc>
                <a:spcPct val="150000"/>
              </a:lnSpc>
            </a:pPr>
            <a:r>
              <a:rPr lang="tr-TR" altLang="tr-TR" sz="2800" b="1" dirty="0" smtClean="0">
                <a:latin typeface="Century Gothic" panose="020B0502020202020204" pitchFamily="34" charset="0"/>
                <a:cs typeface="Times New Roman" pitchFamily="18" charset="0"/>
              </a:rPr>
              <a:t>Umutsuzlu</a:t>
            </a:r>
            <a:r>
              <a:rPr lang="tr-TR" altLang="tr-TR" sz="2800" b="1" dirty="0" smtClean="0">
                <a:latin typeface="Century Gothic" panose="020B0502020202020204" pitchFamily="34" charset="0"/>
              </a:rPr>
              <a:t>ğ</a:t>
            </a:r>
            <a:r>
              <a:rPr lang="tr-TR" altLang="tr-TR" sz="2800" b="1" dirty="0" smtClean="0">
                <a:latin typeface="Century Gothic" panose="020B0502020202020204" pitchFamily="34" charset="0"/>
                <a:cs typeface="Times New Roman" pitchFamily="18" charset="0"/>
              </a:rPr>
              <a:t>a </a:t>
            </a:r>
            <a:r>
              <a:rPr lang="tr-TR" altLang="tr-TR" sz="2800" b="1" dirty="0">
                <a:latin typeface="Century Gothic" panose="020B0502020202020204" pitchFamily="34" charset="0"/>
                <a:cs typeface="Times New Roman" pitchFamily="18" charset="0"/>
              </a:rPr>
              <a:t>kap</a:t>
            </a:r>
            <a:r>
              <a:rPr lang="tr-TR" altLang="tr-TR" sz="2800" b="1" dirty="0">
                <a:latin typeface="Century Gothic" panose="020B0502020202020204" pitchFamily="34" charset="0"/>
              </a:rPr>
              <a:t>ı</a:t>
            </a:r>
            <a:r>
              <a:rPr lang="tr-TR" altLang="tr-TR" sz="2800" b="1" dirty="0">
                <a:latin typeface="Century Gothic" panose="020B0502020202020204" pitchFamily="34" charset="0"/>
                <a:cs typeface="Times New Roman" pitchFamily="18" charset="0"/>
              </a:rPr>
              <a:t>lma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tr-TR" altLang="tr-TR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D:\REHBERLİK DOKÜMANLARI\REHBERLİK PANOSU\DERS ÇALIŞMA SINAV KAYGISI  VS\byk_iler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8"/>
          <a:stretch/>
        </p:blipFill>
        <p:spPr bwMode="auto">
          <a:xfrm>
            <a:off x="1043608" y="-30930"/>
            <a:ext cx="7992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herseyicin.com/wp-content/uploads/2014/12/Ba%C5%9Far%C4%B1s%C4%B1zl%C4%B1k-kendinize-verdi%C4%9Finiz-s%C3%B6z%C3%BCn-ge%C3%A7erlili%C4%9Fid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9928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9" name="Rectangle 6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ctr"/>
            <a:r>
              <a:rPr lang="tr-TR" altLang="tr-TR" sz="3600" b="1" dirty="0" smtClean="0">
                <a:solidFill>
                  <a:srgbClr val="1E1EAA"/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KENDİNİZE GÜVENİN.</a:t>
            </a:r>
            <a:endParaRPr lang="tr-TR" altLang="tr-TR" sz="3600" b="1" dirty="0">
              <a:solidFill>
                <a:srgbClr val="1E1EAA"/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80" name="Rectangle 6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980728"/>
            <a:ext cx="4392414" cy="4896197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endParaRPr lang="tr-TR" altLang="tr-TR" sz="3200" b="1" dirty="0"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Tx/>
              <a:buNone/>
            </a:pPr>
            <a:r>
              <a:rPr lang="tr-TR" altLang="tr-TR" sz="24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İnsanın kendine güveni, büyük işlere girişmenin ilk şartıdır.</a:t>
            </a:r>
          </a:p>
          <a:p>
            <a:pPr algn="ctr">
              <a:buFontTx/>
              <a:buNone/>
            </a:pPr>
            <a:r>
              <a:rPr lang="tr-TR" altLang="tr-TR" sz="2400" b="1" dirty="0" err="1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Samuel</a:t>
            </a:r>
            <a:r>
              <a:rPr lang="tr-TR" altLang="tr-TR" sz="24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altLang="tr-TR" sz="2400" b="1" dirty="0" err="1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johnson</a:t>
            </a:r>
            <a:endParaRPr lang="tr-TR" altLang="tr-TR" sz="2400" b="1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Tx/>
              <a:buNone/>
            </a:pPr>
            <a:endParaRPr lang="tr-TR" altLang="tr-TR" sz="2400" b="1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Tx/>
              <a:buNone/>
            </a:pPr>
            <a:endParaRPr lang="tr-TR" altLang="tr-TR" sz="2400" b="1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Tx/>
              <a:buNone/>
            </a:pPr>
            <a:r>
              <a:rPr lang="tr-TR" altLang="tr-TR" sz="2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Her insan arada bir motive olur. </a:t>
            </a:r>
            <a:endParaRPr lang="tr-TR" altLang="tr-TR" sz="2400" b="1" dirty="0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Tx/>
              <a:buNone/>
            </a:pPr>
            <a:r>
              <a:rPr lang="tr-TR" altLang="tr-TR" sz="24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Birisi </a:t>
            </a:r>
            <a:r>
              <a:rPr lang="tr-TR" altLang="tr-TR" sz="2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30 </a:t>
            </a:r>
            <a:r>
              <a:rPr lang="tr-TR" altLang="tr-TR" sz="2400" b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dk</a:t>
            </a:r>
            <a:r>
              <a:rPr lang="tr-TR" altLang="tr-TR" sz="2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 için bir diğeri 30 gün boyunca motive olabilir ama 30 yıl boyunca motive olan insan başarılı olur</a:t>
            </a:r>
            <a:r>
              <a:rPr lang="tr-TR" altLang="tr-TR" sz="2400" b="1" dirty="0">
                <a:latin typeface="Century Gothic" panose="020B0502020202020204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r">
              <a:buFontTx/>
              <a:buNone/>
            </a:pPr>
            <a:endParaRPr lang="tr-TR" altLang="tr-TR" sz="2000" b="1" dirty="0">
              <a:latin typeface="Century Gothic" panose="020B0502020202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AutoShape 2" descr="ÖZGÜVEN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https://encrypted-tbn3.gstatic.com/images?q=tbn:ANd9GcRTvYp1g9iLP4dHoAuBhY5oKpZrFzW0O9PGOFCxCKRclySCqfI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43" y="1628800"/>
            <a:ext cx="381642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REHBERLİK DOKÜMANLARI\REHBERLİK PANOSU\DERS ÇALIŞMA SINAV KAYGISI  VS\hic_kimse_senden_iyi_degildir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88" y="-12284"/>
            <a:ext cx="8099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2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D:\REHBERLİK DOKÜMANLARI\REHBERLİK PANOSU\DERS ÇALIŞMA SINAV KAYGISI  VS\istemek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7"/>
          <a:stretch/>
        </p:blipFill>
        <p:spPr bwMode="auto">
          <a:xfrm>
            <a:off x="1043608" y="-19422"/>
            <a:ext cx="8100392" cy="687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tr-TR" altLang="tr-TR" sz="3200" b="1" u="sng" dirty="0" smtClean="0">
                <a:effectLst/>
                <a:latin typeface="Century Gothic" panose="020B0502020202020204" pitchFamily="34" charset="0"/>
              </a:rPr>
              <a:t>GENELDE BU SÖZLERİ BİRÇOK ÖĞRENCİ SÖYLER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04900" y="1484784"/>
            <a:ext cx="8229600" cy="35575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Çalışmam gerektiğini biliyorum ama  çalışamıyorum.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altLang="tr-TR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Kitabı açıyorum ama kitaba bakarak öyle oturuyorum.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altLang="tr-TR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Nedendir bilmem ama bir türlü dersin başına oturamıyorum.</a:t>
            </a:r>
          </a:p>
        </p:txBody>
      </p:sp>
      <p:pic>
        <p:nvPicPr>
          <p:cNvPr id="5124" name="Picture 4" descr="C:\Users\ASUS\Desktop\C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157788"/>
            <a:ext cx="28003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ASUS\Desktop\XX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990" y="5157788"/>
            <a:ext cx="355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3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REHBERLİK DOKÜMANLARI\REHBERLİK PANOSU\DERS ÇALIŞMA SINAV KAYGISI  VS\en_ksa_zamanda_yapm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-27384"/>
            <a:ext cx="810039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0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D:\REHBERLİK DOKÜMANLARI\REHBERLİK PANOSU\DERS ÇALIŞMA SINAV KAYGISI  VS\erteleme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7"/>
          <a:stretch/>
        </p:blipFill>
        <p:spPr bwMode="auto">
          <a:xfrm>
            <a:off x="971600" y="12382"/>
            <a:ext cx="8172400" cy="684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tr-TR" altLang="tr-TR" b="1" u="sng" dirty="0" smtClean="0">
                <a:effectLst/>
                <a:latin typeface="Century Gothic" panose="020B0502020202020204" pitchFamily="34" charset="0"/>
              </a:rPr>
              <a:t>KISA VE UZUN VADELİ HEDEFLER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412776"/>
            <a:ext cx="7992888" cy="4205288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Hedeflerimiz , uzun vadeli veya kısa vadeli olabilir. 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Lise 1. Sınıf öğrencisi , uzun vade de hukuk fakültesi okumak istiyorum hedefini koyabilir. Kısa vade de ise matematik dersinin 2. Yazılısından 80 ve üzeri not almalıyım hedefi koyabilir.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Bazen uzun vadeli hedef koymadan , kısa vadeli hedef koymak daha etkili olabilir.  </a:t>
            </a:r>
            <a:endParaRPr lang="tr-TR" altLang="tr-TR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388" name="Picture 2" descr="C:\Users\ASUS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517232"/>
            <a:ext cx="1971675" cy="131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084"/>
            <a:ext cx="9169152" cy="6874084"/>
          </a:xfrm>
        </p:spPr>
      </p:pic>
    </p:spTree>
    <p:extLst>
      <p:ext uri="{BB962C8B-B14F-4D97-AF65-F5344CB8AC3E}">
        <p14:creationId xmlns:p14="http://schemas.microsoft.com/office/powerpoint/2010/main" val="27898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810039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D:\REHBERLİK DOKÜMANLARI\REHBERLİK PANOSU\DERS ÇALIŞMA SINAV KAYGISI  VS\pano-basariistenemedigiyeregelmez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27384"/>
            <a:ext cx="81724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D:\REHBERLİK DOKÜMANLARI\REHBERLİK PANOSU\DERS ÇALIŞMA SINAV KAYGISI  VS\rehberlik_panosu_afis_basari_merdivenleri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7384"/>
            <a:ext cx="813690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6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D:\REHBERLİK DOKÜMANLARI\REHBERLİK PANOSU\DERS ÇALIŞMA SINAV KAYGISI  VS\tasidelen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4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D:\REHBERLİK DOKÜMANLARI\REHBERLİK PANOSU\DERS ÇALIŞMA SINAV KAYGISI  VS\tembellik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8"/>
          <a:stretch/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9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YAŞAM PİRAMİDİ</a:t>
            </a:r>
            <a:endParaRPr lang="tr-T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210461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ağ Ok 5"/>
          <p:cNvSpPr/>
          <p:nvPr/>
        </p:nvSpPr>
        <p:spPr>
          <a:xfrm>
            <a:off x="35496" y="5589240"/>
            <a:ext cx="172819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ŞUANDA BURDASINIZ</a:t>
            </a:r>
            <a:endParaRPr lang="tr-TR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8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u="sng" dirty="0">
                <a:effectLst/>
                <a:latin typeface="Century Gothic" panose="020B0502020202020204" pitchFamily="34" charset="0"/>
              </a:rPr>
              <a:t>MESLEKİ VE EĞİTSEL HEDEFLERİMİZ OLMALI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815629"/>
            <a:ext cx="7848872" cy="3557587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Tıp fakültesini kazanacağım</a:t>
            </a:r>
          </a:p>
          <a:p>
            <a:pPr marL="0" indent="0" algn="just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altLang="tr-T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Matematik  yazılısından en az 90 alacağım</a:t>
            </a:r>
          </a:p>
          <a:p>
            <a:pPr marL="0" indent="0" algn="just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tr-TR" altLang="tr-T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Doktor öğretmen mühendis olacağım</a:t>
            </a:r>
          </a:p>
        </p:txBody>
      </p:sp>
      <p:pic>
        <p:nvPicPr>
          <p:cNvPr id="11268" name="Picture 4" descr="C:\Users\ASUS\Desktop\NB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729163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Users\ASUS\Desktop\ÇÇÇÇ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762500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5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7002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r-TR" altLang="tr-TR" b="1" u="sng" dirty="0" smtClean="0">
                <a:effectLst/>
                <a:latin typeface="Century Gothic" panose="020B0502020202020204" pitchFamily="34" charset="0"/>
              </a:rPr>
              <a:t>HEDEFLEDİĞİNİZ MESLEĞİ ARAŞTIRIN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8229600" cy="4708525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Günümüzde artık bir mesleğin özelliklerini , olumlu ve olumsuz yönlerini öğrenmek çok kolaydır.</a:t>
            </a:r>
          </a:p>
          <a:p>
            <a:pPr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Öğrenci hedeflediği mesleği , mümkünse o mesleği yapan kişilerle görüşerek mesleğin uygulamadaki özelliklerini öğrenmelidir. </a:t>
            </a:r>
          </a:p>
          <a:p>
            <a:pPr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Mesleğin şartları , özellikleri bizim düşündüğümüz gibi mi?</a:t>
            </a:r>
          </a:p>
          <a:p>
            <a:pPr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Mesleğin olumsuz yönleri varsa bu yönler ileride mesleğe yönelik motivasyonumun kaybolmasına yol açar mı?</a:t>
            </a:r>
            <a:endParaRPr lang="tr-TR" altLang="tr-T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508" name="Picture 2" descr="C:\Users\ASUS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921375"/>
            <a:ext cx="2390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97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 descr="http://uvfitness.net/wp-content/uploads/2014/09/azim-dogru-calisma-basari-940x692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6"/>
          <a:stretch/>
        </p:blipFill>
        <p:spPr bwMode="auto">
          <a:xfrm>
            <a:off x="1015300" y="1972525"/>
            <a:ext cx="8100392" cy="488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15300" y="0"/>
            <a:ext cx="8100392" cy="1988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tr-TR" altLang="tr-TR" sz="2800" b="1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BAŞARILI OLMANIN </a:t>
            </a:r>
            <a:r>
              <a:rPr lang="tr-TR" altLang="tr-TR" sz="2800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ÜÇ ALTIN YOLU </a:t>
            </a:r>
            <a:endParaRPr lang="tr-TR" altLang="tr-TR" sz="2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tr-TR" altLang="tr-TR" sz="18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tr-TR" altLang="tr-TR" sz="1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Amacın açık olarak belirlenmesi </a:t>
            </a:r>
          </a:p>
          <a:p>
            <a:pPr algn="ctr" eaLnBrk="1" hangingPunct="1">
              <a:spcBef>
                <a:spcPts val="500"/>
              </a:spcBef>
              <a:buClrTx/>
              <a:buFontTx/>
              <a:buNone/>
            </a:pPr>
            <a:r>
              <a:rPr lang="tr-TR" altLang="tr-TR" sz="1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Belirlenen amaca ulaşmak için planlı çalışma</a:t>
            </a:r>
          </a:p>
          <a:p>
            <a:pPr algn="ctr" eaLnBrk="1" hangingPunct="1">
              <a:spcBef>
                <a:spcPts val="500"/>
              </a:spcBef>
              <a:buClrTx/>
              <a:buFontTx/>
              <a:buNone/>
            </a:pPr>
            <a:r>
              <a:rPr lang="tr-TR" altLang="tr-TR" sz="1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Çok çalışmak değil etkili çalışmak</a:t>
            </a:r>
            <a:endParaRPr lang="tr-TR" altLang="tr-TR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9342"/>
            <a:ext cx="7992888" cy="476268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797152"/>
            <a:ext cx="8134045" cy="194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55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5608" y="44624"/>
            <a:ext cx="749808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b="1" u="sng" dirty="0" smtClean="0">
                <a:effectLst/>
                <a:latin typeface="Century Gothic" panose="020B0502020202020204" pitchFamily="34" charset="0"/>
              </a:rPr>
              <a:t>HEDEFLER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50912" y="1052736"/>
            <a:ext cx="8229600" cy="3816424"/>
          </a:xfrm>
        </p:spPr>
        <p:txBody>
          <a:bodyPr rtlCol="0">
            <a:normAutofit fontScale="55000" lnSpcReduction="20000"/>
          </a:bodyPr>
          <a:lstStyle/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Hedef belirlemede en önemli nokta hedef kendi hedefimiz olmalı.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Annemiz babamız abimiz istiyor diye değil 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Acaba onların istediğini sen istiyor musun?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tr-TR" altLang="tr-T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Baban veya annen istiyor diye tıp fakültesini kazanmaya odaklandın. Ama sen hiç istemiyorsun….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tr-TR" altLang="tr-T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Hedefin sana göre olmadığı için derse çalışmakta zorlandın ama sonuçta kazandın…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tr-TR" altLang="tr-T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Mezun oldun ve artık doktorsun</a:t>
            </a:r>
            <a:r>
              <a:rPr lang="tr-TR" alt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tr-TR" altLang="tr-T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tr-TR" altLang="tr-TR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70000"/>
              </a:lnSpc>
              <a:buFont typeface="Arial" pitchFamily="34" charset="0"/>
              <a:buChar char="•"/>
              <a:defRPr/>
            </a:pPr>
            <a:r>
              <a:rPr lang="tr-TR" altLang="tr-TR" sz="2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</a:t>
            </a:r>
            <a:r>
              <a:rPr lang="tr-TR" altLang="tr-TR" sz="2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mesleği yaparken çok mutlu olursun.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  <a:defRPr/>
            </a:pPr>
            <a:endParaRPr lang="tr-TR" altLang="tr-TR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altLang="tr-TR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292" name="Picture 4" descr="C:\Users\ASUS\Desktop\imagesCA08HJ8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88" y="4893518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:\Users\ASUS\Desktop\imagesCA1ZWID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50" y="4794076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29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6936" y="0"/>
            <a:ext cx="8229600" cy="12684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b="1" u="sng" dirty="0" smtClean="0">
                <a:effectLst/>
              </a:rPr>
              <a:t>GERÇEKÇİ HEDEFLER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196752"/>
            <a:ext cx="8229600" cy="4708525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Çalışmamıza yönelik hedef mi ? </a:t>
            </a:r>
          </a:p>
          <a:p>
            <a:pPr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Hedefimize yönelik çalışmak mı?</a:t>
            </a:r>
          </a:p>
          <a:p>
            <a:pPr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Öğrencinin en başta cevap vermesi gereken bir soru. Çünkü bu 2 sorunun cevabını veremeyen öğrenci maalesef sınav sonuçları açıklandığında büyük bir hayal kırıklığına uğramaktadır. </a:t>
            </a:r>
          </a:p>
          <a:p>
            <a:pPr indent="-27432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altLang="tr-TR" sz="2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436" name="Picture 2" descr="C:\Users\ASUS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797425"/>
            <a:ext cx="3246437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72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6936" y="0"/>
            <a:ext cx="8229600" cy="12684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b="1" u="sng" dirty="0" smtClean="0">
                <a:effectLst/>
                <a:latin typeface="Century Gothic" panose="020B0502020202020204" pitchFamily="34" charset="0"/>
              </a:rPr>
              <a:t>GERÇEKÇİ HEDEFLER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052736"/>
            <a:ext cx="8064896" cy="4708525"/>
          </a:xfrm>
        </p:spPr>
        <p:txBody>
          <a:bodyPr rtlCol="0">
            <a:normAutofit fontScale="92500" lnSpcReduction="10000"/>
          </a:bodyPr>
          <a:lstStyle/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Örn</a:t>
            </a:r>
            <a:r>
              <a:rPr lang="tr-TR" altLang="tr-T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, öğrenci hukuk fakültesini istiyor ama ders başarısı bu hedefine ulaşması yönünde değil. 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Zamanla hedefinin hukuk fakültesi olduğunu çevresine belirtiyor. Ama çalışma stratejisini hukuk fakültesine göre ayarlamamışsa sonuçlar açıklandığında büyük bir hüsran yaşıyor.</a:t>
            </a:r>
          </a:p>
          <a:p>
            <a:pPr indent="-27432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Ama hukuk fakültesi hedefine göre çalışan öğrenci , bu yönde doğru bir strateji izlemişse hedefine ulaşma ihtimali yüksektir. </a:t>
            </a:r>
            <a:endParaRPr lang="tr-TR" altLang="tr-T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460" name="Picture 2" descr="C:\Users\ASUS\Desktop\imagesCAMZBX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661025"/>
            <a:ext cx="286543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86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D:\REHBERLİK DOKÜMANLARI\REHBERLİK PANOSU\DERS ÇALIŞMA SINAV KAYGISI  VS\motiveolmakicin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384"/>
            <a:ext cx="79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688632" cy="417646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Çalışmaya başlayamıyorum.</a:t>
            </a:r>
            <a:br>
              <a:rPr lang="tr-TR" dirty="0" smtClean="0"/>
            </a:br>
            <a:r>
              <a:rPr lang="tr-TR" dirty="0" smtClean="0"/>
              <a:t>Kitaba bakarak öylece oturuyorum diyorsanız?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chemeClr val="accent3"/>
                </a:solidFill>
              </a:rPr>
              <a:t>BİR AMAÇ BELİRLEYİN</a:t>
            </a:r>
            <a:endParaRPr lang="tr-TR" dirty="0">
              <a:solidFill>
                <a:schemeClr val="accent3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" y="3113584"/>
            <a:ext cx="317612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4182">
            <a:off x="219905" y="604006"/>
            <a:ext cx="2557920" cy="1918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194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EHBERLİK DOKÜMANLARI\REHBERLİK PANOSU\DERS ÇALIŞMA SINAV KAYGISI  VS\1622792_10153814586735335_1429585907_n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624"/>
            <a:ext cx="8064896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216</TotalTime>
  <Words>446</Words>
  <Application>Microsoft Office PowerPoint</Application>
  <PresentationFormat>Ekran Gösterisi (4:3)</PresentationFormat>
  <Paragraphs>81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Gündönümü</vt:lpstr>
      <vt:lpstr>PowerPoint Sunusu</vt:lpstr>
      <vt:lpstr>GENELDE BU SÖZLERİ BİRÇOK ÖĞRENCİ SÖYLER</vt:lpstr>
      <vt:lpstr>MESLEKİ VE EĞİTSEL HEDEFLERİMİZ OLMALI</vt:lpstr>
      <vt:lpstr>HEDEFLER</vt:lpstr>
      <vt:lpstr>GERÇEKÇİ HEDEFLER</vt:lpstr>
      <vt:lpstr>GERÇEKÇİ HEDEFLER</vt:lpstr>
      <vt:lpstr>PowerPoint Sunusu</vt:lpstr>
      <vt:lpstr>Çalışmaya başlayamıyorum. Kitaba bakarak öylece oturuyorum diyorsanız?   BİR AMAÇ BELİRLEYİN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Motivasyonu engelleyen  İç Etmenler; </vt:lpstr>
      <vt:lpstr>PowerPoint Sunusu</vt:lpstr>
      <vt:lpstr> KENDİNİZE GÜVENİN.</vt:lpstr>
      <vt:lpstr>PowerPoint Sunusu</vt:lpstr>
      <vt:lpstr>PowerPoint Sunusu</vt:lpstr>
      <vt:lpstr>PowerPoint Sunusu</vt:lpstr>
      <vt:lpstr>PowerPoint Sunusu</vt:lpstr>
      <vt:lpstr>KISA VE UZUN VADELİ HEDEFLER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YAŞAM PİRAMİDİ</vt:lpstr>
      <vt:lpstr>HEDEFLEDİĞİNİZ MESLEĞİ ARAŞTIRIN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GÜRSEL</dc:creator>
  <cp:lastModifiedBy>Microsoft</cp:lastModifiedBy>
  <cp:revision>27</cp:revision>
  <dcterms:created xsi:type="dcterms:W3CDTF">2015-04-07T06:50:35Z</dcterms:created>
  <dcterms:modified xsi:type="dcterms:W3CDTF">2021-10-12T14:19:50Z</dcterms:modified>
</cp:coreProperties>
</file>