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59" r:id="rId5"/>
    <p:sldId id="26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0700-5C95-4884-8914-7BD1A0AB2032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5CBD8-5085-4E57-8575-1667F33BDBA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ÖZGÜVEN – ÖZSAYGI GELİŞTİRME</a:t>
            </a:r>
            <a:endParaRPr lang="tr-TR" dirty="0"/>
          </a:p>
        </p:txBody>
      </p:sp>
      <p:grpSp>
        <p:nvGrpSpPr>
          <p:cNvPr id="4" name="3 Grup"/>
          <p:cNvGrpSpPr/>
          <p:nvPr/>
        </p:nvGrpSpPr>
        <p:grpSpPr>
          <a:xfrm>
            <a:off x="611560" y="3717032"/>
            <a:ext cx="7992888" cy="2286014"/>
            <a:chOff x="1371600" y="1752602"/>
            <a:chExt cx="9114727" cy="3886198"/>
          </a:xfrm>
        </p:grpSpPr>
        <p:grpSp>
          <p:nvGrpSpPr>
            <p:cNvPr id="5" name="Grup 3"/>
            <p:cNvGrpSpPr/>
            <p:nvPr/>
          </p:nvGrpSpPr>
          <p:grpSpPr>
            <a:xfrm>
              <a:off x="1371600" y="1752602"/>
              <a:ext cx="9114727" cy="3747409"/>
              <a:chOff x="469946" y="4054304"/>
              <a:chExt cx="6252884" cy="2471256"/>
            </a:xfrm>
          </p:grpSpPr>
          <p:pic>
            <p:nvPicPr>
              <p:cNvPr id="8" name="Picture 2" descr="\\YILMAZ\Users\Public\özel eğitim dökümanlar\logo (1)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17847" y="4305557"/>
                <a:ext cx="1704983" cy="2220003"/>
              </a:xfrm>
              <a:prstGeom prst="rect">
                <a:avLst/>
              </a:prstGeom>
              <a:noFill/>
            </p:spPr>
          </p:pic>
          <p:grpSp>
            <p:nvGrpSpPr>
              <p:cNvPr id="9" name="28 Grup"/>
              <p:cNvGrpSpPr/>
              <p:nvPr/>
            </p:nvGrpSpPr>
            <p:grpSpPr>
              <a:xfrm>
                <a:off x="469946" y="4054304"/>
                <a:ext cx="4459244" cy="2030044"/>
                <a:chOff x="469946" y="4054304"/>
                <a:chExt cx="4459244" cy="2030044"/>
              </a:xfrm>
            </p:grpSpPr>
            <p:grpSp>
              <p:nvGrpSpPr>
                <p:cNvPr id="10" name="23 Grup"/>
                <p:cNvGrpSpPr/>
                <p:nvPr/>
              </p:nvGrpSpPr>
              <p:grpSpPr>
                <a:xfrm>
                  <a:off x="469946" y="4500570"/>
                  <a:ext cx="4459244" cy="1583778"/>
                  <a:chOff x="327070" y="285728"/>
                  <a:chExt cx="4459244" cy="1583778"/>
                </a:xfrm>
              </p:grpSpPr>
              <p:grpSp>
                <p:nvGrpSpPr>
                  <p:cNvPr id="14" name="14 Grup"/>
                  <p:cNvGrpSpPr/>
                  <p:nvPr/>
                </p:nvGrpSpPr>
                <p:grpSpPr>
                  <a:xfrm>
                    <a:off x="327070" y="285728"/>
                    <a:ext cx="4459244" cy="646331"/>
                    <a:chOff x="327070" y="285728"/>
                    <a:chExt cx="4459244" cy="646331"/>
                  </a:xfrm>
                </p:grpSpPr>
                <p:pic>
                  <p:nvPicPr>
                    <p:cNvPr id="21" name="Resim 10" descr="D:\Users\Hp\Desktop\google-haritalar-konum-ekleme-nasil-yapilir-1578491639.jpg"/>
                    <p:cNvPicPr/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7070" y="428604"/>
                      <a:ext cx="530154" cy="3240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22" name="Metin kutusu 11"/>
                    <p:cNvSpPr txBox="1"/>
                    <p:nvPr/>
                  </p:nvSpPr>
                  <p:spPr>
                    <a:xfrm>
                      <a:off x="853197" y="285728"/>
                      <a:ext cx="3933117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Sümer </a:t>
                      </a:r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Mh</a:t>
                      </a:r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. Kurtuluş </a:t>
                      </a:r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Cd</a:t>
                      </a:r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. No48/2 İç Kapı No:C Merkez/AFYONKARAHİSAR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  <a:cs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15" name="17 Grup"/>
                  <p:cNvGrpSpPr/>
                  <p:nvPr/>
                </p:nvGrpSpPr>
                <p:grpSpPr>
                  <a:xfrm>
                    <a:off x="387382" y="928670"/>
                    <a:ext cx="2184354" cy="432048"/>
                    <a:chOff x="285720" y="1428736"/>
                    <a:chExt cx="2184354" cy="432048"/>
                  </a:xfrm>
                </p:grpSpPr>
                <p:pic>
                  <p:nvPicPr>
                    <p:cNvPr id="19" name="Resim 8" descr="D:\Users\Hp\Desktop\pics-photos-instagram-logo-png-4.png"/>
                    <p:cNvPicPr/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5720" y="1428736"/>
                      <a:ext cx="450907" cy="4320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20" name="Metin kutusu 3"/>
                    <p:cNvSpPr txBox="1"/>
                    <p:nvPr/>
                  </p:nvSpPr>
                  <p:spPr>
                    <a:xfrm>
                      <a:off x="776072" y="1440674"/>
                      <a:ext cx="16940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</a:rPr>
                        <a:t>afyonram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16" name="20 Grup"/>
                  <p:cNvGrpSpPr/>
                  <p:nvPr/>
                </p:nvGrpSpPr>
                <p:grpSpPr>
                  <a:xfrm>
                    <a:off x="428596" y="1500174"/>
                    <a:ext cx="2357454" cy="369332"/>
                    <a:chOff x="567942" y="1558182"/>
                    <a:chExt cx="2357454" cy="369332"/>
                  </a:xfrm>
                </p:grpSpPr>
                <p:pic>
                  <p:nvPicPr>
                    <p:cNvPr id="17" name="Resim 12" descr="D:\Users\Hp\Desktop\social-media-computer-icons-tulane-university-facebook-drawing-vector-twitter-thumbnail.jpg"/>
                    <p:cNvPicPr/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67942" y="1589556"/>
                      <a:ext cx="369290" cy="33795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18" name="Metin kutusu 13"/>
                    <p:cNvSpPr txBox="1"/>
                    <p:nvPr/>
                  </p:nvSpPr>
                  <p:spPr>
                    <a:xfrm>
                      <a:off x="983594" y="1558182"/>
                      <a:ext cx="19418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</a:rPr>
                        <a:t>@Afyon_RAM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1" name="27 Grup"/>
                <p:cNvGrpSpPr/>
                <p:nvPr/>
              </p:nvGrpSpPr>
              <p:grpSpPr>
                <a:xfrm>
                  <a:off x="571472" y="4054304"/>
                  <a:ext cx="2990962" cy="374828"/>
                  <a:chOff x="529577" y="3995008"/>
                  <a:chExt cx="2990962" cy="374828"/>
                </a:xfrm>
              </p:grpSpPr>
              <p:pic>
                <p:nvPicPr>
                  <p:cNvPr id="12" name="Picture 8" descr="D:\Users\Hp\Desktop\unnamed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29577" y="3995008"/>
                    <a:ext cx="370500" cy="34662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3" name="Metin kutusu 17"/>
                  <p:cNvSpPr txBox="1"/>
                  <p:nvPr/>
                </p:nvSpPr>
                <p:spPr>
                  <a:xfrm>
                    <a:off x="928662" y="4000504"/>
                    <a:ext cx="259187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rPr>
                      <a:t>0272 214 45 56</a:t>
                    </a:r>
                    <a:endParaRPr lang="tr-TR" dirty="0">
                      <a:solidFill>
                        <a:schemeClr val="bg2">
                          <a:lumMod val="25000"/>
                        </a:schemeClr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</p:grpSp>
        <p:sp>
          <p:nvSpPr>
            <p:cNvPr id="6" name="5 Dikdörtgen"/>
            <p:cNvSpPr/>
            <p:nvPr/>
          </p:nvSpPr>
          <p:spPr>
            <a:xfrm>
              <a:off x="2181509" y="5181600"/>
              <a:ext cx="33472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b="1" dirty="0" smtClean="0">
                  <a:solidFill>
                    <a:schemeClr val="accent1">
                      <a:lumMod val="50000"/>
                    </a:schemeClr>
                  </a:solidFill>
                </a:rPr>
                <a:t>https://afyonram.meb.k12.tr/</a:t>
              </a:r>
              <a:endParaRPr lang="tr-TR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7" name="6 Resim" descr="indi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24000" y="5105400"/>
              <a:ext cx="533400" cy="5334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Arkadaşlarınıza, onların olumlu yönlerine odaklanarak küçük notlar yazıp sürpriz yapabilirsiniz.İsterseniz bunu, bir grup halinde birlikte de yapabilirsiniz. </a:t>
            </a:r>
            <a:endParaRPr lang="tr-TR" dirty="0"/>
          </a:p>
        </p:txBody>
      </p:sp>
      <p:pic>
        <p:nvPicPr>
          <p:cNvPr id="5122" name="Picture 2" descr="C:\Users\pc\Desktop\arkadaşlı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4291367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hobi edinebilir veya yeteneğinizin olduğu bir alanda kendinizi geliştirebilirsiniz.</a:t>
            </a:r>
            <a:endParaRPr lang="tr-TR" dirty="0"/>
          </a:p>
        </p:txBody>
      </p:sp>
      <p:pic>
        <p:nvPicPr>
          <p:cNvPr id="7170" name="Picture 2" descr="C:\Users\pc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140968"/>
            <a:ext cx="3528392" cy="234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İnsanlara ‘Evet’, kendinize ‘Hayır’ dediğiniz durumları yeniden değerlendirerek; ‘Hayır’ demenin bir hak olduğunu kendinize hatırlatabilirsiniz.</a:t>
            </a:r>
            <a:endParaRPr lang="tr-TR" dirty="0"/>
          </a:p>
        </p:txBody>
      </p:sp>
      <p:pic>
        <p:nvPicPr>
          <p:cNvPr id="6146" name="Picture 2" descr="C:\Users\pc\Desktop\indir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933056"/>
            <a:ext cx="3528392" cy="1982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Özgüven</a:t>
            </a:r>
            <a:r>
              <a:rPr lang="tr-TR" dirty="0"/>
              <a:t> kişinin kendini kendi zihninde olumlu ve yeterli algılaması veya kendisi hakkında olumlu iç tasarımlara sahip olması olarak kabul edilir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Özsaygı, </a:t>
            </a:r>
            <a:r>
              <a:rPr lang="tr-TR" b="1" dirty="0" smtClean="0"/>
              <a:t>kendine saygı duymak</a:t>
            </a:r>
            <a:r>
              <a:rPr lang="tr-TR" dirty="0" smtClean="0"/>
              <a:t> </a:t>
            </a:r>
            <a:r>
              <a:rPr lang="tr-TR" b="1" dirty="0" smtClean="0"/>
              <a:t>ve değer vermek</a:t>
            </a:r>
            <a:r>
              <a:rPr lang="tr-TR" dirty="0" smtClean="0"/>
              <a:t>tir. Yani </a:t>
            </a:r>
            <a:r>
              <a:rPr lang="tr-TR" b="1" dirty="0" smtClean="0"/>
              <a:t>kendini sevmek, kendine sürekli sevecen davranmak</a:t>
            </a:r>
            <a:r>
              <a:rPr lang="tr-TR" dirty="0" smtClean="0"/>
              <a:t>, </a:t>
            </a:r>
            <a:r>
              <a:rPr lang="tr-TR" b="1" dirty="0" smtClean="0"/>
              <a:t>kendini saymak, kendine öncelik vermek</a:t>
            </a:r>
            <a:r>
              <a:rPr lang="tr-TR" dirty="0" smtClean="0"/>
              <a:t> ve </a:t>
            </a:r>
            <a:r>
              <a:rPr lang="tr-TR" b="1" dirty="0" smtClean="0"/>
              <a:t>kendi ihtiyaçlarını karşılamak</a:t>
            </a:r>
            <a:r>
              <a:rPr lang="tr-TR" dirty="0" smtClean="0"/>
              <a:t>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Kişide özgüven ve özsaygı gelişmesi pek çok faktöre bağlıdır. </a:t>
            </a:r>
          </a:p>
          <a:p>
            <a:pPr>
              <a:buNone/>
            </a:pPr>
            <a:r>
              <a:rPr lang="tr-TR" dirty="0" smtClean="0"/>
              <a:t>    - Aile ile ilişkiler</a:t>
            </a:r>
          </a:p>
          <a:p>
            <a:pPr>
              <a:buNone/>
            </a:pPr>
            <a:r>
              <a:rPr lang="tr-TR" dirty="0" smtClean="0"/>
              <a:t>    - </a:t>
            </a:r>
            <a:r>
              <a:rPr lang="tr-TR" dirty="0" err="1" smtClean="0"/>
              <a:t>Travmatik</a:t>
            </a:r>
            <a:r>
              <a:rPr lang="tr-TR" dirty="0" smtClean="0"/>
              <a:t> yaşantılar</a:t>
            </a:r>
          </a:p>
          <a:p>
            <a:pPr>
              <a:buNone/>
            </a:pPr>
            <a:r>
              <a:rPr lang="tr-TR" dirty="0" smtClean="0"/>
              <a:t>    - Mükemmeliyetçi tutum</a:t>
            </a:r>
          </a:p>
          <a:p>
            <a:pPr>
              <a:buNone/>
            </a:pPr>
            <a:r>
              <a:rPr lang="tr-TR" dirty="0" smtClean="0"/>
              <a:t>    - Arkadaşlık ilişkileri, vb.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 descr="C:\Users\pc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5184576" cy="3375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Özgüven Ve Özsaygıyı </a:t>
            </a:r>
          </a:p>
          <a:p>
            <a:pPr algn="ctr">
              <a:buNone/>
            </a:pPr>
            <a:r>
              <a:rPr lang="tr-TR" dirty="0" smtClean="0"/>
              <a:t>Arttırmak İçin Öneriler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2050" name="Picture 2" descr="C:\Users\pc\Desktop\indir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4614452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kağıda olumlu özelliklerinizi yazıp ve her gün görebileceğiniz bir yere asabilirsiniz.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3074" name="Picture 2" descr="C:\Users\pc\Desktop\indir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068960"/>
            <a:ext cx="3312368" cy="2548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Belli aralıklarla; sadece kendinize ayırdığınız zaman diliminde, yapmaktan keyif aldığınız şeylere odaklanabilirsiniz.</a:t>
            </a:r>
            <a:endParaRPr lang="tr-TR" dirty="0"/>
          </a:p>
        </p:txBody>
      </p:sp>
      <p:pic>
        <p:nvPicPr>
          <p:cNvPr id="4098" name="Picture 2" descr="C:\Users\pc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347181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148</Words>
  <Application>Microsoft Office PowerPoint</Application>
  <PresentationFormat>Ekran Gösterisi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Microsoft</dc:creator>
  <cp:lastModifiedBy>Microsoft</cp:lastModifiedBy>
  <cp:revision>22</cp:revision>
  <dcterms:created xsi:type="dcterms:W3CDTF">2021-10-06T12:40:11Z</dcterms:created>
  <dcterms:modified xsi:type="dcterms:W3CDTF">2021-10-18T13:28:45Z</dcterms:modified>
</cp:coreProperties>
</file>