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1"/>
  </p:notesMasterIdLst>
  <p:sldIdLst>
    <p:sldId id="256" r:id="rId2"/>
    <p:sldId id="390" r:id="rId3"/>
    <p:sldId id="391" r:id="rId4"/>
    <p:sldId id="392" r:id="rId5"/>
    <p:sldId id="393" r:id="rId6"/>
    <p:sldId id="394" r:id="rId7"/>
    <p:sldId id="330" r:id="rId8"/>
    <p:sldId id="331" r:id="rId9"/>
    <p:sldId id="291" r:id="rId10"/>
    <p:sldId id="257" r:id="rId11"/>
    <p:sldId id="258" r:id="rId12"/>
    <p:sldId id="259" r:id="rId13"/>
    <p:sldId id="260" r:id="rId14"/>
    <p:sldId id="261" r:id="rId15"/>
    <p:sldId id="262" r:id="rId16"/>
    <p:sldId id="263" r:id="rId17"/>
    <p:sldId id="264" r:id="rId18"/>
    <p:sldId id="388" r:id="rId19"/>
    <p:sldId id="389" r:id="rId20"/>
    <p:sldId id="294" r:id="rId21"/>
    <p:sldId id="295" r:id="rId22"/>
    <p:sldId id="265" r:id="rId23"/>
    <p:sldId id="342" r:id="rId24"/>
    <p:sldId id="267" r:id="rId25"/>
    <p:sldId id="296" r:id="rId26"/>
    <p:sldId id="297" r:id="rId27"/>
    <p:sldId id="268" r:id="rId28"/>
    <p:sldId id="343" r:id="rId29"/>
    <p:sldId id="298" r:id="rId30"/>
    <p:sldId id="344" r:id="rId31"/>
    <p:sldId id="346" r:id="rId32"/>
    <p:sldId id="302" r:id="rId33"/>
    <p:sldId id="348" r:id="rId34"/>
    <p:sldId id="373" r:id="rId35"/>
    <p:sldId id="364" r:id="rId36"/>
    <p:sldId id="374" r:id="rId37"/>
    <p:sldId id="375" r:id="rId38"/>
    <p:sldId id="376" r:id="rId39"/>
    <p:sldId id="377" r:id="rId40"/>
    <p:sldId id="365" r:id="rId41"/>
    <p:sldId id="281" r:id="rId42"/>
    <p:sldId id="282" r:id="rId43"/>
    <p:sldId id="368" r:id="rId44"/>
    <p:sldId id="369" r:id="rId45"/>
    <p:sldId id="370" r:id="rId46"/>
    <p:sldId id="371" r:id="rId47"/>
    <p:sldId id="372" r:id="rId48"/>
    <p:sldId id="336" r:id="rId49"/>
    <p:sldId id="367" r:id="rId50"/>
    <p:sldId id="379" r:id="rId51"/>
    <p:sldId id="382" r:id="rId52"/>
    <p:sldId id="385" r:id="rId53"/>
    <p:sldId id="386" r:id="rId54"/>
    <p:sldId id="338" r:id="rId55"/>
    <p:sldId id="380" r:id="rId56"/>
    <p:sldId id="340" r:id="rId57"/>
    <p:sldId id="352" r:id="rId58"/>
    <p:sldId id="381" r:id="rId59"/>
    <p:sldId id="353" r:id="rId60"/>
    <p:sldId id="354" r:id="rId61"/>
    <p:sldId id="355" r:id="rId62"/>
    <p:sldId id="356" r:id="rId63"/>
    <p:sldId id="357" r:id="rId64"/>
    <p:sldId id="358" r:id="rId65"/>
    <p:sldId id="359" r:id="rId66"/>
    <p:sldId id="360" r:id="rId67"/>
    <p:sldId id="361" r:id="rId68"/>
    <p:sldId id="363" r:id="rId69"/>
    <p:sldId id="285" r:id="rId7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60" d="100"/>
          <a:sy n="60" d="100"/>
        </p:scale>
        <p:origin x="-1668" y="-27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1A1E27-1776-46BC-A50F-DEE92ED34CAE}" type="doc">
      <dgm:prSet loTypeId="urn:microsoft.com/office/officeart/2005/8/layout/vList5" loCatId="list" qsTypeId="urn:microsoft.com/office/officeart/2005/8/quickstyle/simple5" qsCatId="simple" csTypeId="urn:microsoft.com/office/officeart/2005/8/colors/colorful2" csCatId="colorful" phldr="1"/>
      <dgm:spPr/>
      <dgm:t>
        <a:bodyPr/>
        <a:lstStyle/>
        <a:p>
          <a:endParaRPr lang="tr-TR"/>
        </a:p>
      </dgm:t>
    </dgm:pt>
    <dgm:pt modelId="{42638800-704A-43EF-8212-44497EE856EC}">
      <dgm:prSet phldrT="[Metin]" custT="1"/>
      <dgm:spPr/>
      <dgm:t>
        <a:bodyPr/>
        <a:lstStyle/>
        <a:p>
          <a:r>
            <a:rPr lang="tr-TR" sz="2000" dirty="0" smtClean="0"/>
            <a:t>Çocuk Hakları Sözleşmesi</a:t>
          </a:r>
          <a:endParaRPr lang="tr-TR" sz="2000" dirty="0"/>
        </a:p>
      </dgm:t>
    </dgm:pt>
    <dgm:pt modelId="{27D44872-68C7-4283-9769-0550B870B067}" type="parTrans" cxnId="{9E11DB77-FA9C-4A71-B5B3-E053ECDC611C}">
      <dgm:prSet/>
      <dgm:spPr/>
      <dgm:t>
        <a:bodyPr/>
        <a:lstStyle/>
        <a:p>
          <a:endParaRPr lang="tr-TR"/>
        </a:p>
      </dgm:t>
    </dgm:pt>
    <dgm:pt modelId="{442ECAF5-F090-4226-A3C8-545A22996E4A}" type="sibTrans" cxnId="{9E11DB77-FA9C-4A71-B5B3-E053ECDC611C}">
      <dgm:prSet/>
      <dgm:spPr/>
      <dgm:t>
        <a:bodyPr/>
        <a:lstStyle/>
        <a:p>
          <a:endParaRPr lang="tr-TR"/>
        </a:p>
      </dgm:t>
    </dgm:pt>
    <dgm:pt modelId="{6B891D5C-2136-4F03-8BA4-DA75FC170CDA}">
      <dgm:prSet phldrT="[Metin]"/>
      <dgm:spPr/>
      <dgm:t>
        <a:bodyPr/>
        <a:lstStyle/>
        <a:p>
          <a:r>
            <a:rPr lang="tr-TR" dirty="0" smtClean="0"/>
            <a:t>1. Madde:</a:t>
          </a:r>
          <a:endParaRPr lang="tr-TR" dirty="0"/>
        </a:p>
      </dgm:t>
    </dgm:pt>
    <dgm:pt modelId="{1F863F2F-AE23-4DA9-B979-31A6EFA5D9EB}" type="parTrans" cxnId="{ED5A8D79-C7F8-4BEB-AB30-0F43C5B50929}">
      <dgm:prSet/>
      <dgm:spPr/>
      <dgm:t>
        <a:bodyPr/>
        <a:lstStyle/>
        <a:p>
          <a:endParaRPr lang="tr-TR"/>
        </a:p>
      </dgm:t>
    </dgm:pt>
    <dgm:pt modelId="{9E2DED24-322D-4DF8-80EB-45E89730225E}" type="sibTrans" cxnId="{ED5A8D79-C7F8-4BEB-AB30-0F43C5B50929}">
      <dgm:prSet/>
      <dgm:spPr/>
      <dgm:t>
        <a:bodyPr/>
        <a:lstStyle/>
        <a:p>
          <a:endParaRPr lang="tr-TR"/>
        </a:p>
      </dgm:t>
    </dgm:pt>
    <dgm:pt modelId="{8F2A2BEB-BBAA-4378-957B-18E51C5077A6}">
      <dgm:prSet phldrT="[Metin]"/>
      <dgm:spPr/>
      <dgm:t>
        <a:bodyPr/>
        <a:lstStyle/>
        <a:p>
          <a:r>
            <a:rPr lang="tr-TR" dirty="0" smtClean="0"/>
            <a:t>18 yaşından küçük her insan çocuk sayılır</a:t>
          </a:r>
          <a:endParaRPr lang="tr-TR" dirty="0"/>
        </a:p>
      </dgm:t>
    </dgm:pt>
    <dgm:pt modelId="{1756E760-C1DC-45A8-B28D-00EE16B409A6}" type="parTrans" cxnId="{F8F95864-A1CC-4ABF-B61A-F4441BB032D3}">
      <dgm:prSet/>
      <dgm:spPr/>
      <dgm:t>
        <a:bodyPr/>
        <a:lstStyle/>
        <a:p>
          <a:endParaRPr lang="tr-TR"/>
        </a:p>
      </dgm:t>
    </dgm:pt>
    <dgm:pt modelId="{17AB16C4-A5DC-4C57-A25E-76537445AD83}" type="sibTrans" cxnId="{F8F95864-A1CC-4ABF-B61A-F4441BB032D3}">
      <dgm:prSet/>
      <dgm:spPr/>
      <dgm:t>
        <a:bodyPr/>
        <a:lstStyle/>
        <a:p>
          <a:endParaRPr lang="tr-TR"/>
        </a:p>
      </dgm:t>
    </dgm:pt>
    <dgm:pt modelId="{BD6BFA42-963F-4EDD-BAB2-27E94E741E4B}">
      <dgm:prSet phldrT="[Metin]" custT="1"/>
      <dgm:spPr/>
      <dgm:t>
        <a:bodyPr/>
        <a:lstStyle/>
        <a:p>
          <a:r>
            <a:rPr lang="tr-TR" sz="2000" dirty="0" smtClean="0"/>
            <a:t>5395 Sayılı Çocuk Koruma Kanunu</a:t>
          </a:r>
          <a:endParaRPr lang="tr-TR" sz="2000" dirty="0"/>
        </a:p>
      </dgm:t>
    </dgm:pt>
    <dgm:pt modelId="{1AF7CFED-D3D3-4C81-9BCD-272FD6A8F9D3}" type="parTrans" cxnId="{D959315E-0F40-4B38-8419-C01F7A253940}">
      <dgm:prSet/>
      <dgm:spPr/>
      <dgm:t>
        <a:bodyPr/>
        <a:lstStyle/>
        <a:p>
          <a:endParaRPr lang="tr-TR"/>
        </a:p>
      </dgm:t>
    </dgm:pt>
    <dgm:pt modelId="{00DA7314-6650-4F10-93A6-A9109980C9CF}" type="sibTrans" cxnId="{D959315E-0F40-4B38-8419-C01F7A253940}">
      <dgm:prSet/>
      <dgm:spPr/>
      <dgm:t>
        <a:bodyPr/>
        <a:lstStyle/>
        <a:p>
          <a:endParaRPr lang="tr-TR"/>
        </a:p>
      </dgm:t>
    </dgm:pt>
    <dgm:pt modelId="{0230F935-ABF3-44B3-9EB5-CE0EB4547674}">
      <dgm:prSet phldrT="[Metin]"/>
      <dgm:spPr/>
      <dgm:t>
        <a:bodyPr/>
        <a:lstStyle/>
        <a:p>
          <a:r>
            <a:rPr lang="tr-TR" dirty="0" smtClean="0"/>
            <a:t>3. Madde:</a:t>
          </a:r>
          <a:endParaRPr lang="tr-TR" dirty="0"/>
        </a:p>
      </dgm:t>
    </dgm:pt>
    <dgm:pt modelId="{AF373960-10CB-422C-BFD9-E8AB1D2845C0}" type="parTrans" cxnId="{BFFD3083-F684-4BDD-AF33-5B050879F409}">
      <dgm:prSet/>
      <dgm:spPr/>
      <dgm:t>
        <a:bodyPr/>
        <a:lstStyle/>
        <a:p>
          <a:endParaRPr lang="tr-TR"/>
        </a:p>
      </dgm:t>
    </dgm:pt>
    <dgm:pt modelId="{63D21FA4-171D-41A1-A2FA-5F1963EACA3A}" type="sibTrans" cxnId="{BFFD3083-F684-4BDD-AF33-5B050879F409}">
      <dgm:prSet/>
      <dgm:spPr/>
      <dgm:t>
        <a:bodyPr/>
        <a:lstStyle/>
        <a:p>
          <a:endParaRPr lang="tr-TR"/>
        </a:p>
      </dgm:t>
    </dgm:pt>
    <dgm:pt modelId="{0B2F9722-B0E8-4568-BC01-557884621A59}">
      <dgm:prSet phldrT="[Metin]"/>
      <dgm:spPr/>
      <dgm:t>
        <a:bodyPr/>
        <a:lstStyle/>
        <a:p>
          <a:r>
            <a:rPr lang="tr-TR" dirty="0" smtClean="0"/>
            <a:t>Daha erken ergin(reşit) olsa bile 18 yaşını doldurmamış kimse çocuk sayılır</a:t>
          </a:r>
          <a:endParaRPr lang="tr-TR" dirty="0"/>
        </a:p>
      </dgm:t>
    </dgm:pt>
    <dgm:pt modelId="{0514A681-9D6C-411B-8951-C746775F9966}" type="parTrans" cxnId="{08E89601-819A-4BF5-9E9A-E57ED865EC22}">
      <dgm:prSet/>
      <dgm:spPr/>
      <dgm:t>
        <a:bodyPr/>
        <a:lstStyle/>
        <a:p>
          <a:endParaRPr lang="tr-TR"/>
        </a:p>
      </dgm:t>
    </dgm:pt>
    <dgm:pt modelId="{48A0779F-4283-466B-A051-2E18EC9248F8}" type="sibTrans" cxnId="{08E89601-819A-4BF5-9E9A-E57ED865EC22}">
      <dgm:prSet/>
      <dgm:spPr/>
      <dgm:t>
        <a:bodyPr/>
        <a:lstStyle/>
        <a:p>
          <a:endParaRPr lang="tr-TR"/>
        </a:p>
      </dgm:t>
    </dgm:pt>
    <dgm:pt modelId="{3705BE66-FA87-418C-8BFC-69B823D7F62F}">
      <dgm:prSet phldrT="[Metin]" custT="1"/>
      <dgm:spPr/>
      <dgm:t>
        <a:bodyPr/>
        <a:lstStyle/>
        <a:p>
          <a:r>
            <a:rPr lang="tr-TR" sz="2000" dirty="0" smtClean="0"/>
            <a:t>5237 Sayılı Türk Ceza Kanunu</a:t>
          </a:r>
          <a:endParaRPr lang="tr-TR" sz="2000" dirty="0"/>
        </a:p>
      </dgm:t>
    </dgm:pt>
    <dgm:pt modelId="{6590897D-0E89-413E-B4B6-58DA28BC55EC}" type="parTrans" cxnId="{8D159A5A-0890-4D62-866E-1F18E4A86194}">
      <dgm:prSet/>
      <dgm:spPr/>
      <dgm:t>
        <a:bodyPr/>
        <a:lstStyle/>
        <a:p>
          <a:endParaRPr lang="tr-TR"/>
        </a:p>
      </dgm:t>
    </dgm:pt>
    <dgm:pt modelId="{4855FE4B-2153-43F2-87E1-0C69134F7EC1}" type="sibTrans" cxnId="{8D159A5A-0890-4D62-866E-1F18E4A86194}">
      <dgm:prSet/>
      <dgm:spPr/>
      <dgm:t>
        <a:bodyPr/>
        <a:lstStyle/>
        <a:p>
          <a:endParaRPr lang="tr-TR"/>
        </a:p>
      </dgm:t>
    </dgm:pt>
    <dgm:pt modelId="{79401EBB-3CA6-4325-905A-B647DD357C63}">
      <dgm:prSet phldrT="[Metin]"/>
      <dgm:spPr/>
      <dgm:t>
        <a:bodyPr/>
        <a:lstStyle/>
        <a:p>
          <a:r>
            <a:rPr lang="tr-TR" dirty="0" smtClean="0"/>
            <a:t>6 Madde:</a:t>
          </a:r>
          <a:endParaRPr lang="tr-TR" dirty="0"/>
        </a:p>
      </dgm:t>
    </dgm:pt>
    <dgm:pt modelId="{94404142-0D7E-4D6E-967B-8F74BF4B1BAB}" type="parTrans" cxnId="{EAE9D66C-4597-47AC-8906-0FB3BF553BB3}">
      <dgm:prSet/>
      <dgm:spPr/>
      <dgm:t>
        <a:bodyPr/>
        <a:lstStyle/>
        <a:p>
          <a:endParaRPr lang="tr-TR"/>
        </a:p>
      </dgm:t>
    </dgm:pt>
    <dgm:pt modelId="{3B0AC2E0-D543-426F-968C-6BD5730E3642}" type="sibTrans" cxnId="{EAE9D66C-4597-47AC-8906-0FB3BF553BB3}">
      <dgm:prSet/>
      <dgm:spPr/>
      <dgm:t>
        <a:bodyPr/>
        <a:lstStyle/>
        <a:p>
          <a:endParaRPr lang="tr-TR"/>
        </a:p>
      </dgm:t>
    </dgm:pt>
    <dgm:pt modelId="{99179E0A-AF88-4D8A-B5EE-08A40487DC9C}">
      <dgm:prSet phldrT="[Metin]"/>
      <dgm:spPr/>
      <dgm:t>
        <a:bodyPr/>
        <a:lstStyle/>
        <a:p>
          <a:r>
            <a:rPr lang="tr-TR" dirty="0" smtClean="0"/>
            <a:t>Çocuk deyiminden 18 yaşını doldurmamış kişi anlaşılır</a:t>
          </a:r>
          <a:endParaRPr lang="tr-TR" dirty="0"/>
        </a:p>
      </dgm:t>
    </dgm:pt>
    <dgm:pt modelId="{CC8E706F-D120-48A1-AC17-73CEC7B2F2E3}" type="parTrans" cxnId="{B1D1E819-001E-4662-A803-73108B6E7847}">
      <dgm:prSet/>
      <dgm:spPr/>
      <dgm:t>
        <a:bodyPr/>
        <a:lstStyle/>
        <a:p>
          <a:endParaRPr lang="tr-TR"/>
        </a:p>
      </dgm:t>
    </dgm:pt>
    <dgm:pt modelId="{642556C0-465C-4D66-A1DB-B1E3E58A4F2B}" type="sibTrans" cxnId="{B1D1E819-001E-4662-A803-73108B6E7847}">
      <dgm:prSet/>
      <dgm:spPr/>
      <dgm:t>
        <a:bodyPr/>
        <a:lstStyle/>
        <a:p>
          <a:endParaRPr lang="tr-TR"/>
        </a:p>
      </dgm:t>
    </dgm:pt>
    <dgm:pt modelId="{E2A3266A-F0DA-4DD6-AAC9-436E56A88DD7}" type="pres">
      <dgm:prSet presAssocID="{3C1A1E27-1776-46BC-A50F-DEE92ED34CAE}" presName="Name0" presStyleCnt="0">
        <dgm:presLayoutVars>
          <dgm:dir/>
          <dgm:animLvl val="lvl"/>
          <dgm:resizeHandles val="exact"/>
        </dgm:presLayoutVars>
      </dgm:prSet>
      <dgm:spPr/>
      <dgm:t>
        <a:bodyPr/>
        <a:lstStyle/>
        <a:p>
          <a:endParaRPr lang="tr-TR"/>
        </a:p>
      </dgm:t>
    </dgm:pt>
    <dgm:pt modelId="{B25F8993-44BB-4CA1-9631-BD2D7FEC2B80}" type="pres">
      <dgm:prSet presAssocID="{42638800-704A-43EF-8212-44497EE856EC}" presName="linNode" presStyleCnt="0"/>
      <dgm:spPr/>
      <dgm:t>
        <a:bodyPr/>
        <a:lstStyle/>
        <a:p>
          <a:endParaRPr lang="tr-TR"/>
        </a:p>
      </dgm:t>
    </dgm:pt>
    <dgm:pt modelId="{F003F634-6F53-4683-8D40-95C2D5E96F4E}" type="pres">
      <dgm:prSet presAssocID="{42638800-704A-43EF-8212-44497EE856EC}" presName="parentText" presStyleLbl="node1" presStyleIdx="0" presStyleCnt="3">
        <dgm:presLayoutVars>
          <dgm:chMax val="1"/>
          <dgm:bulletEnabled val="1"/>
        </dgm:presLayoutVars>
      </dgm:prSet>
      <dgm:spPr/>
      <dgm:t>
        <a:bodyPr/>
        <a:lstStyle/>
        <a:p>
          <a:endParaRPr lang="tr-TR"/>
        </a:p>
      </dgm:t>
    </dgm:pt>
    <dgm:pt modelId="{2D470F26-62F2-42CC-92FF-CA6048E2AF6A}" type="pres">
      <dgm:prSet presAssocID="{42638800-704A-43EF-8212-44497EE856EC}" presName="descendantText" presStyleLbl="alignAccFollowNode1" presStyleIdx="0" presStyleCnt="3">
        <dgm:presLayoutVars>
          <dgm:bulletEnabled val="1"/>
        </dgm:presLayoutVars>
      </dgm:prSet>
      <dgm:spPr/>
      <dgm:t>
        <a:bodyPr/>
        <a:lstStyle/>
        <a:p>
          <a:endParaRPr lang="tr-TR"/>
        </a:p>
      </dgm:t>
    </dgm:pt>
    <dgm:pt modelId="{80C60B52-B844-403A-B735-0338338F4A72}" type="pres">
      <dgm:prSet presAssocID="{442ECAF5-F090-4226-A3C8-545A22996E4A}" presName="sp" presStyleCnt="0"/>
      <dgm:spPr/>
      <dgm:t>
        <a:bodyPr/>
        <a:lstStyle/>
        <a:p>
          <a:endParaRPr lang="tr-TR"/>
        </a:p>
      </dgm:t>
    </dgm:pt>
    <dgm:pt modelId="{2ADAC62E-73F7-4897-96C1-1749B03516D2}" type="pres">
      <dgm:prSet presAssocID="{BD6BFA42-963F-4EDD-BAB2-27E94E741E4B}" presName="linNode" presStyleCnt="0"/>
      <dgm:spPr/>
      <dgm:t>
        <a:bodyPr/>
        <a:lstStyle/>
        <a:p>
          <a:endParaRPr lang="tr-TR"/>
        </a:p>
      </dgm:t>
    </dgm:pt>
    <dgm:pt modelId="{6961B6AC-5562-467B-AADD-B8656BEC564B}" type="pres">
      <dgm:prSet presAssocID="{BD6BFA42-963F-4EDD-BAB2-27E94E741E4B}" presName="parentText" presStyleLbl="node1" presStyleIdx="1" presStyleCnt="3">
        <dgm:presLayoutVars>
          <dgm:chMax val="1"/>
          <dgm:bulletEnabled val="1"/>
        </dgm:presLayoutVars>
      </dgm:prSet>
      <dgm:spPr/>
      <dgm:t>
        <a:bodyPr/>
        <a:lstStyle/>
        <a:p>
          <a:endParaRPr lang="tr-TR"/>
        </a:p>
      </dgm:t>
    </dgm:pt>
    <dgm:pt modelId="{1DE2BE45-BCA2-41FF-96D0-8168927078C2}" type="pres">
      <dgm:prSet presAssocID="{BD6BFA42-963F-4EDD-BAB2-27E94E741E4B}" presName="descendantText" presStyleLbl="alignAccFollowNode1" presStyleIdx="1" presStyleCnt="3">
        <dgm:presLayoutVars>
          <dgm:bulletEnabled val="1"/>
        </dgm:presLayoutVars>
      </dgm:prSet>
      <dgm:spPr/>
      <dgm:t>
        <a:bodyPr/>
        <a:lstStyle/>
        <a:p>
          <a:endParaRPr lang="tr-TR"/>
        </a:p>
      </dgm:t>
    </dgm:pt>
    <dgm:pt modelId="{C1EE2D55-C26A-43AB-81AF-E9D3BC1EFC0D}" type="pres">
      <dgm:prSet presAssocID="{00DA7314-6650-4F10-93A6-A9109980C9CF}" presName="sp" presStyleCnt="0"/>
      <dgm:spPr/>
      <dgm:t>
        <a:bodyPr/>
        <a:lstStyle/>
        <a:p>
          <a:endParaRPr lang="tr-TR"/>
        </a:p>
      </dgm:t>
    </dgm:pt>
    <dgm:pt modelId="{7E466A18-26F1-4792-9CB4-622F3B8FF433}" type="pres">
      <dgm:prSet presAssocID="{3705BE66-FA87-418C-8BFC-69B823D7F62F}" presName="linNode" presStyleCnt="0"/>
      <dgm:spPr/>
      <dgm:t>
        <a:bodyPr/>
        <a:lstStyle/>
        <a:p>
          <a:endParaRPr lang="tr-TR"/>
        </a:p>
      </dgm:t>
    </dgm:pt>
    <dgm:pt modelId="{C5E990E6-F8DA-41A2-976C-3EC65667C7A9}" type="pres">
      <dgm:prSet presAssocID="{3705BE66-FA87-418C-8BFC-69B823D7F62F}" presName="parentText" presStyleLbl="node1" presStyleIdx="2" presStyleCnt="3">
        <dgm:presLayoutVars>
          <dgm:chMax val="1"/>
          <dgm:bulletEnabled val="1"/>
        </dgm:presLayoutVars>
      </dgm:prSet>
      <dgm:spPr/>
      <dgm:t>
        <a:bodyPr/>
        <a:lstStyle/>
        <a:p>
          <a:endParaRPr lang="tr-TR"/>
        </a:p>
      </dgm:t>
    </dgm:pt>
    <dgm:pt modelId="{4341A541-A6CE-481A-9FEB-BFD34379D2C7}" type="pres">
      <dgm:prSet presAssocID="{3705BE66-FA87-418C-8BFC-69B823D7F62F}" presName="descendantText" presStyleLbl="alignAccFollowNode1" presStyleIdx="2" presStyleCnt="3">
        <dgm:presLayoutVars>
          <dgm:bulletEnabled val="1"/>
        </dgm:presLayoutVars>
      </dgm:prSet>
      <dgm:spPr/>
      <dgm:t>
        <a:bodyPr/>
        <a:lstStyle/>
        <a:p>
          <a:endParaRPr lang="tr-TR"/>
        </a:p>
      </dgm:t>
    </dgm:pt>
  </dgm:ptLst>
  <dgm:cxnLst>
    <dgm:cxn modelId="{ED5A8D79-C7F8-4BEB-AB30-0F43C5B50929}" srcId="{42638800-704A-43EF-8212-44497EE856EC}" destId="{6B891D5C-2136-4F03-8BA4-DA75FC170CDA}" srcOrd="0" destOrd="0" parTransId="{1F863F2F-AE23-4DA9-B979-31A6EFA5D9EB}" sibTransId="{9E2DED24-322D-4DF8-80EB-45E89730225E}"/>
    <dgm:cxn modelId="{91F7FF45-AF2F-458F-BFB8-B8BFECE3A15E}" type="presOf" srcId="{BD6BFA42-963F-4EDD-BAB2-27E94E741E4B}" destId="{6961B6AC-5562-467B-AADD-B8656BEC564B}" srcOrd="0" destOrd="0" presId="urn:microsoft.com/office/officeart/2005/8/layout/vList5"/>
    <dgm:cxn modelId="{08E89601-819A-4BF5-9E9A-E57ED865EC22}" srcId="{BD6BFA42-963F-4EDD-BAB2-27E94E741E4B}" destId="{0B2F9722-B0E8-4568-BC01-557884621A59}" srcOrd="1" destOrd="0" parTransId="{0514A681-9D6C-411B-8951-C746775F9966}" sibTransId="{48A0779F-4283-466B-A051-2E18EC9248F8}"/>
    <dgm:cxn modelId="{EAE9D66C-4597-47AC-8906-0FB3BF553BB3}" srcId="{3705BE66-FA87-418C-8BFC-69B823D7F62F}" destId="{79401EBB-3CA6-4325-905A-B647DD357C63}" srcOrd="0" destOrd="0" parTransId="{94404142-0D7E-4D6E-967B-8F74BF4B1BAB}" sibTransId="{3B0AC2E0-D543-426F-968C-6BD5730E3642}"/>
    <dgm:cxn modelId="{709B4E06-C0C0-41C2-A2A8-35820362D2BC}" type="presOf" srcId="{0230F935-ABF3-44B3-9EB5-CE0EB4547674}" destId="{1DE2BE45-BCA2-41FF-96D0-8168927078C2}" srcOrd="0" destOrd="0" presId="urn:microsoft.com/office/officeart/2005/8/layout/vList5"/>
    <dgm:cxn modelId="{8D159A5A-0890-4D62-866E-1F18E4A86194}" srcId="{3C1A1E27-1776-46BC-A50F-DEE92ED34CAE}" destId="{3705BE66-FA87-418C-8BFC-69B823D7F62F}" srcOrd="2" destOrd="0" parTransId="{6590897D-0E89-413E-B4B6-58DA28BC55EC}" sibTransId="{4855FE4B-2153-43F2-87E1-0C69134F7EC1}"/>
    <dgm:cxn modelId="{6C03B607-537D-4FD2-86C0-DF0DA208953B}" type="presOf" srcId="{0B2F9722-B0E8-4568-BC01-557884621A59}" destId="{1DE2BE45-BCA2-41FF-96D0-8168927078C2}" srcOrd="0" destOrd="1" presId="urn:microsoft.com/office/officeart/2005/8/layout/vList5"/>
    <dgm:cxn modelId="{05AF4685-135F-451B-9ACE-90AAD3C25D74}" type="presOf" srcId="{79401EBB-3CA6-4325-905A-B647DD357C63}" destId="{4341A541-A6CE-481A-9FEB-BFD34379D2C7}" srcOrd="0" destOrd="0" presId="urn:microsoft.com/office/officeart/2005/8/layout/vList5"/>
    <dgm:cxn modelId="{F8F95864-A1CC-4ABF-B61A-F4441BB032D3}" srcId="{42638800-704A-43EF-8212-44497EE856EC}" destId="{8F2A2BEB-BBAA-4378-957B-18E51C5077A6}" srcOrd="1" destOrd="0" parTransId="{1756E760-C1DC-45A8-B28D-00EE16B409A6}" sibTransId="{17AB16C4-A5DC-4C57-A25E-76537445AD83}"/>
    <dgm:cxn modelId="{612E31F2-8D77-4432-8027-4816A08DBCFA}" type="presOf" srcId="{42638800-704A-43EF-8212-44497EE856EC}" destId="{F003F634-6F53-4683-8D40-95C2D5E96F4E}" srcOrd="0" destOrd="0" presId="urn:microsoft.com/office/officeart/2005/8/layout/vList5"/>
    <dgm:cxn modelId="{26B535EB-ADFA-4454-AA8A-9BA0B7EE2E0C}" type="presOf" srcId="{3705BE66-FA87-418C-8BFC-69B823D7F62F}" destId="{C5E990E6-F8DA-41A2-976C-3EC65667C7A9}" srcOrd="0" destOrd="0" presId="urn:microsoft.com/office/officeart/2005/8/layout/vList5"/>
    <dgm:cxn modelId="{1AB7C032-08E3-4982-8DAD-CCD33509E250}" type="presOf" srcId="{6B891D5C-2136-4F03-8BA4-DA75FC170CDA}" destId="{2D470F26-62F2-42CC-92FF-CA6048E2AF6A}" srcOrd="0" destOrd="0" presId="urn:microsoft.com/office/officeart/2005/8/layout/vList5"/>
    <dgm:cxn modelId="{B92C4874-D2E0-4752-A84A-70653A52DF2B}" type="presOf" srcId="{8F2A2BEB-BBAA-4378-957B-18E51C5077A6}" destId="{2D470F26-62F2-42CC-92FF-CA6048E2AF6A}" srcOrd="0" destOrd="1" presId="urn:microsoft.com/office/officeart/2005/8/layout/vList5"/>
    <dgm:cxn modelId="{D959315E-0F40-4B38-8419-C01F7A253940}" srcId="{3C1A1E27-1776-46BC-A50F-DEE92ED34CAE}" destId="{BD6BFA42-963F-4EDD-BAB2-27E94E741E4B}" srcOrd="1" destOrd="0" parTransId="{1AF7CFED-D3D3-4C81-9BCD-272FD6A8F9D3}" sibTransId="{00DA7314-6650-4F10-93A6-A9109980C9CF}"/>
    <dgm:cxn modelId="{9E11DB77-FA9C-4A71-B5B3-E053ECDC611C}" srcId="{3C1A1E27-1776-46BC-A50F-DEE92ED34CAE}" destId="{42638800-704A-43EF-8212-44497EE856EC}" srcOrd="0" destOrd="0" parTransId="{27D44872-68C7-4283-9769-0550B870B067}" sibTransId="{442ECAF5-F090-4226-A3C8-545A22996E4A}"/>
    <dgm:cxn modelId="{BFFD3083-F684-4BDD-AF33-5B050879F409}" srcId="{BD6BFA42-963F-4EDD-BAB2-27E94E741E4B}" destId="{0230F935-ABF3-44B3-9EB5-CE0EB4547674}" srcOrd="0" destOrd="0" parTransId="{AF373960-10CB-422C-BFD9-E8AB1D2845C0}" sibTransId="{63D21FA4-171D-41A1-A2FA-5F1963EACA3A}"/>
    <dgm:cxn modelId="{B1D1E819-001E-4662-A803-73108B6E7847}" srcId="{3705BE66-FA87-418C-8BFC-69B823D7F62F}" destId="{99179E0A-AF88-4D8A-B5EE-08A40487DC9C}" srcOrd="1" destOrd="0" parTransId="{CC8E706F-D120-48A1-AC17-73CEC7B2F2E3}" sibTransId="{642556C0-465C-4D66-A1DB-B1E3E58A4F2B}"/>
    <dgm:cxn modelId="{123096BF-21A0-43CB-9401-6ECBCA781AA9}" type="presOf" srcId="{99179E0A-AF88-4D8A-B5EE-08A40487DC9C}" destId="{4341A541-A6CE-481A-9FEB-BFD34379D2C7}" srcOrd="0" destOrd="1" presId="urn:microsoft.com/office/officeart/2005/8/layout/vList5"/>
    <dgm:cxn modelId="{42BA7E31-E336-4D7C-9B20-1F6614D0DD23}" type="presOf" srcId="{3C1A1E27-1776-46BC-A50F-DEE92ED34CAE}" destId="{E2A3266A-F0DA-4DD6-AAC9-436E56A88DD7}" srcOrd="0" destOrd="0" presId="urn:microsoft.com/office/officeart/2005/8/layout/vList5"/>
    <dgm:cxn modelId="{2E7B4065-D308-47E0-9D5F-5E91051C203A}" type="presParOf" srcId="{E2A3266A-F0DA-4DD6-AAC9-436E56A88DD7}" destId="{B25F8993-44BB-4CA1-9631-BD2D7FEC2B80}" srcOrd="0" destOrd="0" presId="urn:microsoft.com/office/officeart/2005/8/layout/vList5"/>
    <dgm:cxn modelId="{9D7B45CB-2C4B-4615-BF86-237B8C6E4C9D}" type="presParOf" srcId="{B25F8993-44BB-4CA1-9631-BD2D7FEC2B80}" destId="{F003F634-6F53-4683-8D40-95C2D5E96F4E}" srcOrd="0" destOrd="0" presId="urn:microsoft.com/office/officeart/2005/8/layout/vList5"/>
    <dgm:cxn modelId="{DF05EE01-B0FD-4741-9D23-C33CD0A8A73E}" type="presParOf" srcId="{B25F8993-44BB-4CA1-9631-BD2D7FEC2B80}" destId="{2D470F26-62F2-42CC-92FF-CA6048E2AF6A}" srcOrd="1" destOrd="0" presId="urn:microsoft.com/office/officeart/2005/8/layout/vList5"/>
    <dgm:cxn modelId="{920EEA96-69AA-4C2D-9435-C4B062AEFF70}" type="presParOf" srcId="{E2A3266A-F0DA-4DD6-AAC9-436E56A88DD7}" destId="{80C60B52-B844-403A-B735-0338338F4A72}" srcOrd="1" destOrd="0" presId="urn:microsoft.com/office/officeart/2005/8/layout/vList5"/>
    <dgm:cxn modelId="{81D3191C-3C93-46B3-B8D8-7B849EA5092D}" type="presParOf" srcId="{E2A3266A-F0DA-4DD6-AAC9-436E56A88DD7}" destId="{2ADAC62E-73F7-4897-96C1-1749B03516D2}" srcOrd="2" destOrd="0" presId="urn:microsoft.com/office/officeart/2005/8/layout/vList5"/>
    <dgm:cxn modelId="{350B4943-DFE3-446A-B85F-32863A7EAD0B}" type="presParOf" srcId="{2ADAC62E-73F7-4897-96C1-1749B03516D2}" destId="{6961B6AC-5562-467B-AADD-B8656BEC564B}" srcOrd="0" destOrd="0" presId="urn:microsoft.com/office/officeart/2005/8/layout/vList5"/>
    <dgm:cxn modelId="{E243EE40-6DBA-4C31-B0C6-EE9A0394CB5E}" type="presParOf" srcId="{2ADAC62E-73F7-4897-96C1-1749B03516D2}" destId="{1DE2BE45-BCA2-41FF-96D0-8168927078C2}" srcOrd="1" destOrd="0" presId="urn:microsoft.com/office/officeart/2005/8/layout/vList5"/>
    <dgm:cxn modelId="{5E685941-A968-4F1E-B362-A5600520C1CA}" type="presParOf" srcId="{E2A3266A-F0DA-4DD6-AAC9-436E56A88DD7}" destId="{C1EE2D55-C26A-43AB-81AF-E9D3BC1EFC0D}" srcOrd="3" destOrd="0" presId="urn:microsoft.com/office/officeart/2005/8/layout/vList5"/>
    <dgm:cxn modelId="{D87F95A8-8230-4A41-ADE9-06CE115D1CD3}" type="presParOf" srcId="{E2A3266A-F0DA-4DD6-AAC9-436E56A88DD7}" destId="{7E466A18-26F1-4792-9CB4-622F3B8FF433}" srcOrd="4" destOrd="0" presId="urn:microsoft.com/office/officeart/2005/8/layout/vList5"/>
    <dgm:cxn modelId="{EB913641-92FE-4446-B575-16FA6DB76B32}" type="presParOf" srcId="{7E466A18-26F1-4792-9CB4-622F3B8FF433}" destId="{C5E990E6-F8DA-41A2-976C-3EC65667C7A9}" srcOrd="0" destOrd="0" presId="urn:microsoft.com/office/officeart/2005/8/layout/vList5"/>
    <dgm:cxn modelId="{D0B43C1D-A218-45AB-B99B-D362FE930843}" type="presParOf" srcId="{7E466A18-26F1-4792-9CB4-622F3B8FF433}" destId="{4341A541-A6CE-481A-9FEB-BFD34379D2C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3B71A9-04D7-4EEA-9496-7B3722CD12D1}" type="doc">
      <dgm:prSet loTypeId="urn:microsoft.com/office/officeart/2005/8/layout/chevron1" loCatId="process" qsTypeId="urn:microsoft.com/office/officeart/2005/8/quickstyle/simple5" qsCatId="simple" csTypeId="urn:microsoft.com/office/officeart/2005/8/colors/colorful1" csCatId="colorful" phldr="1"/>
      <dgm:spPr/>
    </dgm:pt>
    <dgm:pt modelId="{0616A591-2280-4816-A660-807035399C56}">
      <dgm:prSet phldrT="[Metin]"/>
      <dgm:spPr/>
      <dgm:t>
        <a:bodyPr/>
        <a:lstStyle/>
        <a:p>
          <a:r>
            <a:rPr lang="tr-TR" dirty="0" smtClean="0"/>
            <a:t>HAYIR DE!</a:t>
          </a:r>
          <a:endParaRPr lang="tr-TR" dirty="0"/>
        </a:p>
      </dgm:t>
    </dgm:pt>
    <dgm:pt modelId="{0D7A9A7A-8672-4FDF-85BC-2DFAFC03575D}" type="parTrans" cxnId="{2C897451-F5C3-4A04-A7F7-145845A6604C}">
      <dgm:prSet/>
      <dgm:spPr/>
      <dgm:t>
        <a:bodyPr/>
        <a:lstStyle/>
        <a:p>
          <a:endParaRPr lang="tr-TR"/>
        </a:p>
      </dgm:t>
    </dgm:pt>
    <dgm:pt modelId="{D1D2917E-A056-4655-9CC5-81ECB52EE745}" type="sibTrans" cxnId="{2C897451-F5C3-4A04-A7F7-145845A6604C}">
      <dgm:prSet/>
      <dgm:spPr/>
      <dgm:t>
        <a:bodyPr/>
        <a:lstStyle/>
        <a:p>
          <a:endParaRPr lang="tr-TR"/>
        </a:p>
      </dgm:t>
    </dgm:pt>
    <dgm:pt modelId="{0220C215-AE15-406C-94AE-3A0FC285D32B}">
      <dgm:prSet phldrT="[Metin]"/>
      <dgm:spPr/>
      <dgm:t>
        <a:bodyPr/>
        <a:lstStyle/>
        <a:p>
          <a:r>
            <a:rPr lang="tr-TR" dirty="0" smtClean="0"/>
            <a:t>UZAKLAŞ</a:t>
          </a:r>
          <a:endParaRPr lang="tr-TR" dirty="0"/>
        </a:p>
      </dgm:t>
    </dgm:pt>
    <dgm:pt modelId="{B00A433F-CCAD-4C3C-BE82-B2F6E6CF7D89}" type="parTrans" cxnId="{631E7685-C132-4933-8D00-76C3B6D4EDC7}">
      <dgm:prSet/>
      <dgm:spPr/>
      <dgm:t>
        <a:bodyPr/>
        <a:lstStyle/>
        <a:p>
          <a:endParaRPr lang="tr-TR"/>
        </a:p>
      </dgm:t>
    </dgm:pt>
    <dgm:pt modelId="{6A9C1710-DF7A-4453-A9F1-B69309A6565A}" type="sibTrans" cxnId="{631E7685-C132-4933-8D00-76C3B6D4EDC7}">
      <dgm:prSet/>
      <dgm:spPr/>
      <dgm:t>
        <a:bodyPr/>
        <a:lstStyle/>
        <a:p>
          <a:endParaRPr lang="tr-TR"/>
        </a:p>
      </dgm:t>
    </dgm:pt>
    <dgm:pt modelId="{CFB32AE4-AC94-44B8-918D-F3033A4495F8}">
      <dgm:prSet phldrT="[Metin]"/>
      <dgm:spPr/>
      <dgm:t>
        <a:bodyPr/>
        <a:lstStyle/>
        <a:p>
          <a:r>
            <a:rPr lang="tr-TR" dirty="0" smtClean="0"/>
            <a:t>GÜVENDİĞİN BİR YETİŞKİNE ANLAT</a:t>
          </a:r>
          <a:endParaRPr lang="tr-TR" dirty="0"/>
        </a:p>
      </dgm:t>
    </dgm:pt>
    <dgm:pt modelId="{9A11FD4E-7D43-4D21-9424-AA242400B09F}" type="parTrans" cxnId="{85FF5CEC-73BF-4D2A-B05D-1084F10FEB03}">
      <dgm:prSet/>
      <dgm:spPr/>
      <dgm:t>
        <a:bodyPr/>
        <a:lstStyle/>
        <a:p>
          <a:endParaRPr lang="tr-TR"/>
        </a:p>
      </dgm:t>
    </dgm:pt>
    <dgm:pt modelId="{F6CEDA24-9A36-49D0-897C-931FF4D5D529}" type="sibTrans" cxnId="{85FF5CEC-73BF-4D2A-B05D-1084F10FEB03}">
      <dgm:prSet/>
      <dgm:spPr/>
      <dgm:t>
        <a:bodyPr/>
        <a:lstStyle/>
        <a:p>
          <a:endParaRPr lang="tr-TR"/>
        </a:p>
      </dgm:t>
    </dgm:pt>
    <dgm:pt modelId="{AF7A078A-0ABE-4E68-B49E-C4F0C64736F2}" type="pres">
      <dgm:prSet presAssocID="{463B71A9-04D7-4EEA-9496-7B3722CD12D1}" presName="Name0" presStyleCnt="0">
        <dgm:presLayoutVars>
          <dgm:dir/>
          <dgm:animLvl val="lvl"/>
          <dgm:resizeHandles val="exact"/>
        </dgm:presLayoutVars>
      </dgm:prSet>
      <dgm:spPr/>
    </dgm:pt>
    <dgm:pt modelId="{FD132B56-63F3-4879-9F95-F1676072C19A}" type="pres">
      <dgm:prSet presAssocID="{0616A591-2280-4816-A660-807035399C56}" presName="parTxOnly" presStyleLbl="node1" presStyleIdx="0" presStyleCnt="3">
        <dgm:presLayoutVars>
          <dgm:chMax val="0"/>
          <dgm:chPref val="0"/>
          <dgm:bulletEnabled val="1"/>
        </dgm:presLayoutVars>
      </dgm:prSet>
      <dgm:spPr/>
      <dgm:t>
        <a:bodyPr/>
        <a:lstStyle/>
        <a:p>
          <a:endParaRPr lang="tr-TR"/>
        </a:p>
      </dgm:t>
    </dgm:pt>
    <dgm:pt modelId="{8E7DF5FF-4D33-41E5-9465-A964F4BAA19B}" type="pres">
      <dgm:prSet presAssocID="{D1D2917E-A056-4655-9CC5-81ECB52EE745}" presName="parTxOnlySpace" presStyleCnt="0"/>
      <dgm:spPr/>
    </dgm:pt>
    <dgm:pt modelId="{26022E97-E408-4CE0-BBD9-BA0109F86F14}" type="pres">
      <dgm:prSet presAssocID="{0220C215-AE15-406C-94AE-3A0FC285D32B}" presName="parTxOnly" presStyleLbl="node1" presStyleIdx="1" presStyleCnt="3">
        <dgm:presLayoutVars>
          <dgm:chMax val="0"/>
          <dgm:chPref val="0"/>
          <dgm:bulletEnabled val="1"/>
        </dgm:presLayoutVars>
      </dgm:prSet>
      <dgm:spPr/>
      <dgm:t>
        <a:bodyPr/>
        <a:lstStyle/>
        <a:p>
          <a:endParaRPr lang="tr-TR"/>
        </a:p>
      </dgm:t>
    </dgm:pt>
    <dgm:pt modelId="{02B8558F-4AB6-407C-9147-E884ED99DBDD}" type="pres">
      <dgm:prSet presAssocID="{6A9C1710-DF7A-4453-A9F1-B69309A6565A}" presName="parTxOnlySpace" presStyleCnt="0"/>
      <dgm:spPr/>
    </dgm:pt>
    <dgm:pt modelId="{6E568C7B-BE8E-4C36-B9EF-76CAA1B8D7AE}" type="pres">
      <dgm:prSet presAssocID="{CFB32AE4-AC94-44B8-918D-F3033A4495F8}" presName="parTxOnly" presStyleLbl="node1" presStyleIdx="2" presStyleCnt="3">
        <dgm:presLayoutVars>
          <dgm:chMax val="0"/>
          <dgm:chPref val="0"/>
          <dgm:bulletEnabled val="1"/>
        </dgm:presLayoutVars>
      </dgm:prSet>
      <dgm:spPr/>
      <dgm:t>
        <a:bodyPr/>
        <a:lstStyle/>
        <a:p>
          <a:endParaRPr lang="tr-TR"/>
        </a:p>
      </dgm:t>
    </dgm:pt>
  </dgm:ptLst>
  <dgm:cxnLst>
    <dgm:cxn modelId="{631E7685-C132-4933-8D00-76C3B6D4EDC7}" srcId="{463B71A9-04D7-4EEA-9496-7B3722CD12D1}" destId="{0220C215-AE15-406C-94AE-3A0FC285D32B}" srcOrd="1" destOrd="0" parTransId="{B00A433F-CCAD-4C3C-BE82-B2F6E6CF7D89}" sibTransId="{6A9C1710-DF7A-4453-A9F1-B69309A6565A}"/>
    <dgm:cxn modelId="{7B3DC0A4-50C5-49D9-BFA3-ECF1F904023F}" type="presOf" srcId="{0220C215-AE15-406C-94AE-3A0FC285D32B}" destId="{26022E97-E408-4CE0-BBD9-BA0109F86F14}" srcOrd="0" destOrd="0" presId="urn:microsoft.com/office/officeart/2005/8/layout/chevron1"/>
    <dgm:cxn modelId="{85FF5CEC-73BF-4D2A-B05D-1084F10FEB03}" srcId="{463B71A9-04D7-4EEA-9496-7B3722CD12D1}" destId="{CFB32AE4-AC94-44B8-918D-F3033A4495F8}" srcOrd="2" destOrd="0" parTransId="{9A11FD4E-7D43-4D21-9424-AA242400B09F}" sibTransId="{F6CEDA24-9A36-49D0-897C-931FF4D5D529}"/>
    <dgm:cxn modelId="{2C897451-F5C3-4A04-A7F7-145845A6604C}" srcId="{463B71A9-04D7-4EEA-9496-7B3722CD12D1}" destId="{0616A591-2280-4816-A660-807035399C56}" srcOrd="0" destOrd="0" parTransId="{0D7A9A7A-8672-4FDF-85BC-2DFAFC03575D}" sibTransId="{D1D2917E-A056-4655-9CC5-81ECB52EE745}"/>
    <dgm:cxn modelId="{D39EC978-18FB-4BAF-A365-6DFDF125BAB7}" type="presOf" srcId="{0616A591-2280-4816-A660-807035399C56}" destId="{FD132B56-63F3-4879-9F95-F1676072C19A}" srcOrd="0" destOrd="0" presId="urn:microsoft.com/office/officeart/2005/8/layout/chevron1"/>
    <dgm:cxn modelId="{B3AB45A5-DE8A-47FE-888B-FAB7E99D6FC7}" type="presOf" srcId="{CFB32AE4-AC94-44B8-918D-F3033A4495F8}" destId="{6E568C7B-BE8E-4C36-B9EF-76CAA1B8D7AE}" srcOrd="0" destOrd="0" presId="urn:microsoft.com/office/officeart/2005/8/layout/chevron1"/>
    <dgm:cxn modelId="{12FA83AE-1096-466A-A672-C2B83B079C0D}" type="presOf" srcId="{463B71A9-04D7-4EEA-9496-7B3722CD12D1}" destId="{AF7A078A-0ABE-4E68-B49E-C4F0C64736F2}" srcOrd="0" destOrd="0" presId="urn:microsoft.com/office/officeart/2005/8/layout/chevron1"/>
    <dgm:cxn modelId="{1973A2A3-419C-4E9B-9E63-0EF19531F7A4}" type="presParOf" srcId="{AF7A078A-0ABE-4E68-B49E-C4F0C64736F2}" destId="{FD132B56-63F3-4879-9F95-F1676072C19A}" srcOrd="0" destOrd="0" presId="urn:microsoft.com/office/officeart/2005/8/layout/chevron1"/>
    <dgm:cxn modelId="{FF5994CC-C987-495C-9291-BACB4E8558E7}" type="presParOf" srcId="{AF7A078A-0ABE-4E68-B49E-C4F0C64736F2}" destId="{8E7DF5FF-4D33-41E5-9465-A964F4BAA19B}" srcOrd="1" destOrd="0" presId="urn:microsoft.com/office/officeart/2005/8/layout/chevron1"/>
    <dgm:cxn modelId="{E09805C9-1FA7-42B6-A915-F2BBD9713E53}" type="presParOf" srcId="{AF7A078A-0ABE-4E68-B49E-C4F0C64736F2}" destId="{26022E97-E408-4CE0-BBD9-BA0109F86F14}" srcOrd="2" destOrd="0" presId="urn:microsoft.com/office/officeart/2005/8/layout/chevron1"/>
    <dgm:cxn modelId="{5920F95B-B7C1-4157-866D-8AE6DDAF1944}" type="presParOf" srcId="{AF7A078A-0ABE-4E68-B49E-C4F0C64736F2}" destId="{02B8558F-4AB6-407C-9147-E884ED99DBDD}" srcOrd="3" destOrd="0" presId="urn:microsoft.com/office/officeart/2005/8/layout/chevron1"/>
    <dgm:cxn modelId="{46AC0ED7-AAEA-4755-A9EC-BFDF3B3B8E02}" type="presParOf" srcId="{AF7A078A-0ABE-4E68-B49E-C4F0C64736F2}" destId="{6E568C7B-BE8E-4C36-B9EF-76CAA1B8D7AE}"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70F26-62F2-42CC-92FF-CA6048E2AF6A}">
      <dsp:nvSpPr>
        <dsp:cNvPr id="0" name=""/>
        <dsp:cNvSpPr/>
      </dsp:nvSpPr>
      <dsp:spPr>
        <a:xfrm rot="5400000">
          <a:off x="4095357" y="-1503342"/>
          <a:ext cx="1082442" cy="4363838"/>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tr-TR" sz="1700" kern="1200" dirty="0" smtClean="0"/>
            <a:t>1. Madde:</a:t>
          </a:r>
          <a:endParaRPr lang="tr-TR" sz="1700" kern="1200" dirty="0"/>
        </a:p>
        <a:p>
          <a:pPr marL="171450" lvl="1" indent="-171450" algn="l" defTabSz="755650">
            <a:lnSpc>
              <a:spcPct val="90000"/>
            </a:lnSpc>
            <a:spcBef>
              <a:spcPct val="0"/>
            </a:spcBef>
            <a:spcAft>
              <a:spcPct val="15000"/>
            </a:spcAft>
            <a:buChar char="••"/>
          </a:pPr>
          <a:r>
            <a:rPr lang="tr-TR" sz="1700" kern="1200" dirty="0" smtClean="0"/>
            <a:t>18 yaşından küçük her insan çocuk sayılır</a:t>
          </a:r>
          <a:endParaRPr lang="tr-TR" sz="1700" kern="1200" dirty="0"/>
        </a:p>
      </dsp:txBody>
      <dsp:txXfrm rot="-5400000">
        <a:off x="2454659" y="190196"/>
        <a:ext cx="4310998" cy="976762"/>
      </dsp:txXfrm>
    </dsp:sp>
    <dsp:sp modelId="{F003F634-6F53-4683-8D40-95C2D5E96F4E}">
      <dsp:nvSpPr>
        <dsp:cNvPr id="0" name=""/>
        <dsp:cNvSpPr/>
      </dsp:nvSpPr>
      <dsp:spPr>
        <a:xfrm>
          <a:off x="0" y="2050"/>
          <a:ext cx="2454659" cy="135305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kern="1200" dirty="0" smtClean="0"/>
            <a:t>Çocuk Hakları Sözleşmesi</a:t>
          </a:r>
          <a:endParaRPr lang="tr-TR" sz="2000" kern="1200" dirty="0"/>
        </a:p>
      </dsp:txBody>
      <dsp:txXfrm>
        <a:off x="66051" y="68101"/>
        <a:ext cx="2322557" cy="1220951"/>
      </dsp:txXfrm>
    </dsp:sp>
    <dsp:sp modelId="{1DE2BE45-BCA2-41FF-96D0-8168927078C2}">
      <dsp:nvSpPr>
        <dsp:cNvPr id="0" name=""/>
        <dsp:cNvSpPr/>
      </dsp:nvSpPr>
      <dsp:spPr>
        <a:xfrm rot="5400000">
          <a:off x="4095357" y="-82636"/>
          <a:ext cx="1082442" cy="4363838"/>
        </a:xfrm>
        <a:prstGeom prst="round2SameRect">
          <a:avLst/>
        </a:prstGeom>
        <a:solidFill>
          <a:schemeClr val="accent2">
            <a:tint val="40000"/>
            <a:alpha val="90000"/>
            <a:hueOff val="543951"/>
            <a:satOff val="25289"/>
            <a:lumOff val="1864"/>
            <a:alphaOff val="0"/>
          </a:schemeClr>
        </a:solidFill>
        <a:ln w="9525" cap="flat" cmpd="sng" algn="ctr">
          <a:solidFill>
            <a:schemeClr val="accent2">
              <a:tint val="40000"/>
              <a:alpha val="90000"/>
              <a:hueOff val="543951"/>
              <a:satOff val="25289"/>
              <a:lumOff val="186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tr-TR" sz="1700" kern="1200" dirty="0" smtClean="0"/>
            <a:t>3. Madde:</a:t>
          </a:r>
          <a:endParaRPr lang="tr-TR" sz="1700" kern="1200" dirty="0"/>
        </a:p>
        <a:p>
          <a:pPr marL="171450" lvl="1" indent="-171450" algn="l" defTabSz="755650">
            <a:lnSpc>
              <a:spcPct val="90000"/>
            </a:lnSpc>
            <a:spcBef>
              <a:spcPct val="0"/>
            </a:spcBef>
            <a:spcAft>
              <a:spcPct val="15000"/>
            </a:spcAft>
            <a:buChar char="••"/>
          </a:pPr>
          <a:r>
            <a:rPr lang="tr-TR" sz="1700" kern="1200" dirty="0" smtClean="0"/>
            <a:t>Daha erken ergin(reşit) olsa bile 18 yaşını doldurmamış kimse çocuk sayılır</a:t>
          </a:r>
          <a:endParaRPr lang="tr-TR" sz="1700" kern="1200" dirty="0"/>
        </a:p>
      </dsp:txBody>
      <dsp:txXfrm rot="-5400000">
        <a:off x="2454659" y="1610902"/>
        <a:ext cx="4310998" cy="976762"/>
      </dsp:txXfrm>
    </dsp:sp>
    <dsp:sp modelId="{6961B6AC-5562-467B-AADD-B8656BEC564B}">
      <dsp:nvSpPr>
        <dsp:cNvPr id="0" name=""/>
        <dsp:cNvSpPr/>
      </dsp:nvSpPr>
      <dsp:spPr>
        <a:xfrm>
          <a:off x="0" y="1422756"/>
          <a:ext cx="2454659" cy="1353053"/>
        </a:xfrm>
        <a:prstGeom prst="roundRect">
          <a:avLst/>
        </a:prstGeom>
        <a:gradFill rotWithShape="0">
          <a:gsLst>
            <a:gs pos="0">
              <a:schemeClr val="accent2">
                <a:hueOff val="899977"/>
                <a:satOff val="24292"/>
                <a:lumOff val="2550"/>
                <a:alphaOff val="0"/>
                <a:shade val="51000"/>
                <a:satMod val="130000"/>
              </a:schemeClr>
            </a:gs>
            <a:gs pos="80000">
              <a:schemeClr val="accent2">
                <a:hueOff val="899977"/>
                <a:satOff val="24292"/>
                <a:lumOff val="2550"/>
                <a:alphaOff val="0"/>
                <a:shade val="93000"/>
                <a:satMod val="130000"/>
              </a:schemeClr>
            </a:gs>
            <a:gs pos="100000">
              <a:schemeClr val="accent2">
                <a:hueOff val="899977"/>
                <a:satOff val="24292"/>
                <a:lumOff val="25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kern="1200" dirty="0" smtClean="0"/>
            <a:t>5395 Sayılı Çocuk Koruma Kanunu</a:t>
          </a:r>
          <a:endParaRPr lang="tr-TR" sz="2000" kern="1200" dirty="0"/>
        </a:p>
      </dsp:txBody>
      <dsp:txXfrm>
        <a:off x="66051" y="1488807"/>
        <a:ext cx="2322557" cy="1220951"/>
      </dsp:txXfrm>
    </dsp:sp>
    <dsp:sp modelId="{4341A541-A6CE-481A-9FEB-BFD34379D2C7}">
      <dsp:nvSpPr>
        <dsp:cNvPr id="0" name=""/>
        <dsp:cNvSpPr/>
      </dsp:nvSpPr>
      <dsp:spPr>
        <a:xfrm rot="5400000">
          <a:off x="4095357" y="1338069"/>
          <a:ext cx="1082442" cy="4363838"/>
        </a:xfrm>
        <a:prstGeom prst="round2SameRect">
          <a:avLst/>
        </a:prstGeom>
        <a:solidFill>
          <a:schemeClr val="accent2">
            <a:tint val="40000"/>
            <a:alpha val="90000"/>
            <a:hueOff val="1087901"/>
            <a:satOff val="50578"/>
            <a:lumOff val="3728"/>
            <a:alphaOff val="0"/>
          </a:schemeClr>
        </a:solidFill>
        <a:ln w="9525" cap="flat" cmpd="sng" algn="ctr">
          <a:solidFill>
            <a:schemeClr val="accent2">
              <a:tint val="40000"/>
              <a:alpha val="90000"/>
              <a:hueOff val="1087901"/>
              <a:satOff val="50578"/>
              <a:lumOff val="37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tr-TR" sz="1700" kern="1200" dirty="0" smtClean="0"/>
            <a:t>6 Madde:</a:t>
          </a:r>
          <a:endParaRPr lang="tr-TR" sz="1700" kern="1200" dirty="0"/>
        </a:p>
        <a:p>
          <a:pPr marL="171450" lvl="1" indent="-171450" algn="l" defTabSz="755650">
            <a:lnSpc>
              <a:spcPct val="90000"/>
            </a:lnSpc>
            <a:spcBef>
              <a:spcPct val="0"/>
            </a:spcBef>
            <a:spcAft>
              <a:spcPct val="15000"/>
            </a:spcAft>
            <a:buChar char="••"/>
          </a:pPr>
          <a:r>
            <a:rPr lang="tr-TR" sz="1700" kern="1200" dirty="0" smtClean="0"/>
            <a:t>Çocuk deyiminden 18 yaşını doldurmamış kişi anlaşılır</a:t>
          </a:r>
          <a:endParaRPr lang="tr-TR" sz="1700" kern="1200" dirty="0"/>
        </a:p>
      </dsp:txBody>
      <dsp:txXfrm rot="-5400000">
        <a:off x="2454659" y="3031607"/>
        <a:ext cx="4310998" cy="976762"/>
      </dsp:txXfrm>
    </dsp:sp>
    <dsp:sp modelId="{C5E990E6-F8DA-41A2-976C-3EC65667C7A9}">
      <dsp:nvSpPr>
        <dsp:cNvPr id="0" name=""/>
        <dsp:cNvSpPr/>
      </dsp:nvSpPr>
      <dsp:spPr>
        <a:xfrm>
          <a:off x="0" y="2843462"/>
          <a:ext cx="2454659" cy="1353053"/>
        </a:xfrm>
        <a:prstGeom prst="roundRect">
          <a:avLst/>
        </a:prstGeom>
        <a:gradFill rotWithShape="0">
          <a:gsLst>
            <a:gs pos="0">
              <a:schemeClr val="accent2">
                <a:hueOff val="1799954"/>
                <a:satOff val="48584"/>
                <a:lumOff val="5099"/>
                <a:alphaOff val="0"/>
                <a:shade val="51000"/>
                <a:satMod val="130000"/>
              </a:schemeClr>
            </a:gs>
            <a:gs pos="80000">
              <a:schemeClr val="accent2">
                <a:hueOff val="1799954"/>
                <a:satOff val="48584"/>
                <a:lumOff val="5099"/>
                <a:alphaOff val="0"/>
                <a:shade val="93000"/>
                <a:satMod val="130000"/>
              </a:schemeClr>
            </a:gs>
            <a:gs pos="100000">
              <a:schemeClr val="accent2">
                <a:hueOff val="1799954"/>
                <a:satOff val="48584"/>
                <a:lumOff val="50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kern="1200" dirty="0" smtClean="0"/>
            <a:t>5237 Sayılı Türk Ceza Kanunu</a:t>
          </a:r>
          <a:endParaRPr lang="tr-TR" sz="2000" kern="1200" dirty="0"/>
        </a:p>
      </dsp:txBody>
      <dsp:txXfrm>
        <a:off x="66051" y="2909513"/>
        <a:ext cx="2322557" cy="12209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32B56-63F3-4879-9F95-F1676072C19A}">
      <dsp:nvSpPr>
        <dsp:cNvPr id="0" name=""/>
        <dsp:cNvSpPr/>
      </dsp:nvSpPr>
      <dsp:spPr>
        <a:xfrm>
          <a:off x="2120" y="1906550"/>
          <a:ext cx="2583842" cy="1033536"/>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tr-TR" sz="1600" kern="1200" dirty="0" smtClean="0"/>
            <a:t>HAYIR DE!</a:t>
          </a:r>
          <a:endParaRPr lang="tr-TR" sz="1600" kern="1200" dirty="0"/>
        </a:p>
      </dsp:txBody>
      <dsp:txXfrm>
        <a:off x="518888" y="1906550"/>
        <a:ext cx="1550306" cy="1033536"/>
      </dsp:txXfrm>
    </dsp:sp>
    <dsp:sp modelId="{26022E97-E408-4CE0-BBD9-BA0109F86F14}">
      <dsp:nvSpPr>
        <dsp:cNvPr id="0" name=""/>
        <dsp:cNvSpPr/>
      </dsp:nvSpPr>
      <dsp:spPr>
        <a:xfrm>
          <a:off x="2327578" y="1906550"/>
          <a:ext cx="2583842" cy="1033536"/>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tr-TR" sz="1600" kern="1200" dirty="0" smtClean="0"/>
            <a:t>UZAKLAŞ</a:t>
          </a:r>
          <a:endParaRPr lang="tr-TR" sz="1600" kern="1200" dirty="0"/>
        </a:p>
      </dsp:txBody>
      <dsp:txXfrm>
        <a:off x="2844346" y="1906550"/>
        <a:ext cx="1550306" cy="1033536"/>
      </dsp:txXfrm>
    </dsp:sp>
    <dsp:sp modelId="{6E568C7B-BE8E-4C36-B9EF-76CAA1B8D7AE}">
      <dsp:nvSpPr>
        <dsp:cNvPr id="0" name=""/>
        <dsp:cNvSpPr/>
      </dsp:nvSpPr>
      <dsp:spPr>
        <a:xfrm>
          <a:off x="4653036" y="1906550"/>
          <a:ext cx="2583842" cy="1033536"/>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tr-TR" sz="1600" kern="1200" dirty="0" smtClean="0"/>
            <a:t>GÜVENDİĞİN BİR YETİŞKİNE ANLAT</a:t>
          </a:r>
          <a:endParaRPr lang="tr-TR" sz="1600" kern="1200" dirty="0"/>
        </a:p>
      </dsp:txBody>
      <dsp:txXfrm>
        <a:off x="5169804" y="1906550"/>
        <a:ext cx="1550306" cy="103353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134F88-D75F-4BBF-BBD8-785BD64303AD}" type="datetimeFigureOut">
              <a:rPr lang="tr-TR" smtClean="0"/>
              <a:t>26.01.2023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20E110-1761-4AB9-837F-7CAAAF2F7A72}" type="slidenum">
              <a:rPr lang="tr-TR" smtClean="0"/>
              <a:t>‹#›</a:t>
            </a:fld>
            <a:endParaRPr lang="tr-TR"/>
          </a:p>
        </p:txBody>
      </p:sp>
    </p:spTree>
    <p:extLst>
      <p:ext uri="{BB962C8B-B14F-4D97-AF65-F5344CB8AC3E}">
        <p14:creationId xmlns:p14="http://schemas.microsoft.com/office/powerpoint/2010/main" val="2985479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A20E110-1761-4AB9-837F-7CAAAF2F7A72}" type="slidenum">
              <a:rPr lang="tr-TR" smtClean="0"/>
              <a:t>12</a:t>
            </a:fld>
            <a:endParaRPr lang="tr-TR"/>
          </a:p>
        </p:txBody>
      </p:sp>
    </p:spTree>
    <p:extLst>
      <p:ext uri="{BB962C8B-B14F-4D97-AF65-F5344CB8AC3E}">
        <p14:creationId xmlns:p14="http://schemas.microsoft.com/office/powerpoint/2010/main" val="1850305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Her bilgi gerçeği yansıtmayabilir</a:t>
            </a:r>
            <a:endParaRPr lang="tr-TR" dirty="0"/>
          </a:p>
        </p:txBody>
      </p:sp>
      <p:sp>
        <p:nvSpPr>
          <p:cNvPr id="4" name="Slayt Numarası Yer Tutucusu 3"/>
          <p:cNvSpPr>
            <a:spLocks noGrp="1"/>
          </p:cNvSpPr>
          <p:nvPr>
            <p:ph type="sldNum" sz="quarter" idx="10"/>
          </p:nvPr>
        </p:nvSpPr>
        <p:spPr/>
        <p:txBody>
          <a:bodyPr/>
          <a:lstStyle/>
          <a:p>
            <a:fld id="{AA20E110-1761-4AB9-837F-7CAAAF2F7A72}" type="slidenum">
              <a:rPr lang="tr-TR" smtClean="0"/>
              <a:t>59</a:t>
            </a:fld>
            <a:endParaRPr lang="tr-TR"/>
          </a:p>
        </p:txBody>
      </p:sp>
    </p:spTree>
    <p:extLst>
      <p:ext uri="{BB962C8B-B14F-4D97-AF65-F5344CB8AC3E}">
        <p14:creationId xmlns:p14="http://schemas.microsoft.com/office/powerpoint/2010/main" val="3980711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7" name="Date Placeholder 6"/>
          <p:cNvSpPr>
            <a:spLocks noGrp="1"/>
          </p:cNvSpPr>
          <p:nvPr>
            <p:ph type="dt" sz="half" idx="10"/>
          </p:nvPr>
        </p:nvSpPr>
        <p:spPr/>
        <p:txBody>
          <a:bodyPr/>
          <a:lstStyle/>
          <a:p>
            <a:fld id="{6844EF63-BF2A-4B20-B4FF-EBC9632C179C}" type="datetimeFigureOut">
              <a:rPr lang="tr-TR" smtClean="0"/>
              <a:pPr/>
              <a:t>26.01.2023</a:t>
            </a:fld>
            <a:endParaRPr lang="tr-TR"/>
          </a:p>
        </p:txBody>
      </p:sp>
      <p:sp>
        <p:nvSpPr>
          <p:cNvPr id="8" name="Slide Number Placeholder 7"/>
          <p:cNvSpPr>
            <a:spLocks noGrp="1"/>
          </p:cNvSpPr>
          <p:nvPr>
            <p:ph type="sldNum" sz="quarter" idx="11"/>
          </p:nvPr>
        </p:nvSpPr>
        <p:spPr/>
        <p:txBody>
          <a:bodyPr/>
          <a:lstStyle/>
          <a:p>
            <a:fld id="{7F2600E3-AA22-431D-AD35-BC6B1C9FBCC9}" type="slidenum">
              <a:rPr lang="tr-TR" smtClean="0"/>
              <a:pPr/>
              <a:t>‹#›</a:t>
            </a:fld>
            <a:endParaRPr lang="tr-TR"/>
          </a:p>
        </p:txBody>
      </p:sp>
      <p:sp>
        <p:nvSpPr>
          <p:cNvPr id="9" name="Footer Placeholder 8"/>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6844EF63-BF2A-4B20-B4FF-EBC9632C179C}" type="datetimeFigureOut">
              <a:rPr lang="tr-TR" smtClean="0"/>
              <a:pPr/>
              <a:t>26.01.2023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F2600E3-AA22-431D-AD35-BC6B1C9FBCC9}"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6844EF63-BF2A-4B20-B4FF-EBC9632C179C}" type="datetimeFigureOut">
              <a:rPr lang="tr-TR" smtClean="0"/>
              <a:pPr/>
              <a:t>26.01.2023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F2600E3-AA22-431D-AD35-BC6B1C9FBCC9}"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p>
            <a:fld id="{6844EF63-BF2A-4B20-B4FF-EBC9632C179C}" type="datetimeFigureOut">
              <a:rPr lang="tr-TR" smtClean="0"/>
              <a:pPr/>
              <a:t>26.01.2023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F2600E3-AA22-431D-AD35-BC6B1C9FBCC9}"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844EF63-BF2A-4B20-B4FF-EBC9632C179C}" type="datetimeFigureOut">
              <a:rPr lang="tr-TR" smtClean="0"/>
              <a:pPr/>
              <a:t>26.01.2023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F2600E3-AA22-431D-AD35-BC6B1C9FBCC9}" type="slidenum">
              <a:rPr lang="tr-TR" smtClean="0"/>
              <a:pPr/>
              <a:t>‹#›</a:t>
            </a:fld>
            <a:endParaRPr lang="tr-T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5" name="Date Placeholder 4"/>
          <p:cNvSpPr>
            <a:spLocks noGrp="1"/>
          </p:cNvSpPr>
          <p:nvPr>
            <p:ph type="dt" sz="half" idx="10"/>
          </p:nvPr>
        </p:nvSpPr>
        <p:spPr/>
        <p:txBody>
          <a:bodyPr/>
          <a:lstStyle/>
          <a:p>
            <a:fld id="{6844EF63-BF2A-4B20-B4FF-EBC9632C179C}" type="datetimeFigureOut">
              <a:rPr lang="tr-TR" smtClean="0"/>
              <a:pPr/>
              <a:t>26.01.2023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F2600E3-AA22-431D-AD35-BC6B1C9FBCC9}" type="slidenum">
              <a:rPr lang="tr-TR" smtClean="0"/>
              <a:pPr/>
              <a:t>‹#›</a:t>
            </a:fld>
            <a:endParaRPr lang="tr-TR"/>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6844EF63-BF2A-4B20-B4FF-EBC9632C179C}" type="datetimeFigureOut">
              <a:rPr lang="tr-TR" smtClean="0"/>
              <a:pPr/>
              <a:t>26.01.2023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F2600E3-AA22-431D-AD35-BC6B1C9FBCC9}" type="slidenum">
              <a:rPr lang="tr-TR" smtClean="0"/>
              <a:pPr/>
              <a:t>‹#›</a:t>
            </a:fld>
            <a:endParaRPr lang="tr-T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844EF63-BF2A-4B20-B4FF-EBC9632C179C}" type="datetimeFigureOut">
              <a:rPr lang="tr-TR" smtClean="0"/>
              <a:pPr/>
              <a:t>26.01.2023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F2600E3-AA22-431D-AD35-BC6B1C9FBCC9}"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4EF63-BF2A-4B20-B4FF-EBC9632C179C}" type="datetimeFigureOut">
              <a:rPr lang="tr-TR" smtClean="0"/>
              <a:pPr/>
              <a:t>26.01.2023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F2600E3-AA22-431D-AD35-BC6B1C9FBCC9}"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844EF63-BF2A-4B20-B4FF-EBC9632C179C}" type="datetimeFigureOut">
              <a:rPr lang="tr-TR" smtClean="0"/>
              <a:pPr/>
              <a:t>26.01.2023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F2600E3-AA22-431D-AD35-BC6B1C9FBCC9}"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844EF63-BF2A-4B20-B4FF-EBC9632C179C}" type="datetimeFigureOut">
              <a:rPr lang="tr-TR" smtClean="0"/>
              <a:pPr/>
              <a:t>26.01.2023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F2600E3-AA22-431D-AD35-BC6B1C9FBCC9}"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844EF63-BF2A-4B20-B4FF-EBC9632C179C}" type="datetimeFigureOut">
              <a:rPr lang="tr-TR" smtClean="0"/>
              <a:pPr/>
              <a:t>26.01.2023</a:t>
            </a:fld>
            <a:endParaRPr lang="tr-T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tr-T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F2600E3-AA22-431D-AD35-BC6B1C9FBCC9}" type="slidenum">
              <a:rPr lang="tr-TR" smtClean="0"/>
              <a:pPr/>
              <a:t>‹#›</a:t>
            </a:fld>
            <a:endParaRPr lang="tr-T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images.google.com/imgres?imgurl=http://www.maxandmaudes.com/images/products/2311.jpg&amp;imgrefurl=http://www.maxandmaudes.com/swimwear.htm&amp;h=214&amp;w=176&amp;sz=40&amp;hl=en&amp;start=1&amp;tbnid=uUmbP3mbU1ALvM:&amp;tbnh=106&amp;tbnw=87&amp;prev=/images?q=bathing+suit+for+kids&amp;svnum=10&amp;hl=en&amp;lr="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tr/url?sa=i&amp;rct=j&amp;q=&amp;esrc=s&amp;source=images&amp;cd=&amp;cad=rja&amp;uact=8&amp;ved=0CAcQjRxqFQoTCKP6ivCNzsgCFYTYGgod0fcMZQ&amp;url=http://www.pudra.com/anne-cocuk/cocuk-gelisimi/iyi-bir-baba-ogul-iliskisi-nasil-olmali-14036.htm&amp;bvm=bv.105454873,d.bGg&amp;psig=AFQjCNECpynfXQDn2OmZ0Uj7gBRp_sb_VA&amp;ust=1445329362145993"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www.google.com.tr/url?sa=i&amp;rct=j&amp;q=&amp;esrc=s&amp;source=images&amp;cd=&amp;cad=rja&amp;uact=8&amp;ved=0CAcQjRxqFQoTCMnMoceRzsgCFaafcgodgMMAbQ&amp;url=http://www.hurriyetaile.com/cocuk/cocuk-psikolojisi/cocugunuzu-yeterince-dinliyor-musunuz_17582.html&amp;bvm=bv.105454873,d.bGg&amp;psig=AFQjCNFCiSNJi2oHR0iMU4mSj7ybFSvzSA&amp;ust=1445330395666228"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115616" y="1124744"/>
            <a:ext cx="6984776" cy="2868168"/>
          </a:xfrm>
        </p:spPr>
        <p:txBody>
          <a:bodyPr/>
          <a:lstStyle/>
          <a:p>
            <a:r>
              <a:rPr lang="tr-TR" sz="5200" cap="none" dirty="0" smtClean="0">
                <a:latin typeface="+mj-lt"/>
              </a:rPr>
              <a:t>İhmal ve İstismar-Korunma Yolları </a:t>
            </a:r>
            <a:br>
              <a:rPr lang="tr-TR" sz="5200" cap="none" dirty="0" smtClean="0">
                <a:latin typeface="+mj-lt"/>
              </a:rPr>
            </a:br>
            <a:r>
              <a:rPr lang="tr-TR" sz="5200" cap="none" dirty="0" smtClean="0">
                <a:latin typeface="+mj-lt"/>
              </a:rPr>
              <a:t>ve Dijital Mahremiyet</a:t>
            </a:r>
            <a:endParaRPr lang="tr-TR" sz="5200" cap="none" dirty="0">
              <a:latin typeface="+mj-lt"/>
            </a:endParaRPr>
          </a:p>
        </p:txBody>
      </p:sp>
      <p:sp>
        <p:nvSpPr>
          <p:cNvPr id="3" name="2 Alt Başlık"/>
          <p:cNvSpPr>
            <a:spLocks noGrp="1"/>
          </p:cNvSpPr>
          <p:nvPr>
            <p:ph type="subTitle" idx="1"/>
          </p:nvPr>
        </p:nvSpPr>
        <p:spPr>
          <a:xfrm>
            <a:off x="1403648" y="4653136"/>
            <a:ext cx="6400800" cy="1219200"/>
          </a:xfrm>
        </p:spPr>
        <p:txBody>
          <a:bodyPr/>
          <a:lstStyle/>
          <a:p>
            <a:r>
              <a:rPr lang="tr-TR" dirty="0" smtClean="0"/>
              <a:t>Gamze GÜLLÜBAŞ ULUSOY</a:t>
            </a:r>
          </a:p>
          <a:p>
            <a:r>
              <a:rPr lang="tr-TR" dirty="0" smtClean="0"/>
              <a:t>Psikolojik Danışman</a:t>
            </a:r>
            <a:endParaRPr lang="tr-TR" dirty="0"/>
          </a:p>
        </p:txBody>
      </p:sp>
      <p:sp>
        <p:nvSpPr>
          <p:cNvPr id="4" name="Metin kutusu 3"/>
          <p:cNvSpPr txBox="1"/>
          <p:nvPr/>
        </p:nvSpPr>
        <p:spPr>
          <a:xfrm>
            <a:off x="2771800" y="6021288"/>
            <a:ext cx="3456384" cy="369332"/>
          </a:xfrm>
          <a:prstGeom prst="rect">
            <a:avLst/>
          </a:prstGeom>
          <a:noFill/>
        </p:spPr>
        <p:txBody>
          <a:bodyPr wrap="square" rtlCol="0">
            <a:spAutoFit/>
          </a:bodyPr>
          <a:lstStyle/>
          <a:p>
            <a:pPr algn="ctr"/>
            <a:r>
              <a:rPr lang="tr-TR" dirty="0" smtClean="0"/>
              <a:t>Ocak 2023,  Afyonkarahisar</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15616" y="1916832"/>
            <a:ext cx="7239000" cy="797780"/>
          </a:xfrm>
        </p:spPr>
        <p:txBody>
          <a:bodyPr/>
          <a:lstStyle/>
          <a:p>
            <a:r>
              <a:rPr lang="tr-TR" sz="3200" dirty="0" smtClean="0">
                <a:latin typeface="+mj-lt"/>
              </a:rPr>
              <a:t>VÜCUDUN SENİNDİR ONU KORU</a:t>
            </a:r>
            <a:endParaRPr lang="tr-TR" sz="3200" dirty="0">
              <a:latin typeface="+mj-lt"/>
            </a:endParaRPr>
          </a:p>
        </p:txBody>
      </p:sp>
      <p:sp>
        <p:nvSpPr>
          <p:cNvPr id="4" name="3 Metin kutusu"/>
          <p:cNvSpPr txBox="1"/>
          <p:nvPr/>
        </p:nvSpPr>
        <p:spPr>
          <a:xfrm>
            <a:off x="1979712" y="3214686"/>
            <a:ext cx="5643602" cy="830997"/>
          </a:xfrm>
          <a:prstGeom prst="rect">
            <a:avLst/>
          </a:prstGeom>
          <a:noFill/>
        </p:spPr>
        <p:txBody>
          <a:bodyPr wrap="square" rtlCol="0">
            <a:spAutoFit/>
          </a:bodyPr>
          <a:lstStyle/>
          <a:p>
            <a:pPr algn="ctr"/>
            <a:r>
              <a:rPr lang="tr-TR" sz="2400" dirty="0" smtClean="0">
                <a:latin typeface="+mj-lt"/>
              </a:rPr>
              <a:t>Vücudumuzu korumak hem hakkımız hem de sorumluluğumuzdur.</a:t>
            </a:r>
            <a:endParaRPr lang="tr-TR" sz="2400"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26855" y="2132856"/>
            <a:ext cx="5944744" cy="2497440"/>
          </a:xfrm>
        </p:spPr>
        <p:txBody>
          <a:bodyPr/>
          <a:lstStyle/>
          <a:p>
            <a:r>
              <a:rPr lang="tr-TR" sz="2800" i="1" dirty="0" smtClean="0"/>
              <a:t>Peki Güvenlik denilince aklınıza neler gelir??</a:t>
            </a:r>
          </a:p>
          <a:p>
            <a:endParaRPr lang="tr-TR" dirty="0"/>
          </a:p>
        </p:txBody>
      </p:sp>
      <p:sp>
        <p:nvSpPr>
          <p:cNvPr id="2" name="AutoShape 4" descr="Attention - Free signs ic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6" descr="Attention - Free signs ic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6" name="Picture 8" descr="Attention - Free signs 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124744"/>
            <a:ext cx="3652490" cy="37444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71600" y="1982534"/>
            <a:ext cx="7239000" cy="2526586"/>
          </a:xfrm>
        </p:spPr>
        <p:txBody>
          <a:bodyPr/>
          <a:lstStyle/>
          <a:p>
            <a:pPr algn="ctr"/>
            <a:r>
              <a:rPr lang="tr-TR" i="1" dirty="0" smtClean="0"/>
              <a:t>Güvenliğimizi sağlamak için bazı kurallara ihtiyaç vardır.</a:t>
            </a:r>
          </a:p>
          <a:p>
            <a:pPr algn="ctr"/>
            <a:r>
              <a:rPr lang="tr-TR" i="1" dirty="0" smtClean="0"/>
              <a:t>Bu kurallara uyulmazsa, neler olabilir?</a:t>
            </a:r>
          </a:p>
          <a:p>
            <a:pPr>
              <a:buNone/>
            </a:pP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15616" y="1700808"/>
            <a:ext cx="7239000" cy="4846320"/>
          </a:xfrm>
        </p:spPr>
        <p:txBody>
          <a:bodyPr/>
          <a:lstStyle/>
          <a:p>
            <a:pPr>
              <a:buNone/>
            </a:pPr>
            <a:r>
              <a:rPr lang="tr-TR" sz="2800" dirty="0" smtClean="0">
                <a:solidFill>
                  <a:schemeClr val="tx1">
                    <a:lumMod val="95000"/>
                    <a:lumOff val="5000"/>
                  </a:schemeClr>
                </a:solidFill>
              </a:rPr>
              <a:t>Vücudumuzun güvenlik kuralları nelerdir?</a:t>
            </a:r>
          </a:p>
          <a:p>
            <a:r>
              <a:rPr lang="tr-TR" dirty="0" smtClean="0">
                <a:solidFill>
                  <a:schemeClr val="tx1">
                    <a:lumMod val="85000"/>
                    <a:lumOff val="15000"/>
                  </a:schemeClr>
                </a:solidFill>
              </a:rPr>
              <a:t>emniyet kemeri</a:t>
            </a:r>
          </a:p>
          <a:p>
            <a:r>
              <a:rPr lang="tr-TR" dirty="0" smtClean="0">
                <a:solidFill>
                  <a:schemeClr val="tx1">
                    <a:lumMod val="85000"/>
                    <a:lumOff val="15000"/>
                  </a:schemeClr>
                </a:solidFill>
              </a:rPr>
              <a:t>Kişisel mesafe 30 cm</a:t>
            </a:r>
          </a:p>
          <a:p>
            <a:r>
              <a:rPr lang="tr-TR" dirty="0" smtClean="0">
                <a:solidFill>
                  <a:schemeClr val="tx1">
                    <a:lumMod val="85000"/>
                    <a:lumOff val="15000"/>
                  </a:schemeClr>
                </a:solidFill>
              </a:rPr>
              <a:t>Kişisel hijyen</a:t>
            </a:r>
          </a:p>
          <a:p>
            <a:r>
              <a:rPr lang="tr-TR" dirty="0" smtClean="0">
                <a:solidFill>
                  <a:schemeClr val="tx1">
                    <a:lumMod val="85000"/>
                    <a:lumOff val="15000"/>
                  </a:schemeClr>
                </a:solidFill>
              </a:rPr>
              <a:t>İyi kötü dokunmalar</a:t>
            </a:r>
          </a:p>
          <a:p>
            <a:endParaRPr lang="tr-TR"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331640" y="1700808"/>
            <a:ext cx="6912768" cy="3484984"/>
          </a:xfrm>
        </p:spPr>
        <p:txBody>
          <a:bodyPr/>
          <a:lstStyle/>
          <a:p>
            <a:pPr>
              <a:buNone/>
            </a:pPr>
            <a:r>
              <a:rPr lang="tr-TR" sz="3200" dirty="0" smtClean="0">
                <a:solidFill>
                  <a:schemeClr val="tx1">
                    <a:lumMod val="95000"/>
                    <a:lumOff val="5000"/>
                  </a:schemeClr>
                </a:solidFill>
              </a:rPr>
              <a:t>Vücudumuzu nasıl koruyabiliriz?</a:t>
            </a:r>
          </a:p>
          <a:p>
            <a:pPr lvl="1">
              <a:buClr>
                <a:schemeClr val="tx2">
                  <a:lumMod val="75000"/>
                </a:schemeClr>
              </a:buClr>
              <a:buFont typeface="Courier New" panose="02070309020205020404" pitchFamily="49" charset="0"/>
              <a:buChar char="o"/>
            </a:pPr>
            <a:r>
              <a:rPr lang="tr-TR" sz="2000" dirty="0" smtClean="0">
                <a:solidFill>
                  <a:schemeClr val="tx1">
                    <a:lumMod val="85000"/>
                    <a:lumOff val="15000"/>
                  </a:schemeClr>
                </a:solidFill>
              </a:rPr>
              <a:t>Kask takmak</a:t>
            </a:r>
          </a:p>
          <a:p>
            <a:pPr lvl="1">
              <a:buClr>
                <a:schemeClr val="tx2">
                  <a:lumMod val="75000"/>
                </a:schemeClr>
              </a:buClr>
              <a:buFont typeface="Courier New" panose="02070309020205020404" pitchFamily="49" charset="0"/>
              <a:buChar char="o"/>
            </a:pPr>
            <a:r>
              <a:rPr lang="tr-TR" sz="2000" dirty="0" smtClean="0">
                <a:solidFill>
                  <a:schemeClr val="tx1">
                    <a:lumMod val="85000"/>
                    <a:lumOff val="15000"/>
                  </a:schemeClr>
                </a:solidFill>
              </a:rPr>
              <a:t>Dişlerimizi fırçalamak</a:t>
            </a:r>
          </a:p>
          <a:p>
            <a:pPr lvl="1">
              <a:buClr>
                <a:schemeClr val="tx2">
                  <a:lumMod val="75000"/>
                </a:schemeClr>
              </a:buClr>
              <a:buFont typeface="Courier New" panose="02070309020205020404" pitchFamily="49" charset="0"/>
              <a:buChar char="o"/>
            </a:pPr>
            <a:r>
              <a:rPr lang="tr-TR" sz="2000" dirty="0" smtClean="0">
                <a:solidFill>
                  <a:schemeClr val="tx1">
                    <a:lumMod val="85000"/>
                    <a:lumOff val="15000"/>
                  </a:schemeClr>
                </a:solidFill>
              </a:rPr>
              <a:t>Uygun elbiseler giymek</a:t>
            </a:r>
          </a:p>
          <a:p>
            <a:pPr lvl="1">
              <a:buClr>
                <a:schemeClr val="tx2">
                  <a:lumMod val="75000"/>
                </a:schemeClr>
              </a:buClr>
              <a:buFont typeface="Courier New" panose="02070309020205020404" pitchFamily="49" charset="0"/>
              <a:buChar char="o"/>
            </a:pPr>
            <a:r>
              <a:rPr lang="tr-TR" sz="2000" dirty="0" smtClean="0">
                <a:solidFill>
                  <a:schemeClr val="tx1">
                    <a:lumMod val="85000"/>
                    <a:lumOff val="15000"/>
                  </a:schemeClr>
                </a:solidFill>
              </a:rPr>
              <a:t>Besleyici gıdalar yemek</a:t>
            </a:r>
          </a:p>
          <a:p>
            <a:pPr lvl="1">
              <a:buClr>
                <a:schemeClr val="tx2">
                  <a:lumMod val="75000"/>
                </a:schemeClr>
              </a:buClr>
              <a:buFont typeface="Courier New" panose="02070309020205020404" pitchFamily="49" charset="0"/>
              <a:buChar char="o"/>
            </a:pPr>
            <a:r>
              <a:rPr lang="tr-TR" sz="2000" dirty="0" smtClean="0">
                <a:solidFill>
                  <a:schemeClr val="tx1">
                    <a:lumMod val="85000"/>
                    <a:lumOff val="15000"/>
                  </a:schemeClr>
                </a:solidFill>
              </a:rPr>
              <a:t>Gerektiğinde ilaç almak</a:t>
            </a:r>
          </a:p>
          <a:p>
            <a:pPr lvl="1">
              <a:buClr>
                <a:schemeClr val="tx2">
                  <a:lumMod val="75000"/>
                </a:schemeClr>
              </a:buClr>
              <a:buFont typeface="Courier New" panose="02070309020205020404" pitchFamily="49" charset="0"/>
              <a:buChar char="o"/>
            </a:pPr>
            <a:r>
              <a:rPr lang="tr-TR" sz="2000" dirty="0" smtClean="0">
                <a:solidFill>
                  <a:schemeClr val="tx1">
                    <a:lumMod val="85000"/>
                    <a:lumOff val="15000"/>
                  </a:schemeClr>
                </a:solidFill>
              </a:rPr>
              <a:t>Azarlanmaya itilmeye karşı korumak</a:t>
            </a:r>
          </a:p>
          <a:p>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608" y="2348880"/>
            <a:ext cx="7239000" cy="2151690"/>
          </a:xfrm>
        </p:spPr>
        <p:txBody>
          <a:bodyPr>
            <a:normAutofit/>
          </a:bodyPr>
          <a:lstStyle/>
          <a:p>
            <a:pPr algn="ctr">
              <a:buNone/>
            </a:pPr>
            <a:r>
              <a:rPr lang="tr-TR" sz="3200" i="1" dirty="0" smtClean="0"/>
              <a:t>Dokunma, iletişim kurmanın önemli bir yoludur.</a:t>
            </a:r>
            <a:endParaRPr lang="tr-TR" sz="3200"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d.n.15\Desktop\istisma ortaokul öğrenci\Adsız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564904"/>
            <a:ext cx="2830456" cy="2875384"/>
          </a:xfrm>
          <a:prstGeom prst="rect">
            <a:avLst/>
          </a:prstGeom>
          <a:noFill/>
          <a:extLst>
            <a:ext uri="{909E8E84-426E-40DD-AFC4-6F175D3DCCD1}">
              <a14:hiddenFill xmlns:a14="http://schemas.microsoft.com/office/drawing/2010/main">
                <a:solidFill>
                  <a:srgbClr val="FFFFFF"/>
                </a:solidFill>
              </a14:hiddenFill>
            </a:ext>
          </a:extLst>
        </p:spPr>
      </p:pic>
      <p:sp>
        <p:nvSpPr>
          <p:cNvPr id="2" name="1 Başlık"/>
          <p:cNvSpPr>
            <a:spLocks noGrp="1"/>
          </p:cNvSpPr>
          <p:nvPr>
            <p:ph type="title"/>
          </p:nvPr>
        </p:nvSpPr>
        <p:spPr>
          <a:xfrm>
            <a:off x="971600" y="1124744"/>
            <a:ext cx="7239000" cy="782960"/>
          </a:xfrm>
        </p:spPr>
        <p:txBody>
          <a:bodyPr/>
          <a:lstStyle/>
          <a:p>
            <a:r>
              <a:rPr lang="tr-TR" sz="4400" cap="none" dirty="0" smtClean="0">
                <a:latin typeface="+mj-lt"/>
              </a:rPr>
              <a:t>İyi Dokunma</a:t>
            </a:r>
            <a:endParaRPr lang="tr-TR" sz="4400" cap="none" dirty="0">
              <a:latin typeface="+mj-lt"/>
            </a:endParaRPr>
          </a:p>
        </p:txBody>
      </p:sp>
      <p:sp>
        <p:nvSpPr>
          <p:cNvPr id="3" name="2 İçerik Yer Tutucusu"/>
          <p:cNvSpPr>
            <a:spLocks noGrp="1"/>
          </p:cNvSpPr>
          <p:nvPr>
            <p:ph idx="1"/>
          </p:nvPr>
        </p:nvSpPr>
        <p:spPr>
          <a:xfrm>
            <a:off x="2195736" y="2209800"/>
            <a:ext cx="6004520" cy="4098306"/>
          </a:xfrm>
        </p:spPr>
        <p:txBody>
          <a:bodyPr>
            <a:normAutofit/>
          </a:bodyPr>
          <a:lstStyle/>
          <a:p>
            <a:r>
              <a:rPr lang="tr-TR" sz="2400" dirty="0" smtClean="0">
                <a:solidFill>
                  <a:schemeClr val="tx1">
                    <a:lumMod val="95000"/>
                    <a:lumOff val="5000"/>
                  </a:schemeClr>
                </a:solidFill>
              </a:rPr>
              <a:t>Kendimizi iyi ve güvende hissettiğimiz dokunmalardır.</a:t>
            </a:r>
          </a:p>
          <a:p>
            <a:pPr lvl="5"/>
            <a:r>
              <a:rPr lang="tr-TR" sz="2400" dirty="0" smtClean="0">
                <a:solidFill>
                  <a:schemeClr val="tx1">
                    <a:lumMod val="95000"/>
                    <a:lumOff val="5000"/>
                  </a:schemeClr>
                </a:solidFill>
              </a:rPr>
              <a:t>Ailemiz, arkadaşlarımız ve tanıdıklarımız vb.</a:t>
            </a:r>
            <a:endParaRPr lang="tr-TR" sz="24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61392" y="1124744"/>
            <a:ext cx="7239000" cy="874348"/>
          </a:xfrm>
        </p:spPr>
        <p:txBody>
          <a:bodyPr/>
          <a:lstStyle/>
          <a:p>
            <a:r>
              <a:rPr lang="tr-TR" sz="4400" dirty="0" smtClean="0">
                <a:latin typeface="+mj-lt"/>
              </a:rPr>
              <a:t>Kötü dokunma</a:t>
            </a:r>
            <a:endParaRPr lang="tr-TR" sz="4400" dirty="0">
              <a:latin typeface="+mj-lt"/>
            </a:endParaRPr>
          </a:p>
        </p:txBody>
      </p:sp>
      <p:sp>
        <p:nvSpPr>
          <p:cNvPr id="3" name="2 İçerik Yer Tutucusu"/>
          <p:cNvSpPr>
            <a:spLocks noGrp="1"/>
          </p:cNvSpPr>
          <p:nvPr>
            <p:ph idx="1"/>
          </p:nvPr>
        </p:nvSpPr>
        <p:spPr>
          <a:xfrm>
            <a:off x="1043608" y="1772816"/>
            <a:ext cx="7239000" cy="4526934"/>
          </a:xfrm>
        </p:spPr>
        <p:txBody>
          <a:bodyPr/>
          <a:lstStyle/>
          <a:p>
            <a:endParaRPr lang="tr-TR" dirty="0" smtClean="0"/>
          </a:p>
          <a:p>
            <a:pPr algn="just"/>
            <a:r>
              <a:rPr lang="tr-TR" dirty="0" smtClean="0"/>
              <a:t>Yakın arkadaşlar, güvendiğin kişiler, komşular, okul veya spor aktivitelerinden tanıdığın kişiler veya herhangi bir yabancı tarafından yapılan ve sana kendini kötü ve tehlikede hissettiren dokunmalardır.</a:t>
            </a:r>
          </a:p>
          <a:p>
            <a:pPr algn="just"/>
            <a:r>
              <a:rPr lang="tr-TR" altLang="tr-TR" i="1" dirty="0">
                <a:cs typeface="Times New Roman" panose="02020603050405020304" pitchFamily="18" charset="0"/>
              </a:rPr>
              <a:t>Kendini kötü hissettiren hoşlanmadığın her dokunuş kötü dokunuştur!</a:t>
            </a:r>
          </a:p>
          <a:p>
            <a:pPr algn="just"/>
            <a:endParaRPr lang="tr-TR" dirty="0" smtClean="0"/>
          </a:p>
          <a:p>
            <a:endParaRPr lang="tr-TR" dirty="0"/>
          </a:p>
        </p:txBody>
      </p:sp>
      <p:pic>
        <p:nvPicPr>
          <p:cNvPr id="6147" name="Picture 3" descr="C:\Users\d.n.15\Desktop\istisma ortaokul öğrenci\Adsız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509120"/>
            <a:ext cx="3024336" cy="18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cap="none" dirty="0" smtClean="0">
                <a:latin typeface="+mj-lt"/>
              </a:rPr>
              <a:t>İyi Ve Kötü Dokunuşları Nasıl Ayırt Edeceğim?</a:t>
            </a:r>
            <a:endParaRPr lang="tr-TR" sz="2800" cap="none" dirty="0">
              <a:latin typeface="+mj-lt"/>
            </a:endParaRPr>
          </a:p>
        </p:txBody>
      </p:sp>
      <p:sp>
        <p:nvSpPr>
          <p:cNvPr id="3" name="İçerik Yer Tutucusu 2"/>
          <p:cNvSpPr>
            <a:spLocks noGrp="1"/>
          </p:cNvSpPr>
          <p:nvPr>
            <p:ph idx="1"/>
          </p:nvPr>
        </p:nvSpPr>
        <p:spPr/>
        <p:txBody>
          <a:bodyPr>
            <a:normAutofit/>
          </a:bodyPr>
          <a:lstStyle/>
          <a:p>
            <a:pPr marL="0" indent="0" algn="just">
              <a:buNone/>
            </a:pPr>
            <a:r>
              <a:rPr lang="tr-TR" sz="2400" dirty="0">
                <a:solidFill>
                  <a:schemeClr val="tx1">
                    <a:lumMod val="95000"/>
                    <a:lumOff val="5000"/>
                  </a:schemeClr>
                </a:solidFill>
              </a:rPr>
              <a:t>Öncelikle bilmemiz gereken şey, bedenimizdeki özel bölgelere en yakınlarımız da dahil olmak üzere kimse dokunmamalıdır! </a:t>
            </a:r>
          </a:p>
        </p:txBody>
      </p:sp>
      <p:sp>
        <p:nvSpPr>
          <p:cNvPr id="4" name="Oval 3"/>
          <p:cNvSpPr/>
          <p:nvPr/>
        </p:nvSpPr>
        <p:spPr>
          <a:xfrm>
            <a:off x="179512" y="2852936"/>
            <a:ext cx="2816696" cy="287193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1500" dirty="0">
                <a:solidFill>
                  <a:schemeClr val="tx1">
                    <a:lumMod val="95000"/>
                    <a:lumOff val="5000"/>
                  </a:schemeClr>
                </a:solidFill>
                <a:latin typeface="+mj-lt"/>
              </a:rPr>
              <a:t>Diyelim ki, bugün okuldan eve gidiyorsunuz ve sizi kapıda karşılayan anneniz " canım kızım/oğlum seni çok özledim " deyip size sarılıyor</a:t>
            </a:r>
          </a:p>
        </p:txBody>
      </p:sp>
      <p:sp>
        <p:nvSpPr>
          <p:cNvPr id="5" name="Oval 4"/>
          <p:cNvSpPr/>
          <p:nvPr/>
        </p:nvSpPr>
        <p:spPr>
          <a:xfrm>
            <a:off x="3131840" y="2852936"/>
            <a:ext cx="2799928" cy="287193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1500" dirty="0">
                <a:solidFill>
                  <a:schemeClr val="tx1">
                    <a:lumMod val="95000"/>
                    <a:lumOff val="5000"/>
                  </a:schemeClr>
                </a:solidFill>
                <a:latin typeface="+mj-lt"/>
              </a:rPr>
              <a:t>Diyelim ki, babanız ile alışveriş için çok kalabalık olan bir markete gittiniz. Babanız siz kaybolmayın diye sizin elinizden/kolunuzdan sıkıca tuttu.</a:t>
            </a:r>
          </a:p>
        </p:txBody>
      </p:sp>
      <p:sp>
        <p:nvSpPr>
          <p:cNvPr id="6" name="Oval 5"/>
          <p:cNvSpPr/>
          <p:nvPr/>
        </p:nvSpPr>
        <p:spPr>
          <a:xfrm>
            <a:off x="6084168" y="2836006"/>
            <a:ext cx="2808312" cy="288886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1500" dirty="0">
                <a:solidFill>
                  <a:schemeClr val="tx1">
                    <a:lumMod val="95000"/>
                    <a:lumOff val="5000"/>
                  </a:schemeClr>
                </a:solidFill>
                <a:latin typeface="+mj-lt"/>
              </a:rPr>
              <a:t>Diyelim ki, bugün doğum gününüz ve ailece akşam bugünü kutluyorsunuz. Pastanızdaki mumlara üfledikten sonra annenize, babanıza ve diğer kardeşlerinize sarılıp kutluyorsunuz</a:t>
            </a:r>
          </a:p>
        </p:txBody>
      </p:sp>
      <p:sp>
        <p:nvSpPr>
          <p:cNvPr id="7" name="Metin kutusu 6"/>
          <p:cNvSpPr txBox="1"/>
          <p:nvPr/>
        </p:nvSpPr>
        <p:spPr>
          <a:xfrm>
            <a:off x="209868" y="6013192"/>
            <a:ext cx="2786340" cy="369332"/>
          </a:xfrm>
          <a:prstGeom prst="rect">
            <a:avLst/>
          </a:prstGeom>
          <a:noFill/>
        </p:spPr>
        <p:txBody>
          <a:bodyPr wrap="none" rtlCol="0">
            <a:spAutoFit/>
          </a:bodyPr>
          <a:lstStyle/>
          <a:p>
            <a:pPr marL="285750" indent="-285750">
              <a:buFont typeface="Wingdings" panose="05000000000000000000" pitchFamily="2" charset="2"/>
              <a:buChar char="ü"/>
            </a:pPr>
            <a:r>
              <a:rPr lang="tr-TR" dirty="0">
                <a:solidFill>
                  <a:schemeClr val="tx2"/>
                </a:solidFill>
                <a:latin typeface="+mj-lt"/>
              </a:rPr>
              <a:t>Bu bir iyi dokunuştur! </a:t>
            </a:r>
          </a:p>
        </p:txBody>
      </p:sp>
      <p:sp>
        <p:nvSpPr>
          <p:cNvPr id="8" name="Metin kutusu 7"/>
          <p:cNvSpPr txBox="1"/>
          <p:nvPr/>
        </p:nvSpPr>
        <p:spPr>
          <a:xfrm>
            <a:off x="3145428" y="6013192"/>
            <a:ext cx="2786340" cy="369332"/>
          </a:xfrm>
          <a:prstGeom prst="rect">
            <a:avLst/>
          </a:prstGeom>
          <a:noFill/>
        </p:spPr>
        <p:txBody>
          <a:bodyPr wrap="none" rtlCol="0">
            <a:spAutoFit/>
          </a:bodyPr>
          <a:lstStyle/>
          <a:p>
            <a:pPr marL="285750" indent="-285750">
              <a:buFont typeface="Wingdings" panose="05000000000000000000" pitchFamily="2" charset="2"/>
              <a:buChar char="ü"/>
            </a:pPr>
            <a:r>
              <a:rPr lang="tr-TR" dirty="0">
                <a:solidFill>
                  <a:schemeClr val="tx2"/>
                </a:solidFill>
                <a:latin typeface="+mj-lt"/>
              </a:rPr>
              <a:t>Bu bir iyi dokunuştur! </a:t>
            </a:r>
          </a:p>
        </p:txBody>
      </p:sp>
      <p:sp>
        <p:nvSpPr>
          <p:cNvPr id="9" name="Metin kutusu 8"/>
          <p:cNvSpPr txBox="1"/>
          <p:nvPr/>
        </p:nvSpPr>
        <p:spPr>
          <a:xfrm>
            <a:off x="6106140" y="6013192"/>
            <a:ext cx="2786340" cy="369332"/>
          </a:xfrm>
          <a:prstGeom prst="rect">
            <a:avLst/>
          </a:prstGeom>
          <a:noFill/>
        </p:spPr>
        <p:txBody>
          <a:bodyPr wrap="none" rtlCol="0">
            <a:spAutoFit/>
          </a:bodyPr>
          <a:lstStyle/>
          <a:p>
            <a:pPr marL="285750" indent="-285750">
              <a:buFont typeface="Wingdings" panose="05000000000000000000" pitchFamily="2" charset="2"/>
              <a:buChar char="ü"/>
            </a:pPr>
            <a:r>
              <a:rPr lang="tr-TR" dirty="0">
                <a:solidFill>
                  <a:schemeClr val="tx2"/>
                </a:solidFill>
                <a:latin typeface="+mj-lt"/>
              </a:rPr>
              <a:t>Bu bir iyi dokunuştur! </a:t>
            </a:r>
          </a:p>
        </p:txBody>
      </p:sp>
    </p:spTree>
    <p:extLst>
      <p:ext uri="{BB962C8B-B14F-4D97-AF65-F5344CB8AC3E}">
        <p14:creationId xmlns:p14="http://schemas.microsoft.com/office/powerpoint/2010/main" val="4111579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515419" y="980728"/>
            <a:ext cx="2816696" cy="287193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1600" dirty="0">
                <a:latin typeface="+mj-lt"/>
              </a:rPr>
              <a:t>Diyelim ki, bir gün parkta oynuyorsunuz ve yanınıza tanımadığınız biri gelip size dokunmak istiyor!</a:t>
            </a:r>
            <a:endParaRPr lang="tr-TR" sz="1500" dirty="0">
              <a:solidFill>
                <a:schemeClr val="tx1">
                  <a:lumMod val="95000"/>
                  <a:lumOff val="5000"/>
                </a:schemeClr>
              </a:solidFill>
              <a:latin typeface="+mj-lt"/>
            </a:endParaRPr>
          </a:p>
        </p:txBody>
      </p:sp>
      <p:sp>
        <p:nvSpPr>
          <p:cNvPr id="5" name="Oval 4"/>
          <p:cNvSpPr/>
          <p:nvPr/>
        </p:nvSpPr>
        <p:spPr>
          <a:xfrm>
            <a:off x="4845497" y="980728"/>
            <a:ext cx="2799928" cy="287193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1600" dirty="0">
                <a:latin typeface="+mj-lt"/>
              </a:rPr>
              <a:t>Diyelim ki, bir arkadaşın yanına gelip senden izin almadan sana dokunuyor. Bu durumda sende "Benden izin almadan bana dokunamazsın " diyorsun.</a:t>
            </a:r>
            <a:endParaRPr lang="tr-TR" sz="1500" dirty="0">
              <a:solidFill>
                <a:schemeClr val="tx1">
                  <a:lumMod val="95000"/>
                  <a:lumOff val="5000"/>
                </a:schemeClr>
              </a:solidFill>
              <a:latin typeface="+mj-lt"/>
            </a:endParaRPr>
          </a:p>
        </p:txBody>
      </p:sp>
      <p:sp>
        <p:nvSpPr>
          <p:cNvPr id="7" name="Metin kutusu 6"/>
          <p:cNvSpPr txBox="1"/>
          <p:nvPr/>
        </p:nvSpPr>
        <p:spPr>
          <a:xfrm>
            <a:off x="1664706" y="4221088"/>
            <a:ext cx="2767104" cy="369332"/>
          </a:xfrm>
          <a:prstGeom prst="rect">
            <a:avLst/>
          </a:prstGeom>
          <a:noFill/>
        </p:spPr>
        <p:txBody>
          <a:bodyPr wrap="none" rtlCol="0">
            <a:spAutoFit/>
          </a:bodyPr>
          <a:lstStyle/>
          <a:p>
            <a:r>
              <a:rPr lang="tr-TR" dirty="0">
                <a:latin typeface="+mj-lt"/>
              </a:rPr>
              <a:t>Bu bir </a:t>
            </a:r>
            <a:r>
              <a:rPr lang="tr-TR" dirty="0" smtClean="0">
                <a:latin typeface="+mj-lt"/>
              </a:rPr>
              <a:t>kötü </a:t>
            </a:r>
            <a:r>
              <a:rPr lang="tr-TR" dirty="0">
                <a:latin typeface="+mj-lt"/>
              </a:rPr>
              <a:t>dokunuştur! </a:t>
            </a:r>
          </a:p>
        </p:txBody>
      </p:sp>
      <p:sp>
        <p:nvSpPr>
          <p:cNvPr id="8" name="Metin kutusu 7"/>
          <p:cNvSpPr txBox="1"/>
          <p:nvPr/>
        </p:nvSpPr>
        <p:spPr>
          <a:xfrm>
            <a:off x="5227704" y="4221088"/>
            <a:ext cx="2767104" cy="369332"/>
          </a:xfrm>
          <a:prstGeom prst="rect">
            <a:avLst/>
          </a:prstGeom>
          <a:noFill/>
        </p:spPr>
        <p:txBody>
          <a:bodyPr wrap="none" rtlCol="0">
            <a:spAutoFit/>
          </a:bodyPr>
          <a:lstStyle/>
          <a:p>
            <a:r>
              <a:rPr lang="tr-TR" dirty="0">
                <a:latin typeface="+mj-lt"/>
              </a:rPr>
              <a:t>Bu bir </a:t>
            </a:r>
            <a:r>
              <a:rPr lang="tr-TR" dirty="0" smtClean="0">
                <a:latin typeface="+mj-lt"/>
              </a:rPr>
              <a:t>kötü </a:t>
            </a:r>
            <a:r>
              <a:rPr lang="tr-TR" dirty="0">
                <a:latin typeface="+mj-lt"/>
              </a:rPr>
              <a:t>dokunuştur! </a:t>
            </a:r>
          </a:p>
        </p:txBody>
      </p:sp>
      <p:sp>
        <p:nvSpPr>
          <p:cNvPr id="11" name="Metin kutusu 10"/>
          <p:cNvSpPr txBox="1"/>
          <p:nvPr/>
        </p:nvSpPr>
        <p:spPr>
          <a:xfrm>
            <a:off x="1177281" y="4856934"/>
            <a:ext cx="3668216" cy="1200329"/>
          </a:xfrm>
          <a:prstGeom prst="rect">
            <a:avLst/>
          </a:prstGeom>
          <a:noFill/>
        </p:spPr>
        <p:txBody>
          <a:bodyPr wrap="square" rtlCol="0">
            <a:spAutoFit/>
          </a:bodyPr>
          <a:lstStyle/>
          <a:p>
            <a:pPr marL="285750" indent="-285750">
              <a:buFont typeface="Arial" panose="020B0604020202020204" pitchFamily="34" charset="0"/>
              <a:buChar char="•"/>
            </a:pPr>
            <a:r>
              <a:rPr lang="tr-TR" dirty="0">
                <a:latin typeface="+mj-lt"/>
              </a:rPr>
              <a:t>Hemen çığlık at! </a:t>
            </a:r>
            <a:endParaRPr lang="tr-TR" dirty="0" smtClean="0">
              <a:latin typeface="+mj-lt"/>
            </a:endParaRPr>
          </a:p>
          <a:p>
            <a:pPr marL="285750" indent="-285750">
              <a:buFont typeface="Arial" panose="020B0604020202020204" pitchFamily="34" charset="0"/>
              <a:buChar char="•"/>
            </a:pPr>
            <a:r>
              <a:rPr lang="tr-TR" dirty="0" smtClean="0">
                <a:latin typeface="+mj-lt"/>
              </a:rPr>
              <a:t>Ve </a:t>
            </a:r>
            <a:r>
              <a:rPr lang="tr-TR" dirty="0">
                <a:latin typeface="+mj-lt"/>
              </a:rPr>
              <a:t>koşarak oradan uzaklaş! </a:t>
            </a:r>
            <a:endParaRPr lang="tr-TR" dirty="0" smtClean="0">
              <a:latin typeface="+mj-lt"/>
            </a:endParaRPr>
          </a:p>
          <a:p>
            <a:pPr marL="285750" indent="-285750">
              <a:buFont typeface="Arial" panose="020B0604020202020204" pitchFamily="34" charset="0"/>
              <a:buChar char="•"/>
            </a:pPr>
            <a:r>
              <a:rPr lang="tr-TR" dirty="0" smtClean="0">
                <a:latin typeface="+mj-lt"/>
              </a:rPr>
              <a:t>Güvendiğin </a:t>
            </a:r>
            <a:r>
              <a:rPr lang="tr-TR" dirty="0">
                <a:latin typeface="+mj-lt"/>
              </a:rPr>
              <a:t>tanıdıklarının yanına git! </a:t>
            </a:r>
          </a:p>
        </p:txBody>
      </p:sp>
      <p:sp>
        <p:nvSpPr>
          <p:cNvPr id="13" name="Metin kutusu 12"/>
          <p:cNvSpPr txBox="1"/>
          <p:nvPr/>
        </p:nvSpPr>
        <p:spPr>
          <a:xfrm>
            <a:off x="4740279" y="5010621"/>
            <a:ext cx="3668216" cy="923330"/>
          </a:xfrm>
          <a:prstGeom prst="rect">
            <a:avLst/>
          </a:prstGeom>
          <a:noFill/>
        </p:spPr>
        <p:txBody>
          <a:bodyPr wrap="square" rtlCol="0">
            <a:spAutoFit/>
          </a:bodyPr>
          <a:lstStyle/>
          <a:p>
            <a:pPr marL="285750" indent="-285750">
              <a:buFont typeface="Arial" panose="020B0604020202020204" pitchFamily="34" charset="0"/>
              <a:buChar char="•"/>
            </a:pPr>
            <a:r>
              <a:rPr lang="tr-TR" dirty="0">
                <a:latin typeface="+mj-lt"/>
              </a:rPr>
              <a:t>Arkadaşını uyararak senden izinsiz sana dokunmanın yanlış olduğunu söyle! </a:t>
            </a:r>
          </a:p>
        </p:txBody>
      </p:sp>
      <p:sp>
        <p:nvSpPr>
          <p:cNvPr id="14" name="Çarpma 13"/>
          <p:cNvSpPr/>
          <p:nvPr/>
        </p:nvSpPr>
        <p:spPr>
          <a:xfrm>
            <a:off x="1271706" y="4172570"/>
            <a:ext cx="487425" cy="466368"/>
          </a:xfrm>
          <a:prstGeom prst="mathMultiply">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sp>
        <p:nvSpPr>
          <p:cNvPr id="16" name="Çarpma 15"/>
          <p:cNvSpPr/>
          <p:nvPr/>
        </p:nvSpPr>
        <p:spPr>
          <a:xfrm>
            <a:off x="4827984" y="4172570"/>
            <a:ext cx="487425" cy="466368"/>
          </a:xfrm>
          <a:prstGeom prst="mathMultiply">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4572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899592" y="332656"/>
            <a:ext cx="7239000" cy="770344"/>
          </a:xfrm>
        </p:spPr>
        <p:txBody>
          <a:bodyPr/>
          <a:lstStyle/>
          <a:p>
            <a:pPr algn="l"/>
            <a:r>
              <a:rPr lang="tr-TR" dirty="0" smtClean="0">
                <a:latin typeface="Century Gothic" panose="020B0502020202020204" pitchFamily="34" charset="0"/>
              </a:rPr>
              <a:t>Etkinlik</a:t>
            </a:r>
            <a:endParaRPr lang="tr-TR" dirty="0">
              <a:latin typeface="Century Gothic" panose="020B0502020202020204" pitchFamily="34" charset="0"/>
            </a:endParaRPr>
          </a:p>
        </p:txBody>
      </p:sp>
      <p:sp>
        <p:nvSpPr>
          <p:cNvPr id="3" name="2 İçerik Yer Tutucusu"/>
          <p:cNvSpPr>
            <a:spLocks noGrp="1"/>
          </p:cNvSpPr>
          <p:nvPr>
            <p:ph idx="1"/>
          </p:nvPr>
        </p:nvSpPr>
        <p:spPr>
          <a:xfrm>
            <a:off x="899592" y="1340768"/>
            <a:ext cx="7239000" cy="4846320"/>
          </a:xfrm>
        </p:spPr>
        <p:txBody>
          <a:bodyPr>
            <a:normAutofit/>
          </a:bodyPr>
          <a:lstStyle/>
          <a:p>
            <a:r>
              <a:rPr lang="tr-TR" sz="2000" dirty="0" smtClean="0"/>
              <a:t>Bir başkası sizi zorla öpmek isterse………………………………………………</a:t>
            </a:r>
          </a:p>
          <a:p>
            <a:pPr>
              <a:buNone/>
            </a:pPr>
            <a:r>
              <a:rPr lang="tr-TR" sz="2000" dirty="0" smtClean="0"/>
              <a:t> </a:t>
            </a:r>
          </a:p>
          <a:p>
            <a:r>
              <a:rPr lang="tr-TR" sz="2000" dirty="0" smtClean="0"/>
              <a:t>Bir başkası sizin mahrem yerlerinize dokunmak isterse…………………………… </a:t>
            </a:r>
          </a:p>
          <a:p>
            <a:endParaRPr lang="tr-TR" sz="2000" dirty="0" smtClean="0"/>
          </a:p>
          <a:p>
            <a:r>
              <a:rPr lang="tr-TR" sz="2000" dirty="0" smtClean="0"/>
              <a:t>Bir başkası izinsiz size sarılmak isterse………………………………….……… </a:t>
            </a:r>
          </a:p>
          <a:p>
            <a:endParaRPr lang="tr-TR" sz="2000" dirty="0" smtClean="0"/>
          </a:p>
          <a:p>
            <a:r>
              <a:rPr lang="tr-TR" sz="2000" dirty="0" smtClean="0"/>
              <a:t>Bir başkası size açık saçık film izletir ya da açık saçık hikaye anlatırsa……………… </a:t>
            </a:r>
          </a:p>
          <a:p>
            <a:endParaRPr lang="tr-TR" sz="2000" dirty="0" smtClean="0"/>
          </a:p>
          <a:p>
            <a:r>
              <a:rPr lang="tr-TR" sz="2000" dirty="0" smtClean="0"/>
              <a:t>Bir başkası ailenizden habersiz sizi bir yere götürmek isterse………………………… 	</a:t>
            </a:r>
          </a:p>
          <a:p>
            <a:endParaRPr lang="tr-TR" dirty="0"/>
          </a:p>
        </p:txBody>
      </p:sp>
    </p:spTree>
    <p:extLst>
      <p:ext uri="{BB962C8B-B14F-4D97-AF65-F5344CB8AC3E}">
        <p14:creationId xmlns:p14="http://schemas.microsoft.com/office/powerpoint/2010/main" val="1364354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772816"/>
            <a:ext cx="8229600" cy="3340968"/>
          </a:xfrm>
        </p:spPr>
        <p:txBody>
          <a:bodyPr/>
          <a:lstStyle/>
          <a:p>
            <a:pPr algn="ctr">
              <a:buNone/>
            </a:pPr>
            <a:r>
              <a:rPr lang="tr-TR" dirty="0" smtClean="0">
                <a:solidFill>
                  <a:schemeClr val="tx1">
                    <a:lumMod val="95000"/>
                    <a:lumOff val="5000"/>
                  </a:schemeClr>
                </a:solidFill>
              </a:rPr>
              <a:t>Eğer bir dokunuş; </a:t>
            </a:r>
          </a:p>
          <a:p>
            <a:pPr algn="ctr">
              <a:buFont typeface="Wingdings" panose="05000000000000000000" pitchFamily="2" charset="2"/>
              <a:buChar char="Ø"/>
            </a:pPr>
            <a:r>
              <a:rPr lang="tr-TR" sz="2400" dirty="0" smtClean="0">
                <a:solidFill>
                  <a:schemeClr val="tx1">
                    <a:lumMod val="75000"/>
                    <a:lumOff val="25000"/>
                  </a:schemeClr>
                </a:solidFill>
              </a:rPr>
              <a:t>canını acıtıyorsa </a:t>
            </a:r>
          </a:p>
          <a:p>
            <a:pPr algn="ctr">
              <a:buFont typeface="Wingdings" panose="05000000000000000000" pitchFamily="2" charset="2"/>
              <a:buChar char="Ø"/>
            </a:pPr>
            <a:r>
              <a:rPr lang="tr-TR" sz="2400" dirty="0" smtClean="0">
                <a:solidFill>
                  <a:schemeClr val="tx1">
                    <a:lumMod val="75000"/>
                    <a:lumOff val="25000"/>
                  </a:schemeClr>
                </a:solidFill>
              </a:rPr>
              <a:t>seni üzüyor, mutsuz ediyorsa </a:t>
            </a:r>
          </a:p>
          <a:p>
            <a:pPr algn="ctr">
              <a:buFont typeface="Wingdings" panose="05000000000000000000" pitchFamily="2" charset="2"/>
              <a:buChar char="Ø"/>
            </a:pPr>
            <a:r>
              <a:rPr lang="tr-TR" sz="2400" dirty="0" smtClean="0">
                <a:solidFill>
                  <a:schemeClr val="tx1">
                    <a:lumMod val="75000"/>
                    <a:lumOff val="25000"/>
                  </a:schemeClr>
                </a:solidFill>
              </a:rPr>
              <a:t>seni korkutuyorsa </a:t>
            </a:r>
          </a:p>
          <a:p>
            <a:pPr algn="ctr">
              <a:buFont typeface="Wingdings" panose="05000000000000000000" pitchFamily="2" charset="2"/>
              <a:buChar char="Ø"/>
            </a:pPr>
            <a:r>
              <a:rPr lang="tr-TR" sz="2400" dirty="0" smtClean="0">
                <a:solidFill>
                  <a:schemeClr val="tx1">
                    <a:lumMod val="75000"/>
                    <a:lumOff val="25000"/>
                  </a:schemeClr>
                </a:solidFill>
              </a:rPr>
              <a:t>seni rahatsız ediyorsa kötü dokunuştur</a:t>
            </a:r>
            <a:endParaRPr lang="tr-TR" sz="24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1600200"/>
            <a:ext cx="7776864" cy="4525963"/>
          </a:xfrm>
        </p:spPr>
        <p:txBody>
          <a:bodyPr>
            <a:normAutofit/>
          </a:bodyPr>
          <a:lstStyle/>
          <a:p>
            <a:pPr algn="ctr">
              <a:buNone/>
            </a:pPr>
            <a:r>
              <a:rPr lang="tr-TR" sz="2000" dirty="0" smtClean="0">
                <a:solidFill>
                  <a:schemeClr val="tx1">
                    <a:lumMod val="65000"/>
                    <a:lumOff val="35000"/>
                  </a:schemeClr>
                </a:solidFill>
              </a:rPr>
              <a:t>Vurmak kötü bir dokunuştur ve ACITIR</a:t>
            </a:r>
          </a:p>
          <a:p>
            <a:pPr algn="ctr">
              <a:buNone/>
            </a:pPr>
            <a:endParaRPr lang="tr-TR" sz="2400" i="1" dirty="0" smtClean="0">
              <a:solidFill>
                <a:schemeClr val="accent1"/>
              </a:solidFill>
            </a:endParaRPr>
          </a:p>
          <a:p>
            <a:pPr algn="ctr">
              <a:buNone/>
            </a:pPr>
            <a:r>
              <a:rPr lang="tr-TR" sz="2400" i="1" dirty="0" smtClean="0">
                <a:solidFill>
                  <a:schemeClr val="accent1"/>
                </a:solidFill>
              </a:rPr>
              <a:t> Bazı kötü dokunuşlar «vurmak» gibi can acıtmaz. Ama hoşlanmadığın her dokunuş kötü dokunuştur.</a:t>
            </a:r>
          </a:p>
          <a:p>
            <a:pPr algn="ctr">
              <a:buNone/>
            </a:pPr>
            <a:endParaRPr lang="tr-TR" sz="2400" i="1" dirty="0" smtClean="0"/>
          </a:p>
          <a:p>
            <a:pPr algn="ctr">
              <a:buNone/>
            </a:pPr>
            <a:r>
              <a:rPr lang="tr-TR" sz="2400" i="1" dirty="0" smtClean="0"/>
              <a:t> </a:t>
            </a:r>
            <a:r>
              <a:rPr lang="tr-TR" sz="2400" dirty="0" smtClean="0">
                <a:solidFill>
                  <a:srgbClr val="C00000"/>
                </a:solidFill>
              </a:rPr>
              <a:t>Vücudumuzda Özel Bölgelerimize yapılan dokunuşlar bütün çocuklar için kötü dokunuştur.</a:t>
            </a:r>
            <a:endParaRPr lang="tr-TR" sz="2400" dirty="0">
              <a:solidFill>
                <a:srgbClr val="C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4823" y="1196752"/>
            <a:ext cx="7239000" cy="3619784"/>
          </a:xfrm>
        </p:spPr>
        <p:txBody>
          <a:bodyPr/>
          <a:lstStyle/>
          <a:p>
            <a:pPr marL="0" indent="0">
              <a:buNone/>
            </a:pPr>
            <a:r>
              <a:rPr lang="tr-TR" sz="2800" dirty="0"/>
              <a:t> </a:t>
            </a:r>
            <a:r>
              <a:rPr lang="tr-TR" sz="2800" dirty="0" smtClean="0"/>
              <a:t>   Sana kötü dokunan insanlar…</a:t>
            </a:r>
          </a:p>
          <a:p>
            <a:pPr lvl="1"/>
            <a:endParaRPr lang="tr-TR" sz="2000" dirty="0" smtClean="0">
              <a:solidFill>
                <a:schemeClr val="tx1">
                  <a:lumMod val="85000"/>
                  <a:lumOff val="15000"/>
                </a:schemeClr>
              </a:solidFill>
            </a:endParaRPr>
          </a:p>
          <a:p>
            <a:pPr lvl="1"/>
            <a:r>
              <a:rPr lang="tr-TR" sz="2000" dirty="0" smtClean="0">
                <a:solidFill>
                  <a:schemeClr val="tx1">
                    <a:lumMod val="85000"/>
                    <a:lumOff val="15000"/>
                  </a:schemeClr>
                </a:solidFill>
              </a:rPr>
              <a:t>Sana "bu bir sır, aramızda kalsın, sakla" diyebilirler</a:t>
            </a:r>
          </a:p>
          <a:p>
            <a:pPr lvl="1"/>
            <a:endParaRPr lang="tr-TR" sz="2000" dirty="0" smtClean="0">
              <a:solidFill>
                <a:schemeClr val="tx1">
                  <a:lumMod val="85000"/>
                  <a:lumOff val="15000"/>
                </a:schemeClr>
              </a:solidFill>
            </a:endParaRPr>
          </a:p>
          <a:p>
            <a:pPr lvl="1"/>
            <a:r>
              <a:rPr lang="tr-TR" sz="2000" dirty="0" smtClean="0">
                <a:solidFill>
                  <a:schemeClr val="tx1">
                    <a:lumMod val="85000"/>
                    <a:lumOff val="15000"/>
                  </a:schemeClr>
                </a:solidFill>
              </a:rPr>
              <a:t>Hediyeler Verebilir</a:t>
            </a:r>
          </a:p>
          <a:p>
            <a:pPr lvl="1"/>
            <a:endParaRPr lang="tr-TR" sz="2000" dirty="0" smtClean="0">
              <a:solidFill>
                <a:schemeClr val="tx1">
                  <a:lumMod val="85000"/>
                  <a:lumOff val="15000"/>
                </a:schemeClr>
              </a:solidFill>
            </a:endParaRPr>
          </a:p>
          <a:p>
            <a:pPr lvl="1"/>
            <a:r>
              <a:rPr lang="tr-TR" sz="2000" dirty="0" smtClean="0">
                <a:solidFill>
                  <a:schemeClr val="tx1">
                    <a:lumMod val="85000"/>
                    <a:lumOff val="15000"/>
                  </a:schemeClr>
                </a:solidFill>
              </a:rPr>
              <a:t>Seni korkutabilir veya şantaj yapabilirler.</a:t>
            </a:r>
          </a:p>
          <a:p>
            <a:endParaRPr lang="tr-TR" dirty="0" smtClean="0"/>
          </a:p>
          <a:p>
            <a:endParaRPr lang="tr-TR" dirty="0" smtClean="0"/>
          </a:p>
          <a:p>
            <a:endParaRPr lang="tr-TR" dirty="0"/>
          </a:p>
        </p:txBody>
      </p:sp>
      <p:sp>
        <p:nvSpPr>
          <p:cNvPr id="4" name="2 İçerik Yer Tutucusu"/>
          <p:cNvSpPr txBox="1">
            <a:spLocks/>
          </p:cNvSpPr>
          <p:nvPr/>
        </p:nvSpPr>
        <p:spPr>
          <a:xfrm>
            <a:off x="2051720" y="4653136"/>
            <a:ext cx="6832392" cy="955488"/>
          </a:xfrm>
          <a:prstGeom prst="rect">
            <a:avLst/>
          </a:prstGeom>
        </p:spPr>
        <p:txBody>
          <a:bodyPr vert="horz">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buNone/>
            </a:pPr>
            <a:r>
              <a:rPr lang="tr-TR" i="1" dirty="0" smtClean="0"/>
              <a:t> Unutulmamalıdır ki “kötü sır” olmaz. Ve saklanmamalıdır.</a:t>
            </a:r>
            <a:endParaRPr lang="tr-TR" i="1" dirty="0"/>
          </a:p>
        </p:txBody>
      </p:sp>
      <p:sp>
        <p:nvSpPr>
          <p:cNvPr id="2" name="AutoShape 2" descr="Ünlem işareti Interjection Computer Icons Yazı Tipi, ünlem işareti,  çeşitli, metin, dikdörtgen png | PNGW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Ünlem işareti Interjection Computer Icons Yazı Tipi, ünlem işareti,  çeşitli, metin, dikdörtgen png | PNGW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ünlem işareti PNG png | PNGWi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8" descr="ünlem işareti PNG png | PNGWi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82" name="Picture 10" descr="Ün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820" y="4653136"/>
            <a:ext cx="864096" cy="955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000" cap="none" dirty="0" smtClean="0">
                <a:latin typeface="+mj-lt"/>
              </a:rPr>
              <a:t>Vücudumuzun Özel Yerleri</a:t>
            </a:r>
            <a:endParaRPr lang="tr-TR" sz="4000" dirty="0">
              <a:latin typeface="+mj-lt"/>
            </a:endParaRPr>
          </a:p>
        </p:txBody>
      </p:sp>
      <p:sp>
        <p:nvSpPr>
          <p:cNvPr id="3" name="İçerik Yer Tutucusu 2"/>
          <p:cNvSpPr>
            <a:spLocks noGrp="1"/>
          </p:cNvSpPr>
          <p:nvPr>
            <p:ph idx="1"/>
          </p:nvPr>
        </p:nvSpPr>
        <p:spPr>
          <a:xfrm>
            <a:off x="900708" y="1600200"/>
            <a:ext cx="7571184" cy="1558538"/>
          </a:xfrm>
        </p:spPr>
        <p:txBody>
          <a:bodyPr/>
          <a:lstStyle/>
          <a:p>
            <a:pPr marL="0" indent="0">
              <a:buNone/>
            </a:pPr>
            <a:endParaRPr lang="tr-TR" dirty="0" smtClean="0"/>
          </a:p>
          <a:p>
            <a:r>
              <a:rPr lang="tr-TR" altLang="tr-TR" dirty="0">
                <a:latin typeface="Century Gothic" panose="020B0502020202020204" pitchFamily="34" charset="0"/>
                <a:cs typeface="Times New Roman" panose="02020603050405020304" pitchFamily="18" charset="0"/>
              </a:rPr>
              <a:t>‘‘…denize girerken </a:t>
            </a:r>
            <a:r>
              <a:rPr lang="tr-TR" altLang="tr-TR" i="1" dirty="0">
                <a:latin typeface="Century Gothic" panose="020B0502020202020204" pitchFamily="34" charset="0"/>
                <a:cs typeface="Times New Roman" panose="02020603050405020304" pitchFamily="18" charset="0"/>
              </a:rPr>
              <a:t>mayo ile örttüğün bölgelerin</a:t>
            </a:r>
            <a:r>
              <a:rPr lang="tr-TR" altLang="tr-TR" dirty="0">
                <a:latin typeface="Century Gothic" panose="020B0502020202020204" pitchFamily="34" charset="0"/>
                <a:cs typeface="Times New Roman" panose="02020603050405020304" pitchFamily="18" charset="0"/>
              </a:rPr>
              <a:t> özel bölgelerindir.’’</a:t>
            </a:r>
            <a:endParaRPr lang="tr-TR" dirty="0">
              <a:latin typeface="Century Gothic" panose="020B0502020202020204" pitchFamily="34" charset="0"/>
            </a:endParaRPr>
          </a:p>
        </p:txBody>
      </p:sp>
      <p:pic>
        <p:nvPicPr>
          <p:cNvPr id="4" name="Picture 2" descr="C:\Users\SerdaL\Desktop\emerson-jrb_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315873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231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5194" y="2996952"/>
            <a:ext cx="17510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5175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620688"/>
            <a:ext cx="8229600" cy="1051520"/>
          </a:xfrm>
        </p:spPr>
        <p:txBody>
          <a:bodyPr/>
          <a:lstStyle/>
          <a:p>
            <a:r>
              <a:rPr lang="tr-TR" sz="4400" cap="none" dirty="0" smtClean="0">
                <a:latin typeface="+mj-lt"/>
              </a:rPr>
              <a:t>Vücudumuzun Özel Yerleri</a:t>
            </a:r>
            <a:endParaRPr lang="tr-TR" sz="4400" cap="none" dirty="0">
              <a:latin typeface="+mj-lt"/>
            </a:endParaRPr>
          </a:p>
        </p:txBody>
      </p:sp>
      <p:sp>
        <p:nvSpPr>
          <p:cNvPr id="3" name="2 İçerik Yer Tutucusu"/>
          <p:cNvSpPr>
            <a:spLocks noGrp="1"/>
          </p:cNvSpPr>
          <p:nvPr>
            <p:ph idx="1"/>
          </p:nvPr>
        </p:nvSpPr>
        <p:spPr>
          <a:xfrm>
            <a:off x="1043608" y="2060848"/>
            <a:ext cx="7239000" cy="4312620"/>
          </a:xfrm>
        </p:spPr>
        <p:txBody>
          <a:bodyPr/>
          <a:lstStyle/>
          <a:p>
            <a:pPr algn="just"/>
            <a:r>
              <a:rPr lang="tr-TR" sz="2400" dirty="0" smtClean="0"/>
              <a:t>Başkalarının görmesini ve dokunmasını istemediğimiz bölgeleridir.</a:t>
            </a:r>
          </a:p>
          <a:p>
            <a:pPr algn="just"/>
            <a:endParaRPr lang="tr-TR" sz="2400" dirty="0" smtClean="0"/>
          </a:p>
          <a:p>
            <a:pPr algn="just"/>
            <a:r>
              <a:rPr lang="tr-TR" sz="2400" dirty="0" smtClean="0"/>
              <a:t>Kimse bu bölgelere bakamaz ve dokunamaz. Biz de başkalarının özel bölgelerine bakamayız ve dokunamayız.</a:t>
            </a:r>
          </a:p>
          <a:p>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latin typeface="+mj-lt"/>
              </a:rPr>
              <a:t>Özel dokunuşlar</a:t>
            </a:r>
            <a:endParaRPr lang="tr-TR" sz="3600" dirty="0">
              <a:latin typeface="+mj-lt"/>
            </a:endParaRPr>
          </a:p>
        </p:txBody>
      </p:sp>
      <p:sp>
        <p:nvSpPr>
          <p:cNvPr id="3" name="2 İçerik Yer Tutucusu"/>
          <p:cNvSpPr>
            <a:spLocks noGrp="1"/>
          </p:cNvSpPr>
          <p:nvPr>
            <p:ph idx="1"/>
          </p:nvPr>
        </p:nvSpPr>
        <p:spPr>
          <a:xfrm>
            <a:off x="971600" y="1772816"/>
            <a:ext cx="7239000" cy="1248080"/>
          </a:xfrm>
        </p:spPr>
        <p:txBody>
          <a:bodyPr/>
          <a:lstStyle/>
          <a:p>
            <a:pPr>
              <a:buNone/>
            </a:pPr>
            <a:r>
              <a:rPr lang="tr-TR" dirty="0" smtClean="0"/>
              <a:t>	Bazı büyükler bir çocuğun özel bölgelerine bazı durumlarda bakabilir ya da dokunabilir.</a:t>
            </a:r>
            <a:endParaRPr lang="tr-TR" dirty="0"/>
          </a:p>
        </p:txBody>
      </p:sp>
      <p:sp>
        <p:nvSpPr>
          <p:cNvPr id="5" name="4 Bulut Belirtme Çizgisi"/>
          <p:cNvSpPr/>
          <p:nvPr/>
        </p:nvSpPr>
        <p:spPr>
          <a:xfrm>
            <a:off x="785786" y="3143248"/>
            <a:ext cx="2643206" cy="2286016"/>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400" dirty="0" smtClean="0">
                <a:latin typeface="+mj-lt"/>
              </a:rPr>
              <a:t>Peki bu büyükler kim?</a:t>
            </a:r>
            <a:endParaRPr lang="tr-TR" sz="2400" dirty="0">
              <a:latin typeface="+mj-lt"/>
            </a:endParaRPr>
          </a:p>
        </p:txBody>
      </p:sp>
      <p:sp>
        <p:nvSpPr>
          <p:cNvPr id="6" name="5 Yuvarlatılmış Dikdörtgen"/>
          <p:cNvSpPr/>
          <p:nvPr/>
        </p:nvSpPr>
        <p:spPr>
          <a:xfrm>
            <a:off x="4357686" y="4429132"/>
            <a:ext cx="3214710" cy="19288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latin typeface="+mj-lt"/>
              </a:rPr>
              <a:t>Mesela annen baban doktor veya hemşire(annen/baban yanındayken) olabilir.</a:t>
            </a:r>
          </a:p>
          <a:p>
            <a:pPr algn="ctr"/>
            <a:endParaRPr lang="tr-TR" dirty="0">
              <a:latin typeface="+mj-lt"/>
            </a:endParaRPr>
          </a:p>
          <a:p>
            <a:pPr algn="ctr"/>
            <a:r>
              <a:rPr lang="tr-TR" i="1" dirty="0" smtClean="0">
                <a:latin typeface="+mj-lt"/>
              </a:rPr>
              <a:t>Ancak senden İZİN almak şartıyla!</a:t>
            </a:r>
            <a:endParaRPr lang="tr-TR" i="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3"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3"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atır Belirtme Çizgisi 3"/>
          <p:cNvSpPr/>
          <p:nvPr/>
        </p:nvSpPr>
        <p:spPr>
          <a:xfrm>
            <a:off x="2915816" y="1124744"/>
            <a:ext cx="2857520" cy="1357322"/>
          </a:xfrm>
          <a:prstGeom prst="borderCallout3">
            <a:avLst>
              <a:gd name="adj1" fmla="val 19908"/>
              <a:gd name="adj2" fmla="val -5349"/>
              <a:gd name="adj3" fmla="val 18750"/>
              <a:gd name="adj4" fmla="val -16667"/>
              <a:gd name="adj5" fmla="val 152126"/>
              <a:gd name="adj6" fmla="val -33972"/>
              <a:gd name="adj7" fmla="val 213741"/>
              <a:gd name="adj8" fmla="val 618"/>
            </a:avLst>
          </a:prstGeom>
        </p:spPr>
        <p:style>
          <a:lnRef idx="1">
            <a:schemeClr val="dk1"/>
          </a:lnRef>
          <a:fillRef idx="2">
            <a:schemeClr val="dk1"/>
          </a:fillRef>
          <a:effectRef idx="1">
            <a:schemeClr val="dk1"/>
          </a:effectRef>
          <a:fontRef idx="minor">
            <a:schemeClr val="dk1"/>
          </a:fontRef>
        </p:style>
        <p:txBody>
          <a:bodyPr rtlCol="0" anchor="ctr"/>
          <a:lstStyle/>
          <a:p>
            <a:pPr algn="ctr"/>
            <a:r>
              <a:rPr lang="tr-TR" dirty="0" smtClean="0">
                <a:solidFill>
                  <a:schemeClr val="tx1">
                    <a:lumMod val="65000"/>
                    <a:lumOff val="35000"/>
                  </a:schemeClr>
                </a:solidFill>
                <a:latin typeface="+mj-lt"/>
              </a:rPr>
              <a:t>Aşağıdaki gibi durumlarda büyükler çocukların özel yerlerine </a:t>
            </a:r>
            <a:r>
              <a:rPr lang="tr-TR" dirty="0" smtClean="0">
                <a:solidFill>
                  <a:schemeClr val="tx1">
                    <a:lumMod val="75000"/>
                    <a:lumOff val="25000"/>
                  </a:schemeClr>
                </a:solidFill>
                <a:latin typeface="+mj-lt"/>
              </a:rPr>
              <a:t>bakabilir/dokunabilir</a:t>
            </a:r>
            <a:r>
              <a:rPr lang="tr-TR" dirty="0" smtClean="0">
                <a:solidFill>
                  <a:schemeClr val="tx1">
                    <a:lumMod val="65000"/>
                    <a:lumOff val="35000"/>
                  </a:schemeClr>
                </a:solidFill>
                <a:latin typeface="+mj-lt"/>
              </a:rPr>
              <a:t>:</a:t>
            </a:r>
            <a:endParaRPr lang="tr-TR" dirty="0">
              <a:solidFill>
                <a:schemeClr val="tx1">
                  <a:lumMod val="65000"/>
                  <a:lumOff val="35000"/>
                </a:schemeClr>
              </a:solidFill>
              <a:latin typeface="+mj-lt"/>
            </a:endParaRPr>
          </a:p>
        </p:txBody>
      </p:sp>
      <p:sp>
        <p:nvSpPr>
          <p:cNvPr id="5" name="4 Yuvarlatılmış Dikdörtgen"/>
          <p:cNvSpPr/>
          <p:nvPr/>
        </p:nvSpPr>
        <p:spPr>
          <a:xfrm>
            <a:off x="3131840" y="3731294"/>
            <a:ext cx="3643338" cy="207170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buFont typeface="Wingdings" pitchFamily="2" charset="2"/>
              <a:buChar char="ü"/>
            </a:pPr>
            <a:r>
              <a:rPr lang="tr-TR" dirty="0" smtClean="0">
                <a:latin typeface="+mj-lt"/>
              </a:rPr>
              <a:t>Bebek altı değiştirmek, </a:t>
            </a:r>
          </a:p>
          <a:p>
            <a:pPr algn="ctr">
              <a:buFont typeface="Wingdings" pitchFamily="2" charset="2"/>
              <a:buChar char="ü"/>
            </a:pPr>
            <a:r>
              <a:rPr lang="tr-TR" dirty="0" smtClean="0">
                <a:latin typeface="+mj-lt"/>
              </a:rPr>
              <a:t>Bebeği yıkamak ve kurulamak, </a:t>
            </a:r>
          </a:p>
          <a:p>
            <a:pPr algn="ctr">
              <a:buFont typeface="Wingdings" pitchFamily="2" charset="2"/>
              <a:buChar char="ü"/>
            </a:pPr>
            <a:r>
              <a:rPr lang="tr-TR" dirty="0" smtClean="0">
                <a:latin typeface="+mj-lt"/>
              </a:rPr>
              <a:t>Hasta bir çocuğa bakmak, </a:t>
            </a:r>
          </a:p>
          <a:p>
            <a:pPr algn="ctr">
              <a:buFont typeface="Wingdings" pitchFamily="2" charset="2"/>
              <a:buChar char="ü"/>
            </a:pPr>
            <a:r>
              <a:rPr lang="tr-TR" dirty="0" smtClean="0">
                <a:latin typeface="+mj-lt"/>
              </a:rPr>
              <a:t>Bir çocuğu tedavi etmek</a:t>
            </a:r>
            <a:r>
              <a:rPr lang="tr-TR" dirty="0" smtClean="0"/>
              <a:t>,</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15616" y="1628800"/>
            <a:ext cx="7239000" cy="3744416"/>
          </a:xfrm>
        </p:spPr>
        <p:txBody>
          <a:bodyPr>
            <a:normAutofit/>
          </a:bodyPr>
          <a:lstStyle/>
          <a:p>
            <a:r>
              <a:rPr lang="tr-TR" dirty="0" smtClean="0">
                <a:solidFill>
                  <a:schemeClr val="tx1">
                    <a:lumMod val="95000"/>
                    <a:lumOff val="5000"/>
                  </a:schemeClr>
                </a:solidFill>
              </a:rPr>
              <a:t>Biri özel bölgelerimize dokunduğunda(kötü dokunma) kendimizi nasıl hissederiz?</a:t>
            </a:r>
          </a:p>
          <a:p>
            <a:pPr lvl="1"/>
            <a:r>
              <a:rPr lang="tr-TR" sz="2400" dirty="0" smtClean="0">
                <a:solidFill>
                  <a:schemeClr val="tx1">
                    <a:lumMod val="85000"/>
                    <a:lumOff val="15000"/>
                  </a:schemeClr>
                </a:solidFill>
              </a:rPr>
              <a:t>Suçlu</a:t>
            </a:r>
          </a:p>
          <a:p>
            <a:pPr lvl="1"/>
            <a:r>
              <a:rPr lang="tr-TR" sz="2400" dirty="0" smtClean="0">
                <a:solidFill>
                  <a:schemeClr val="tx1">
                    <a:lumMod val="85000"/>
                    <a:lumOff val="15000"/>
                  </a:schemeClr>
                </a:solidFill>
              </a:rPr>
              <a:t>Şaşkın</a:t>
            </a:r>
          </a:p>
          <a:p>
            <a:pPr lvl="1"/>
            <a:r>
              <a:rPr lang="tr-TR" sz="2400" dirty="0" smtClean="0">
                <a:solidFill>
                  <a:schemeClr val="tx1">
                    <a:lumMod val="85000"/>
                    <a:lumOff val="15000"/>
                  </a:schemeClr>
                </a:solidFill>
              </a:rPr>
              <a:t>değersiz</a:t>
            </a:r>
            <a:endParaRPr lang="tr-TR" sz="24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ctr"/>
            <a:r>
              <a:rPr lang="tr-TR" altLang="tr-TR" sz="2200" dirty="0">
                <a:latin typeface="Century Gothic" panose="020B0502020202020204" pitchFamily="34" charset="0"/>
                <a:cs typeface="Times New Roman" panose="02020603050405020304" pitchFamily="18" charset="0"/>
              </a:rPr>
              <a:t>“Böyle bir durum ne olursa olsun sizin suçunuz olamaz. Yapılan şey kısa bir süre insanda hoş duygular uyandırabilir. Bir an bundan hoşlansanız, hatta size söylenenleri bilmediğiniz bir nedenle yapsanız dahi </a:t>
            </a:r>
            <a:r>
              <a:rPr lang="tr-TR" altLang="tr-TR" sz="2200" dirty="0">
                <a:solidFill>
                  <a:srgbClr val="C00000"/>
                </a:solidFill>
                <a:latin typeface="Century Gothic" panose="020B0502020202020204" pitchFamily="34" charset="0"/>
                <a:cs typeface="Times New Roman" panose="02020603050405020304" pitchFamily="18" charset="0"/>
              </a:rPr>
              <a:t>BU SİZİ ASLA SUÇ ORTAĞI YAPMAZ</a:t>
            </a:r>
            <a:r>
              <a:rPr lang="tr-TR" altLang="tr-TR" sz="2200" dirty="0" smtClean="0">
                <a:latin typeface="Century Gothic" panose="020B0502020202020204" pitchFamily="34" charset="0"/>
                <a:cs typeface="Times New Roman" panose="02020603050405020304" pitchFamily="18" charset="0"/>
              </a:rPr>
              <a:t>.</a:t>
            </a:r>
          </a:p>
          <a:p>
            <a:pPr algn="ctr"/>
            <a:r>
              <a:rPr lang="tr-TR" altLang="tr-TR" sz="2200" dirty="0" smtClean="0">
                <a:latin typeface="Century Gothic" panose="020B0502020202020204" pitchFamily="34" charset="0"/>
                <a:cs typeface="Times New Roman" panose="02020603050405020304" pitchFamily="18" charset="0"/>
              </a:rPr>
              <a:t> </a:t>
            </a:r>
            <a:r>
              <a:rPr lang="tr-TR" altLang="tr-TR" sz="2200" dirty="0">
                <a:latin typeface="Century Gothic" panose="020B0502020202020204" pitchFamily="34" charset="0"/>
                <a:cs typeface="Times New Roman" panose="02020603050405020304" pitchFamily="18" charset="0"/>
              </a:rPr>
              <a:t>Çünkü </a:t>
            </a:r>
            <a:r>
              <a:rPr lang="tr-TR" altLang="tr-TR" sz="2200" dirty="0">
                <a:solidFill>
                  <a:srgbClr val="C00000"/>
                </a:solidFill>
                <a:latin typeface="Century Gothic" panose="020B0502020202020204" pitchFamily="34" charset="0"/>
                <a:cs typeface="Times New Roman" panose="02020603050405020304" pitchFamily="18" charset="0"/>
              </a:rPr>
              <a:t>SİZ ÇOCUKSUNUZ VE BÖYLE DURUMLARDA ASLA SUÇLU OLAMAZSINIZ. BUNUN DIŞINDA DA BAŞKA BİR GERÇEK YOKTUR</a:t>
            </a:r>
            <a:r>
              <a:rPr lang="tr-TR" altLang="tr-TR" sz="2200" dirty="0">
                <a:latin typeface="Century Gothic" panose="020B0502020202020204" pitchFamily="34" charset="0"/>
                <a:cs typeface="Times New Roman" panose="02020603050405020304" pitchFamily="18" charset="0"/>
              </a:rPr>
              <a:t>” </a:t>
            </a:r>
            <a:endParaRPr lang="tr-TR" altLang="tr-TR" sz="2200" b="1" u="sng" dirty="0">
              <a:latin typeface="Century Gothic" panose="020B0502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321974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20688"/>
            <a:ext cx="8229600" cy="979512"/>
          </a:xfrm>
        </p:spPr>
        <p:txBody>
          <a:bodyPr>
            <a:normAutofit/>
          </a:bodyPr>
          <a:lstStyle/>
          <a:p>
            <a:r>
              <a:rPr lang="tr-TR" sz="3600" dirty="0" smtClean="0">
                <a:latin typeface="+mj-lt"/>
              </a:rPr>
              <a:t>Ne yapmalıyız?</a:t>
            </a:r>
            <a:endParaRPr lang="tr-TR" sz="3600" dirty="0">
              <a:latin typeface="+mj-lt"/>
            </a:endParaRPr>
          </a:p>
        </p:txBody>
      </p:sp>
      <p:sp>
        <p:nvSpPr>
          <p:cNvPr id="3" name="2 İçerik Yer Tutucusu"/>
          <p:cNvSpPr>
            <a:spLocks noGrp="1"/>
          </p:cNvSpPr>
          <p:nvPr>
            <p:ph idx="1"/>
          </p:nvPr>
        </p:nvSpPr>
        <p:spPr>
          <a:xfrm>
            <a:off x="1331640" y="2060849"/>
            <a:ext cx="6696744" cy="3312368"/>
          </a:xfrm>
        </p:spPr>
        <p:txBody>
          <a:bodyPr>
            <a:normAutofit/>
          </a:bodyPr>
          <a:lstStyle/>
          <a:p>
            <a:pPr>
              <a:buFont typeface="Wingdings" pitchFamily="2" charset="2"/>
              <a:buChar char="§"/>
            </a:pPr>
            <a:r>
              <a:rPr lang="tr-TR" sz="2400" dirty="0" smtClean="0">
                <a:solidFill>
                  <a:schemeClr val="tx1">
                    <a:lumMod val="75000"/>
                    <a:lumOff val="25000"/>
                  </a:schemeClr>
                </a:solidFill>
              </a:rPr>
              <a:t>Birisi bizim canımızı acıttığında, </a:t>
            </a:r>
          </a:p>
          <a:p>
            <a:pPr>
              <a:buFont typeface="Wingdings" pitchFamily="2" charset="2"/>
              <a:buChar char="§"/>
            </a:pPr>
            <a:r>
              <a:rPr lang="tr-TR" sz="2400" dirty="0" smtClean="0">
                <a:solidFill>
                  <a:schemeClr val="tx1">
                    <a:lumMod val="75000"/>
                    <a:lumOff val="25000"/>
                  </a:schemeClr>
                </a:solidFill>
              </a:rPr>
              <a:t>Hoşlanmadığımız bir şaka yaptığında, </a:t>
            </a:r>
          </a:p>
          <a:p>
            <a:pPr>
              <a:buFont typeface="Wingdings" pitchFamily="2" charset="2"/>
              <a:buChar char="§"/>
            </a:pPr>
            <a:r>
              <a:rPr lang="tr-TR" sz="2400" dirty="0" smtClean="0">
                <a:solidFill>
                  <a:schemeClr val="tx1">
                    <a:lumMod val="75000"/>
                    <a:lumOff val="25000"/>
                  </a:schemeClr>
                </a:solidFill>
              </a:rPr>
              <a:t>Bize kötü dokunuşta bulunduğunda, </a:t>
            </a:r>
          </a:p>
          <a:p>
            <a:pPr>
              <a:buFont typeface="Wingdings" pitchFamily="2" charset="2"/>
              <a:buChar char="§"/>
            </a:pPr>
            <a:r>
              <a:rPr lang="tr-TR" sz="2400" dirty="0" smtClean="0">
                <a:solidFill>
                  <a:schemeClr val="tx1">
                    <a:lumMod val="75000"/>
                    <a:lumOff val="25000"/>
                  </a:schemeClr>
                </a:solidFill>
              </a:rPr>
              <a:t>Özel bölgelerimize dokunduğunda, </a:t>
            </a:r>
          </a:p>
          <a:p>
            <a:pPr>
              <a:buFont typeface="Wingdings" pitchFamily="2" charset="2"/>
              <a:buChar char="§"/>
            </a:pPr>
            <a:r>
              <a:rPr lang="tr-TR" sz="2400" dirty="0" smtClean="0">
                <a:solidFill>
                  <a:schemeClr val="tx1">
                    <a:lumMod val="75000"/>
                    <a:lumOff val="25000"/>
                  </a:schemeClr>
                </a:solidFill>
              </a:rPr>
              <a:t>Bize kötü sır verdiğinde</a:t>
            </a:r>
            <a:endParaRPr lang="tr-TR" sz="24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87624" y="980728"/>
            <a:ext cx="7239000" cy="4846320"/>
          </a:xfrm>
        </p:spPr>
        <p:txBody>
          <a:bodyPr/>
          <a:lstStyle/>
          <a:p>
            <a:endParaRPr lang="tr-TR" dirty="0" smtClean="0"/>
          </a:p>
          <a:p>
            <a:r>
              <a:rPr lang="tr-TR" sz="2400" dirty="0" smtClean="0"/>
              <a:t>Bu tür davranışlar bizi neden rahatsız eder? </a:t>
            </a:r>
          </a:p>
          <a:p>
            <a:endParaRPr lang="tr-TR" sz="2400" dirty="0" smtClean="0"/>
          </a:p>
          <a:p>
            <a:r>
              <a:rPr lang="tr-TR" sz="2400" dirty="0" smtClean="0"/>
              <a:t>Kişisel sınırlarımızdan ne anlıyorsunuz? </a:t>
            </a:r>
          </a:p>
          <a:p>
            <a:endParaRPr lang="tr-TR" sz="2400" dirty="0" smtClean="0"/>
          </a:p>
          <a:p>
            <a:r>
              <a:rPr lang="tr-TR" sz="2400" dirty="0" smtClean="0"/>
              <a:t>Kişisel sınırlarımıza girilmesi durumunda neler yapmalıyız? </a:t>
            </a:r>
          </a:p>
          <a:p>
            <a:endParaRPr lang="tr-TR" sz="2400" dirty="0" smtClean="0"/>
          </a:p>
          <a:p>
            <a:r>
              <a:rPr lang="tr-TR" sz="2400" dirty="0" smtClean="0"/>
              <a:t>Bu durumlarda kimlerden yardım istemeliyiz? </a:t>
            </a:r>
          </a:p>
          <a:p>
            <a:pPr>
              <a:buNone/>
            </a:pPr>
            <a:r>
              <a:rPr lang="tr-TR" dirty="0" smtClean="0"/>
              <a:t>	</a:t>
            </a:r>
          </a:p>
          <a:p>
            <a:endParaRPr lang="tr-TR" dirty="0"/>
          </a:p>
        </p:txBody>
      </p:sp>
    </p:spTree>
    <p:extLst>
      <p:ext uri="{BB962C8B-B14F-4D97-AF65-F5344CB8AC3E}">
        <p14:creationId xmlns:p14="http://schemas.microsoft.com/office/powerpoint/2010/main" val="32524309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800" dirty="0" smtClean="0">
                <a:latin typeface="+mj-lt"/>
              </a:rPr>
              <a:t>Ne Yapmalıyız?</a:t>
            </a:r>
            <a:endParaRPr lang="tr-TR" sz="4800" dirty="0">
              <a:latin typeface="+mj-lt"/>
            </a:endParaRPr>
          </a:p>
        </p:txBody>
      </p:sp>
      <p:graphicFrame>
        <p:nvGraphicFramePr>
          <p:cNvPr id="4" name="İçerik Yer Tutucusu 4"/>
          <p:cNvGraphicFramePr>
            <a:graphicFrameLocks noGrp="1"/>
          </p:cNvGraphicFramePr>
          <p:nvPr>
            <p:ph idx="1"/>
            <p:extLst>
              <p:ext uri="{D42A27DB-BD31-4B8C-83A1-F6EECF244321}">
                <p14:modId xmlns:p14="http://schemas.microsoft.com/office/powerpoint/2010/main" val="2370106083"/>
              </p:ext>
            </p:extLst>
          </p:nvPr>
        </p:nvGraphicFramePr>
        <p:xfrm>
          <a:off x="1115616" y="116632"/>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C:\Users\d.n.15\Desktop\istisma ortaokul öğrenci\Adsız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592" y="3284984"/>
            <a:ext cx="7776864"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285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320040"/>
            <a:ext cx="6796608" cy="1143000"/>
          </a:xfrm>
        </p:spPr>
        <p:txBody>
          <a:bodyPr/>
          <a:lstStyle/>
          <a:p>
            <a:pPr algn="l"/>
            <a:r>
              <a:rPr lang="tr-TR" sz="4000" dirty="0" smtClean="0">
                <a:latin typeface="+mj-lt"/>
              </a:rPr>
              <a:t>HAYIR DE</a:t>
            </a:r>
            <a:endParaRPr lang="tr-TR" sz="4000" dirty="0">
              <a:latin typeface="+mj-lt"/>
            </a:endParaRPr>
          </a:p>
        </p:txBody>
      </p:sp>
      <p:sp>
        <p:nvSpPr>
          <p:cNvPr id="3" name="İçerik Yer Tutucusu 2"/>
          <p:cNvSpPr>
            <a:spLocks noGrp="1"/>
          </p:cNvSpPr>
          <p:nvPr>
            <p:ph idx="1"/>
          </p:nvPr>
        </p:nvSpPr>
        <p:spPr>
          <a:xfrm>
            <a:off x="457200" y="1600200"/>
            <a:ext cx="8229600" cy="3412975"/>
          </a:xfrm>
        </p:spPr>
        <p:txBody>
          <a:bodyPr>
            <a:normAutofit/>
          </a:bodyPr>
          <a:lstStyle/>
          <a:p>
            <a:pPr marL="0" indent="0" algn="ctr">
              <a:buNone/>
            </a:pPr>
            <a:r>
              <a:rPr lang="tr-TR" b="1" dirty="0">
                <a:solidFill>
                  <a:schemeClr val="tx1">
                    <a:lumMod val="75000"/>
                    <a:lumOff val="25000"/>
                  </a:schemeClr>
                </a:solidFill>
                <a:latin typeface="Century Gothic" panose="020B0502020202020204" pitchFamily="34" charset="0"/>
                <a:cs typeface="Times New Roman" panose="02020603050405020304" pitchFamily="18" charset="0"/>
              </a:rPr>
              <a:t>NE ZAMAN VE NASIL ‘HAYIR!’ DEMELİ</a:t>
            </a:r>
          </a:p>
          <a:p>
            <a:pPr lvl="1">
              <a:buFont typeface="Wingdings" panose="05000000000000000000" pitchFamily="2" charset="2"/>
              <a:buChar char="ü"/>
            </a:pPr>
            <a:r>
              <a:rPr lang="tr-TR" sz="2400" dirty="0">
                <a:solidFill>
                  <a:schemeClr val="tx1">
                    <a:lumMod val="95000"/>
                    <a:lumOff val="5000"/>
                  </a:schemeClr>
                </a:solidFill>
                <a:latin typeface="Century Gothic" panose="020B0502020202020204" pitchFamily="34" charset="0"/>
                <a:cs typeface="Times New Roman" panose="02020603050405020304" pitchFamily="18" charset="0"/>
              </a:rPr>
              <a:t>İstenilen şey önceliklerinizle ve yapmak istediklerinizle çelişiyorsa,</a:t>
            </a:r>
          </a:p>
          <a:p>
            <a:pPr lvl="1">
              <a:buFont typeface="Wingdings" panose="05000000000000000000" pitchFamily="2" charset="2"/>
              <a:buChar char="ü"/>
            </a:pPr>
            <a:r>
              <a:rPr lang="tr-TR" sz="2400" dirty="0">
                <a:solidFill>
                  <a:schemeClr val="tx1">
                    <a:lumMod val="95000"/>
                    <a:lumOff val="5000"/>
                  </a:schemeClr>
                </a:solidFill>
                <a:latin typeface="Century Gothic" panose="020B0502020202020204" pitchFamily="34" charset="0"/>
                <a:cs typeface="Times New Roman" panose="02020603050405020304" pitchFamily="18" charset="0"/>
              </a:rPr>
              <a:t>Karşınızdaki kişi sizin üzerinizde baskı kurmaya çalışıyor ve çok ısrarcı davranıyorsa,</a:t>
            </a:r>
          </a:p>
          <a:p>
            <a:pPr lvl="1">
              <a:buFont typeface="Wingdings" panose="05000000000000000000" pitchFamily="2" charset="2"/>
              <a:buChar char="ü"/>
            </a:pPr>
            <a:r>
              <a:rPr lang="tr-TR" sz="2400" dirty="0">
                <a:solidFill>
                  <a:schemeClr val="tx1">
                    <a:lumMod val="95000"/>
                    <a:lumOff val="5000"/>
                  </a:schemeClr>
                </a:solidFill>
                <a:latin typeface="Century Gothic" panose="020B0502020202020204" pitchFamily="34" charset="0"/>
                <a:cs typeface="Times New Roman" panose="02020603050405020304" pitchFamily="18" charset="0"/>
              </a:rPr>
              <a:t>Sizden istenen şey size veya başkalarına zarar verebilecek bir şeyse,</a:t>
            </a:r>
          </a:p>
          <a:p>
            <a:pPr marL="246888" lvl="1" indent="0">
              <a:buNone/>
            </a:pPr>
            <a:r>
              <a:rPr lang="tr-TR" sz="2400" dirty="0">
                <a:solidFill>
                  <a:schemeClr val="tx1">
                    <a:lumMod val="95000"/>
                    <a:lumOff val="5000"/>
                  </a:schemeClr>
                </a:solidFill>
                <a:latin typeface="Century Gothic" panose="020B0502020202020204" pitchFamily="34" charset="0"/>
                <a:cs typeface="Times New Roman" panose="02020603050405020304" pitchFamily="18" charset="0"/>
              </a:rPr>
              <a:t>«</a:t>
            </a:r>
            <a:r>
              <a:rPr lang="tr-TR" sz="2400" b="1" dirty="0">
                <a:solidFill>
                  <a:schemeClr val="tx1">
                    <a:lumMod val="95000"/>
                    <a:lumOff val="5000"/>
                  </a:schemeClr>
                </a:solidFill>
                <a:latin typeface="Century Gothic" panose="020B0502020202020204" pitchFamily="34" charset="0"/>
                <a:cs typeface="Times New Roman" panose="02020603050405020304" pitchFamily="18" charset="0"/>
              </a:rPr>
              <a:t>HAYIR</a:t>
            </a:r>
            <a:r>
              <a:rPr lang="tr-TR" sz="2400" dirty="0">
                <a:solidFill>
                  <a:schemeClr val="tx1">
                    <a:lumMod val="95000"/>
                    <a:lumOff val="5000"/>
                  </a:schemeClr>
                </a:solidFill>
                <a:latin typeface="Century Gothic" panose="020B0502020202020204" pitchFamily="34" charset="0"/>
                <a:cs typeface="Times New Roman" panose="02020603050405020304" pitchFamily="18" charset="0"/>
              </a:rPr>
              <a:t>» denmelidir.</a:t>
            </a:r>
          </a:p>
          <a:p>
            <a:endParaRPr lang="tr-TR" dirty="0"/>
          </a:p>
        </p:txBody>
      </p:sp>
    </p:spTree>
    <p:extLst>
      <p:ext uri="{BB962C8B-B14F-4D97-AF65-F5344CB8AC3E}">
        <p14:creationId xmlns:p14="http://schemas.microsoft.com/office/powerpoint/2010/main" val="24554235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09590" y="813373"/>
            <a:ext cx="7128792" cy="594268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Oval 2"/>
          <p:cNvSpPr/>
          <p:nvPr/>
        </p:nvSpPr>
        <p:spPr>
          <a:xfrm>
            <a:off x="1403656" y="1356604"/>
            <a:ext cx="5940660" cy="48965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val 4"/>
          <p:cNvSpPr/>
          <p:nvPr/>
        </p:nvSpPr>
        <p:spPr>
          <a:xfrm>
            <a:off x="1997722" y="1824657"/>
            <a:ext cx="4752528" cy="39604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2537782" y="2318894"/>
            <a:ext cx="3672408" cy="3096344"/>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p:cNvSpPr/>
          <p:nvPr/>
        </p:nvSpPr>
        <p:spPr>
          <a:xfrm>
            <a:off x="2969830" y="2627994"/>
            <a:ext cx="2808312" cy="25202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Güneş 7"/>
          <p:cNvSpPr/>
          <p:nvPr/>
        </p:nvSpPr>
        <p:spPr>
          <a:xfrm>
            <a:off x="3347872" y="2934028"/>
            <a:ext cx="2052228" cy="1908212"/>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lumMod val="95000"/>
                    <a:lumOff val="5000"/>
                  </a:schemeClr>
                </a:solidFill>
              </a:rPr>
              <a:t>BEN</a:t>
            </a:r>
            <a:endParaRPr lang="tr-TR" b="1" dirty="0">
              <a:solidFill>
                <a:schemeClr val="tx1">
                  <a:lumMod val="95000"/>
                  <a:lumOff val="5000"/>
                </a:schemeClr>
              </a:solidFill>
            </a:endParaRPr>
          </a:p>
        </p:txBody>
      </p:sp>
      <p:sp>
        <p:nvSpPr>
          <p:cNvPr id="11" name="Metin kutusu 10"/>
          <p:cNvSpPr txBox="1"/>
          <p:nvPr/>
        </p:nvSpPr>
        <p:spPr>
          <a:xfrm rot="20325699">
            <a:off x="3296747" y="2749362"/>
            <a:ext cx="1044116" cy="369332"/>
          </a:xfrm>
          <a:prstGeom prst="rect">
            <a:avLst/>
          </a:prstGeom>
          <a:noFill/>
        </p:spPr>
        <p:txBody>
          <a:bodyPr wrap="square" rtlCol="0">
            <a:spAutoFit/>
          </a:bodyPr>
          <a:lstStyle/>
          <a:p>
            <a:pPr algn="ctr"/>
            <a:r>
              <a:rPr lang="tr-TR" dirty="0" smtClean="0"/>
              <a:t>AİLE</a:t>
            </a:r>
            <a:endParaRPr lang="tr-TR" dirty="0"/>
          </a:p>
        </p:txBody>
      </p:sp>
      <p:sp>
        <p:nvSpPr>
          <p:cNvPr id="13" name="Metin kutusu 12"/>
          <p:cNvSpPr txBox="1"/>
          <p:nvPr/>
        </p:nvSpPr>
        <p:spPr>
          <a:xfrm rot="20325699">
            <a:off x="2651134" y="2443328"/>
            <a:ext cx="2103445" cy="369332"/>
          </a:xfrm>
          <a:prstGeom prst="rect">
            <a:avLst/>
          </a:prstGeom>
          <a:noFill/>
        </p:spPr>
        <p:txBody>
          <a:bodyPr wrap="square" rtlCol="0">
            <a:spAutoFit/>
          </a:bodyPr>
          <a:lstStyle/>
          <a:p>
            <a:pPr algn="ctr"/>
            <a:r>
              <a:rPr lang="tr-TR" dirty="0" smtClean="0"/>
              <a:t>ÖĞRETMEN</a:t>
            </a:r>
            <a:endParaRPr lang="tr-TR" dirty="0"/>
          </a:p>
        </p:txBody>
      </p:sp>
      <p:sp>
        <p:nvSpPr>
          <p:cNvPr id="14" name="Metin kutusu 13"/>
          <p:cNvSpPr txBox="1"/>
          <p:nvPr/>
        </p:nvSpPr>
        <p:spPr>
          <a:xfrm rot="20325699">
            <a:off x="2661365" y="2053326"/>
            <a:ext cx="1802147" cy="369332"/>
          </a:xfrm>
          <a:prstGeom prst="rect">
            <a:avLst/>
          </a:prstGeom>
          <a:noFill/>
        </p:spPr>
        <p:txBody>
          <a:bodyPr wrap="square" rtlCol="0">
            <a:spAutoFit/>
          </a:bodyPr>
          <a:lstStyle/>
          <a:p>
            <a:pPr algn="ctr"/>
            <a:r>
              <a:rPr lang="tr-TR" dirty="0" smtClean="0"/>
              <a:t>TANIDIKLAR</a:t>
            </a:r>
            <a:endParaRPr lang="tr-TR" dirty="0"/>
          </a:p>
        </p:txBody>
      </p:sp>
      <p:sp>
        <p:nvSpPr>
          <p:cNvPr id="15" name="Metin kutusu 14"/>
          <p:cNvSpPr txBox="1"/>
          <p:nvPr/>
        </p:nvSpPr>
        <p:spPr>
          <a:xfrm rot="20325699">
            <a:off x="2318611" y="1501491"/>
            <a:ext cx="1699058" cy="646331"/>
          </a:xfrm>
          <a:prstGeom prst="rect">
            <a:avLst/>
          </a:prstGeom>
          <a:noFill/>
        </p:spPr>
        <p:txBody>
          <a:bodyPr wrap="square" rtlCol="0">
            <a:spAutoFit/>
          </a:bodyPr>
          <a:lstStyle/>
          <a:p>
            <a:pPr algn="ctr"/>
            <a:r>
              <a:rPr lang="tr-TR" dirty="0" smtClean="0"/>
              <a:t>POLİS-JANDARMA</a:t>
            </a:r>
            <a:endParaRPr lang="tr-TR" dirty="0"/>
          </a:p>
        </p:txBody>
      </p:sp>
      <p:sp>
        <p:nvSpPr>
          <p:cNvPr id="16" name="Metin kutusu 15"/>
          <p:cNvSpPr txBox="1"/>
          <p:nvPr/>
        </p:nvSpPr>
        <p:spPr>
          <a:xfrm rot="20325699">
            <a:off x="1983808" y="1144231"/>
            <a:ext cx="1829383" cy="373993"/>
          </a:xfrm>
          <a:prstGeom prst="rect">
            <a:avLst/>
          </a:prstGeom>
          <a:noFill/>
        </p:spPr>
        <p:txBody>
          <a:bodyPr wrap="square" rtlCol="0">
            <a:spAutoFit/>
          </a:bodyPr>
          <a:lstStyle/>
          <a:p>
            <a:pPr algn="ctr"/>
            <a:r>
              <a:rPr lang="tr-TR" dirty="0" smtClean="0"/>
              <a:t>YABANCILAR</a:t>
            </a:r>
            <a:endParaRPr lang="tr-TR" dirty="0"/>
          </a:p>
        </p:txBody>
      </p:sp>
      <p:sp>
        <p:nvSpPr>
          <p:cNvPr id="4" name="Başlık 3"/>
          <p:cNvSpPr>
            <a:spLocks noGrp="1"/>
          </p:cNvSpPr>
          <p:nvPr>
            <p:ph type="title"/>
          </p:nvPr>
        </p:nvSpPr>
        <p:spPr>
          <a:xfrm>
            <a:off x="395536" y="-16312"/>
            <a:ext cx="8229600" cy="934888"/>
          </a:xfrm>
        </p:spPr>
        <p:txBody>
          <a:bodyPr/>
          <a:lstStyle/>
          <a:p>
            <a:r>
              <a:rPr lang="tr-TR" sz="4000" dirty="0" smtClean="0">
                <a:latin typeface="+mj-lt"/>
              </a:rPr>
              <a:t>Güvenlik Çemberi</a:t>
            </a:r>
            <a:endParaRPr lang="tr-TR" sz="4000" dirty="0">
              <a:latin typeface="+mj-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mj-lt"/>
              </a:rPr>
              <a:t>Sır saklama</a:t>
            </a:r>
            <a:endParaRPr lang="tr-TR" dirty="0">
              <a:latin typeface="+mj-lt"/>
            </a:endParaRPr>
          </a:p>
        </p:txBody>
      </p:sp>
      <p:sp>
        <p:nvSpPr>
          <p:cNvPr id="3" name="İçerik Yer Tutucusu 2"/>
          <p:cNvSpPr>
            <a:spLocks noGrp="1"/>
          </p:cNvSpPr>
          <p:nvPr>
            <p:ph idx="1"/>
          </p:nvPr>
        </p:nvSpPr>
        <p:spPr/>
        <p:txBody>
          <a:bodyPr/>
          <a:lstStyle/>
          <a:p>
            <a:pPr algn="just">
              <a:buFont typeface="Wingdings" panose="05000000000000000000" pitchFamily="2" charset="2"/>
              <a:buChar char="ü"/>
            </a:pPr>
            <a:r>
              <a:rPr lang="tr-TR" altLang="tr-TR" sz="2400" dirty="0">
                <a:latin typeface="Century Gothic" panose="020B0502020202020204" pitchFamily="34" charset="0"/>
                <a:cs typeface="Times New Roman" panose="02020603050405020304" pitchFamily="18" charset="0"/>
              </a:rPr>
              <a:t>Hiç kimsenin senin, özel yerlerine dokunmaya hakkı yoktur. Hiç kimsenin seni, kendi özel yerlerine dokundurtmaya  da hakkı yoktur. </a:t>
            </a:r>
          </a:p>
          <a:p>
            <a:pPr algn="just">
              <a:buFont typeface="Wingdings" panose="05000000000000000000" pitchFamily="2" charset="2"/>
              <a:buChar char="ü"/>
            </a:pPr>
            <a:r>
              <a:rPr lang="tr-TR" altLang="tr-TR" sz="2400" dirty="0">
                <a:latin typeface="Century Gothic" panose="020B0502020202020204" pitchFamily="34" charset="0"/>
                <a:cs typeface="Times New Roman" panose="02020603050405020304" pitchFamily="18" charset="0"/>
              </a:rPr>
              <a:t>Birisinin senden özel yerlerine dokunmanı istemesi ya da senin özel bölgelerine dokunması saklayacağın bir sır değildir. Anlatmama sözü vermiş olsan bile, anlatırsan başına çok kötü şeyler geleceği söylenmiş olsa bile, böyle bir şey olursa anlatmalısın. </a:t>
            </a:r>
          </a:p>
          <a:p>
            <a:pPr algn="just">
              <a:buFont typeface="Wingdings" panose="05000000000000000000" pitchFamily="2" charset="2"/>
              <a:buChar char="ü"/>
            </a:pPr>
            <a:r>
              <a:rPr lang="tr-TR" altLang="tr-TR" sz="2400" b="1" u="sng" dirty="0">
                <a:latin typeface="Century Gothic" panose="020B0502020202020204" pitchFamily="34" charset="0"/>
                <a:cs typeface="Times New Roman" panose="02020603050405020304" pitchFamily="18" charset="0"/>
              </a:rPr>
              <a:t>Mutlaka söylemelisin. Bu saklanmaması gereken kötü bir sırdır.</a:t>
            </a:r>
          </a:p>
          <a:p>
            <a:endParaRPr lang="tr-TR" dirty="0"/>
          </a:p>
        </p:txBody>
      </p:sp>
    </p:spTree>
    <p:extLst>
      <p:ext uri="{BB962C8B-B14F-4D97-AF65-F5344CB8AC3E}">
        <p14:creationId xmlns:p14="http://schemas.microsoft.com/office/powerpoint/2010/main" val="37174737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cap="none" dirty="0" smtClean="0">
                <a:latin typeface="+mj-lt"/>
              </a:rPr>
              <a:t>Bir Çocuğun İhtiyaçları</a:t>
            </a:r>
            <a:endParaRPr lang="tr-TR" cap="none" dirty="0">
              <a:latin typeface="+mj-lt"/>
            </a:endParaRPr>
          </a:p>
        </p:txBody>
      </p:sp>
      <p:sp>
        <p:nvSpPr>
          <p:cNvPr id="3" name="İçerik Yer Tutucusu 2"/>
          <p:cNvSpPr>
            <a:spLocks noGrp="1"/>
          </p:cNvSpPr>
          <p:nvPr>
            <p:ph idx="1"/>
          </p:nvPr>
        </p:nvSpPr>
        <p:spPr>
          <a:xfrm>
            <a:off x="971600" y="1988840"/>
            <a:ext cx="7715200" cy="4137323"/>
          </a:xfrm>
        </p:spPr>
        <p:txBody>
          <a:bodyPr/>
          <a:lstStyle/>
          <a:p>
            <a:r>
              <a:rPr lang="tr-TR" dirty="0" smtClean="0"/>
              <a:t>Bakılmak</a:t>
            </a:r>
          </a:p>
          <a:p>
            <a:r>
              <a:rPr lang="tr-TR" dirty="0" smtClean="0"/>
              <a:t>Onaylanmak</a:t>
            </a:r>
          </a:p>
          <a:p>
            <a:r>
              <a:rPr lang="tr-TR" dirty="0" smtClean="0"/>
              <a:t>Sevilmek gibi</a:t>
            </a:r>
            <a:endParaRPr lang="tr-TR" dirty="0"/>
          </a:p>
        </p:txBody>
      </p:sp>
      <p:pic>
        <p:nvPicPr>
          <p:cNvPr id="4" name="Picture 2" descr="https://encrypted-tbn2.gstatic.com/images?q=tbn:ANd9GcRCEsef4l9MmEiqR_YMD5zK5etgeC8sdEY15uxXr-GICSTwNP5_">
            <a:hlinkClick r:id="rId2"/>
          </p:cNvPr>
          <p:cNvPicPr>
            <a:picLocks noChangeAspect="1" noChangeArrowheads="1"/>
          </p:cNvPicPr>
          <p:nvPr/>
        </p:nvPicPr>
        <p:blipFill>
          <a:blip r:embed="rId3" cstate="print"/>
          <a:srcRect/>
          <a:stretch>
            <a:fillRect/>
          </a:stretch>
        </p:blipFill>
        <p:spPr bwMode="auto">
          <a:xfrm>
            <a:off x="4641576" y="1628800"/>
            <a:ext cx="3303061" cy="2133599"/>
          </a:xfrm>
          <a:prstGeom prst="rect">
            <a:avLst/>
          </a:prstGeom>
          <a:noFill/>
        </p:spPr>
      </p:pic>
      <p:pic>
        <p:nvPicPr>
          <p:cNvPr id="5" name="Picture 2" descr="https://encrypted-tbn1.gstatic.com/images?q=tbn:ANd9GcSVkZdHDJNxKm32OnaOa42kZuc8iL7f8s2ThX_ffH3Hr1qMBglO">
            <a:hlinkClick r:id="rId4"/>
          </p:cNvPr>
          <p:cNvPicPr>
            <a:picLocks noChangeAspect="1" noChangeArrowheads="1"/>
          </p:cNvPicPr>
          <p:nvPr/>
        </p:nvPicPr>
        <p:blipFill>
          <a:blip r:embed="rId5" cstate="print"/>
          <a:srcRect/>
          <a:stretch>
            <a:fillRect/>
          </a:stretch>
        </p:blipFill>
        <p:spPr bwMode="auto">
          <a:xfrm>
            <a:off x="899592" y="3762399"/>
            <a:ext cx="3309936" cy="1985962"/>
          </a:xfrm>
          <a:prstGeom prst="rect">
            <a:avLst/>
          </a:prstGeom>
          <a:noFill/>
        </p:spPr>
      </p:pic>
    </p:spTree>
    <p:extLst>
      <p:ext uri="{BB962C8B-B14F-4D97-AF65-F5344CB8AC3E}">
        <p14:creationId xmlns:p14="http://schemas.microsoft.com/office/powerpoint/2010/main" val="19200112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mj-lt"/>
              </a:rPr>
              <a:t>İhmal nedir?</a:t>
            </a:r>
            <a:endParaRPr lang="tr-TR" dirty="0">
              <a:latin typeface="+mj-lt"/>
            </a:endParaRPr>
          </a:p>
        </p:txBody>
      </p:sp>
      <p:sp>
        <p:nvSpPr>
          <p:cNvPr id="3" name="İçerik Yer Tutucusu 2"/>
          <p:cNvSpPr>
            <a:spLocks noGrp="1"/>
          </p:cNvSpPr>
          <p:nvPr>
            <p:ph idx="1"/>
          </p:nvPr>
        </p:nvSpPr>
        <p:spPr/>
        <p:txBody>
          <a:bodyPr/>
          <a:lstStyle/>
          <a:p>
            <a:pPr>
              <a:buNone/>
            </a:pPr>
            <a:r>
              <a:rPr lang="tr-TR" sz="2400" dirty="0">
                <a:solidFill>
                  <a:schemeClr val="tx1">
                    <a:lumMod val="85000"/>
                    <a:lumOff val="15000"/>
                  </a:schemeClr>
                </a:solidFill>
              </a:rPr>
              <a:t> </a:t>
            </a:r>
            <a:r>
              <a:rPr lang="tr-TR" sz="2400" dirty="0" smtClean="0">
                <a:solidFill>
                  <a:schemeClr val="tx1">
                    <a:lumMod val="85000"/>
                    <a:lumOff val="15000"/>
                  </a:schemeClr>
                </a:solidFill>
              </a:rPr>
              <a:t>	Çocuğa </a:t>
            </a:r>
            <a:r>
              <a:rPr lang="tr-TR" sz="2400" dirty="0">
                <a:solidFill>
                  <a:schemeClr val="tx1">
                    <a:lumMod val="85000"/>
                    <a:lumOff val="15000"/>
                  </a:schemeClr>
                </a:solidFill>
              </a:rPr>
              <a:t>bakmakla yükümlü kimsenin, </a:t>
            </a:r>
            <a:r>
              <a:rPr lang="tr-TR" sz="2400" dirty="0" smtClean="0">
                <a:solidFill>
                  <a:schemeClr val="tx1">
                    <a:lumMod val="85000"/>
                    <a:lumOff val="15000"/>
                  </a:schemeClr>
                </a:solidFill>
              </a:rPr>
              <a:t>çocuğun gelişimi </a:t>
            </a:r>
            <a:r>
              <a:rPr lang="tr-TR" sz="2400" dirty="0">
                <a:solidFill>
                  <a:schemeClr val="tx1">
                    <a:lumMod val="85000"/>
                    <a:lumOff val="15000"/>
                  </a:schemeClr>
                </a:solidFill>
              </a:rPr>
              <a:t>için gerekli</a:t>
            </a:r>
          </a:p>
          <a:p>
            <a:pPr lvl="1">
              <a:buFont typeface="Courier New" panose="02070309020205020404" pitchFamily="49" charset="0"/>
              <a:buChar char="o"/>
            </a:pPr>
            <a:r>
              <a:rPr lang="tr-TR" sz="2400" dirty="0" smtClean="0">
                <a:solidFill>
                  <a:schemeClr val="tx1">
                    <a:lumMod val="85000"/>
                    <a:lumOff val="15000"/>
                  </a:schemeClr>
                </a:solidFill>
              </a:rPr>
              <a:t>Sağlık</a:t>
            </a:r>
            <a:r>
              <a:rPr lang="tr-TR" sz="2400" dirty="0">
                <a:solidFill>
                  <a:schemeClr val="tx1">
                    <a:lumMod val="85000"/>
                    <a:lumOff val="15000"/>
                  </a:schemeClr>
                </a:solidFill>
              </a:rPr>
              <a:t>,</a:t>
            </a:r>
          </a:p>
          <a:p>
            <a:pPr lvl="1">
              <a:buFont typeface="Courier New" panose="02070309020205020404" pitchFamily="49" charset="0"/>
              <a:buChar char="o"/>
            </a:pPr>
            <a:r>
              <a:rPr lang="tr-TR" sz="2400" dirty="0">
                <a:solidFill>
                  <a:schemeClr val="tx1">
                    <a:lumMod val="85000"/>
                    <a:lumOff val="15000"/>
                  </a:schemeClr>
                </a:solidFill>
              </a:rPr>
              <a:t>Eğitim,</a:t>
            </a:r>
          </a:p>
          <a:p>
            <a:pPr lvl="1">
              <a:buFont typeface="Courier New" panose="02070309020205020404" pitchFamily="49" charset="0"/>
              <a:buChar char="o"/>
            </a:pPr>
            <a:r>
              <a:rPr lang="tr-TR" sz="2400" dirty="0">
                <a:solidFill>
                  <a:schemeClr val="tx1">
                    <a:lumMod val="85000"/>
                    <a:lumOff val="15000"/>
                  </a:schemeClr>
                </a:solidFill>
              </a:rPr>
              <a:t>Duygusal gelişim,</a:t>
            </a:r>
          </a:p>
          <a:p>
            <a:pPr lvl="1">
              <a:buFont typeface="Courier New" panose="02070309020205020404" pitchFamily="49" charset="0"/>
              <a:buChar char="o"/>
            </a:pPr>
            <a:r>
              <a:rPr lang="tr-TR" sz="2400" dirty="0">
                <a:solidFill>
                  <a:schemeClr val="tx1">
                    <a:lumMod val="85000"/>
                    <a:lumOff val="15000"/>
                  </a:schemeClr>
                </a:solidFill>
              </a:rPr>
              <a:t>Beslenme,</a:t>
            </a:r>
          </a:p>
          <a:p>
            <a:pPr lvl="1">
              <a:buFont typeface="Courier New" panose="02070309020205020404" pitchFamily="49" charset="0"/>
              <a:buChar char="o"/>
            </a:pPr>
            <a:r>
              <a:rPr lang="tr-TR" sz="2400" dirty="0">
                <a:solidFill>
                  <a:schemeClr val="tx1">
                    <a:lumMod val="85000"/>
                    <a:lumOff val="15000"/>
                  </a:schemeClr>
                </a:solidFill>
              </a:rPr>
              <a:t>Barınma ve</a:t>
            </a:r>
          </a:p>
          <a:p>
            <a:pPr lvl="1">
              <a:buFont typeface="Courier New" panose="02070309020205020404" pitchFamily="49" charset="0"/>
              <a:buChar char="o"/>
            </a:pPr>
            <a:r>
              <a:rPr lang="tr-TR" sz="2400" dirty="0">
                <a:solidFill>
                  <a:schemeClr val="tx1">
                    <a:lumMod val="85000"/>
                    <a:lumOff val="15000"/>
                  </a:schemeClr>
                </a:solidFill>
              </a:rPr>
              <a:t>Güvenli yaşam </a:t>
            </a:r>
            <a:r>
              <a:rPr lang="tr-TR" sz="2400" dirty="0" smtClean="0">
                <a:solidFill>
                  <a:schemeClr val="tx1">
                    <a:lumMod val="85000"/>
                    <a:lumOff val="15000"/>
                  </a:schemeClr>
                </a:solidFill>
              </a:rPr>
              <a:t>şartlarını dikkate </a:t>
            </a:r>
            <a:r>
              <a:rPr lang="tr-TR" sz="2400" dirty="0">
                <a:solidFill>
                  <a:schemeClr val="tx1">
                    <a:lumMod val="85000"/>
                    <a:lumOff val="15000"/>
                  </a:schemeClr>
                </a:solidFill>
              </a:rPr>
              <a:t>almamasıdır.</a:t>
            </a:r>
          </a:p>
          <a:p>
            <a:endParaRPr lang="tr-TR" dirty="0"/>
          </a:p>
        </p:txBody>
      </p:sp>
    </p:spTree>
    <p:extLst>
      <p:ext uri="{BB962C8B-B14F-4D97-AF65-F5344CB8AC3E}">
        <p14:creationId xmlns:p14="http://schemas.microsoft.com/office/powerpoint/2010/main" val="18511036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mj-lt"/>
              </a:rPr>
              <a:t>İstismar nedir?</a:t>
            </a:r>
            <a:endParaRPr lang="tr-TR" dirty="0">
              <a:latin typeface="+mj-lt"/>
            </a:endParaRPr>
          </a:p>
        </p:txBody>
      </p:sp>
      <p:pic>
        <p:nvPicPr>
          <p:cNvPr id="4" name="Picture 2" descr="C:\Users\Administrator\Desktop\PROJE\2417_11_res_01.gif"/>
          <p:cNvPicPr>
            <a:picLocks noGrp="1" noChangeAspect="1" noChangeArrowheads="1"/>
          </p:cNvPicPr>
          <p:nvPr>
            <p:ph idx="1"/>
          </p:nvPr>
        </p:nvPicPr>
        <p:blipFill>
          <a:blip r:embed="rId2" cstate="print"/>
          <a:srcRect/>
          <a:stretch>
            <a:fillRect/>
          </a:stretch>
        </p:blipFill>
        <p:spPr bwMode="auto">
          <a:xfrm>
            <a:off x="971600" y="1628800"/>
            <a:ext cx="7344816" cy="4392488"/>
          </a:xfrm>
          <a:prstGeom prst="rect">
            <a:avLst/>
          </a:prstGeom>
          <a:noFill/>
        </p:spPr>
      </p:pic>
    </p:spTree>
    <p:extLst>
      <p:ext uri="{BB962C8B-B14F-4D97-AF65-F5344CB8AC3E}">
        <p14:creationId xmlns:p14="http://schemas.microsoft.com/office/powerpoint/2010/main" val="7805668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1600200"/>
            <a:ext cx="7560840" cy="4525963"/>
          </a:xfrm>
        </p:spPr>
        <p:txBody>
          <a:bodyPr/>
          <a:lstStyle/>
          <a:p>
            <a:pPr marL="0" indent="0" algn="just">
              <a:lnSpc>
                <a:spcPct val="170000"/>
              </a:lnSpc>
              <a:buNone/>
            </a:pPr>
            <a:r>
              <a:rPr lang="tr-TR" dirty="0">
                <a:solidFill>
                  <a:schemeClr val="tx1">
                    <a:lumMod val="85000"/>
                    <a:lumOff val="15000"/>
                  </a:schemeClr>
                </a:solidFill>
              </a:rPr>
              <a:t> </a:t>
            </a:r>
            <a:r>
              <a:rPr lang="tr-TR" dirty="0" smtClean="0">
                <a:solidFill>
                  <a:schemeClr val="tx1">
                    <a:lumMod val="85000"/>
                    <a:lumOff val="15000"/>
                  </a:schemeClr>
                </a:solidFill>
              </a:rPr>
              <a:t>    </a:t>
            </a:r>
            <a:r>
              <a:rPr lang="tr-TR" sz="2400" dirty="0" smtClean="0">
                <a:solidFill>
                  <a:schemeClr val="tx1">
                    <a:lumMod val="85000"/>
                    <a:lumOff val="15000"/>
                  </a:schemeClr>
                </a:solidFill>
              </a:rPr>
              <a:t>Dünya </a:t>
            </a:r>
            <a:r>
              <a:rPr lang="tr-TR" sz="2400" dirty="0">
                <a:solidFill>
                  <a:schemeClr val="tx1">
                    <a:lumMod val="85000"/>
                    <a:lumOff val="15000"/>
                  </a:schemeClr>
                </a:solidFill>
              </a:rPr>
              <a:t>Sağlık Örgütü istismarı şöyle tanımlar: </a:t>
            </a:r>
          </a:p>
          <a:p>
            <a:pPr algn="just">
              <a:lnSpc>
                <a:spcPct val="170000"/>
              </a:lnSpc>
              <a:buNone/>
            </a:pPr>
            <a:r>
              <a:rPr lang="tr-TR" sz="2400" dirty="0" smtClean="0">
                <a:solidFill>
                  <a:schemeClr val="tx1">
                    <a:lumMod val="85000"/>
                    <a:lumOff val="15000"/>
                  </a:schemeClr>
                </a:solidFill>
              </a:rPr>
              <a:t>       </a:t>
            </a:r>
            <a:r>
              <a:rPr lang="tr-TR" sz="2400" dirty="0">
                <a:solidFill>
                  <a:schemeClr val="tx1">
                    <a:lumMod val="85000"/>
                    <a:lumOff val="15000"/>
                  </a:schemeClr>
                </a:solidFill>
              </a:rPr>
              <a:t>"Çocuğun sağlığını, fiziksel ve </a:t>
            </a:r>
            <a:r>
              <a:rPr lang="tr-TR" sz="2400" dirty="0" err="1">
                <a:solidFill>
                  <a:schemeClr val="tx1">
                    <a:lumMod val="85000"/>
                    <a:lumOff val="15000"/>
                  </a:schemeClr>
                </a:solidFill>
              </a:rPr>
              <a:t>psikososyal</a:t>
            </a:r>
            <a:r>
              <a:rPr lang="tr-TR" sz="2400" dirty="0">
                <a:solidFill>
                  <a:schemeClr val="tx1">
                    <a:lumMod val="85000"/>
                    <a:lumOff val="15000"/>
                  </a:schemeClr>
                </a:solidFill>
              </a:rPr>
              <a:t> gelişimini olumsuz </a:t>
            </a:r>
            <a:r>
              <a:rPr lang="tr-TR" sz="2400" dirty="0" smtClean="0">
                <a:solidFill>
                  <a:schemeClr val="tx1">
                    <a:lumMod val="85000"/>
                    <a:lumOff val="15000"/>
                  </a:schemeClr>
                </a:solidFill>
              </a:rPr>
              <a:t>etkileyen, bir </a:t>
            </a:r>
            <a:r>
              <a:rPr lang="tr-TR" sz="2400" dirty="0">
                <a:solidFill>
                  <a:schemeClr val="tx1">
                    <a:lumMod val="85000"/>
                    <a:lumOff val="15000"/>
                  </a:schemeClr>
                </a:solidFill>
              </a:rPr>
              <a:t>yetişkin, toplum ya da devlet </a:t>
            </a:r>
            <a:r>
              <a:rPr lang="tr-TR" sz="2400" dirty="0" smtClean="0">
                <a:solidFill>
                  <a:schemeClr val="tx1">
                    <a:lumMod val="85000"/>
                    <a:lumOff val="15000"/>
                  </a:schemeClr>
                </a:solidFill>
              </a:rPr>
              <a:t>tarafından bilerek </a:t>
            </a:r>
            <a:r>
              <a:rPr lang="tr-TR" sz="2400" dirty="0">
                <a:solidFill>
                  <a:schemeClr val="tx1">
                    <a:lumMod val="85000"/>
                    <a:lumOff val="15000"/>
                  </a:schemeClr>
                </a:solidFill>
              </a:rPr>
              <a:t>ya da bilmeyerek çocuğa karşı yapılmış tüm kötü davranışlardır.”</a:t>
            </a:r>
          </a:p>
          <a:p>
            <a:endParaRPr lang="tr-TR" dirty="0"/>
          </a:p>
        </p:txBody>
      </p:sp>
    </p:spTree>
    <p:extLst>
      <p:ext uri="{BB962C8B-B14F-4D97-AF65-F5344CB8AC3E}">
        <p14:creationId xmlns:p14="http://schemas.microsoft.com/office/powerpoint/2010/main" val="31074326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75656" y="1628800"/>
            <a:ext cx="7128792" cy="4525963"/>
          </a:xfrm>
        </p:spPr>
        <p:txBody>
          <a:bodyPr>
            <a:normAutofit/>
          </a:bodyPr>
          <a:lstStyle/>
          <a:p>
            <a:pPr marL="0" indent="0">
              <a:buNone/>
            </a:pPr>
            <a:r>
              <a:rPr lang="tr-TR" sz="2800" dirty="0" smtClean="0">
                <a:solidFill>
                  <a:schemeClr val="tx1">
                    <a:lumMod val="85000"/>
                    <a:lumOff val="15000"/>
                  </a:schemeClr>
                </a:solidFill>
              </a:rPr>
              <a:t>İstismar:</a:t>
            </a:r>
          </a:p>
          <a:p>
            <a:pPr lvl="1"/>
            <a:r>
              <a:rPr lang="tr-TR" sz="2800" dirty="0">
                <a:solidFill>
                  <a:schemeClr val="tx1">
                    <a:lumMod val="65000"/>
                    <a:lumOff val="35000"/>
                  </a:schemeClr>
                </a:solidFill>
              </a:rPr>
              <a:t>Fiziksel İstismar</a:t>
            </a:r>
          </a:p>
          <a:p>
            <a:pPr lvl="1"/>
            <a:r>
              <a:rPr lang="tr-TR" sz="2800" dirty="0">
                <a:solidFill>
                  <a:schemeClr val="tx1">
                    <a:lumMod val="65000"/>
                    <a:lumOff val="35000"/>
                  </a:schemeClr>
                </a:solidFill>
              </a:rPr>
              <a:t>Duygusal İstismar</a:t>
            </a:r>
          </a:p>
          <a:p>
            <a:pPr lvl="1"/>
            <a:r>
              <a:rPr lang="tr-TR" sz="2800" dirty="0">
                <a:solidFill>
                  <a:schemeClr val="tx1">
                    <a:lumMod val="65000"/>
                    <a:lumOff val="35000"/>
                  </a:schemeClr>
                </a:solidFill>
              </a:rPr>
              <a:t>Cinsel İstismar </a:t>
            </a:r>
          </a:p>
          <a:p>
            <a:pPr lvl="1"/>
            <a:r>
              <a:rPr lang="tr-TR" sz="2800" dirty="0">
                <a:solidFill>
                  <a:schemeClr val="tx1">
                    <a:lumMod val="65000"/>
                    <a:lumOff val="35000"/>
                  </a:schemeClr>
                </a:solidFill>
              </a:rPr>
              <a:t>Ekonomik İstismar</a:t>
            </a:r>
          </a:p>
          <a:p>
            <a:pPr marL="0" indent="0">
              <a:buNone/>
            </a:pPr>
            <a:r>
              <a:rPr lang="tr-TR" sz="2800" dirty="0">
                <a:solidFill>
                  <a:schemeClr val="tx1">
                    <a:lumMod val="85000"/>
                    <a:lumOff val="15000"/>
                  </a:schemeClr>
                </a:solidFill>
              </a:rPr>
              <a:t>o</a:t>
            </a:r>
            <a:r>
              <a:rPr lang="tr-TR" sz="2800" dirty="0" smtClean="0">
                <a:solidFill>
                  <a:schemeClr val="tx1">
                    <a:lumMod val="85000"/>
                    <a:lumOff val="15000"/>
                  </a:schemeClr>
                </a:solidFill>
              </a:rPr>
              <a:t>larak 4 temel grupta incelenmektedir</a:t>
            </a:r>
            <a:r>
              <a:rPr lang="tr-TR" sz="2800" dirty="0" smtClean="0"/>
              <a:t>.</a:t>
            </a:r>
          </a:p>
        </p:txBody>
      </p:sp>
    </p:spTree>
    <p:extLst>
      <p:ext uri="{BB962C8B-B14F-4D97-AF65-F5344CB8AC3E}">
        <p14:creationId xmlns:p14="http://schemas.microsoft.com/office/powerpoint/2010/main" val="35043044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2399991"/>
            <a:ext cx="6264696" cy="2179624"/>
          </a:xfrm>
        </p:spPr>
        <p:txBody>
          <a:bodyPr>
            <a:normAutofit/>
          </a:bodyPr>
          <a:lstStyle/>
          <a:p>
            <a:pPr marL="0" indent="0" algn="just">
              <a:buNone/>
            </a:pPr>
            <a:r>
              <a:rPr lang="tr-TR" sz="2400" i="1" dirty="0" smtClean="0">
                <a:solidFill>
                  <a:schemeClr val="tx1">
                    <a:lumMod val="95000"/>
                    <a:lumOff val="5000"/>
                  </a:schemeClr>
                </a:solidFill>
              </a:rPr>
              <a:t>	İhmal </a:t>
            </a:r>
            <a:r>
              <a:rPr lang="tr-TR" sz="2400" i="1" dirty="0">
                <a:solidFill>
                  <a:schemeClr val="tx1">
                    <a:lumMod val="95000"/>
                    <a:lumOff val="5000"/>
                  </a:schemeClr>
                </a:solidFill>
              </a:rPr>
              <a:t>ve istismarda yapılan davranışın, mutlaka çocuk tarafından algılanması ya da erişkin tarafından bilinçli olarak yapılması gerekli değildir.</a:t>
            </a:r>
          </a:p>
        </p:txBody>
      </p:sp>
      <p:pic>
        <p:nvPicPr>
          <p:cNvPr id="5" name="Picture 4" descr="http://www.yozgatafetacil.gov.tr/ortak_icerik/yozgatafetacil/haber_unlem.jpg"/>
          <p:cNvPicPr>
            <a:picLocks noChangeAspect="1" noChangeArrowheads="1"/>
          </p:cNvPicPr>
          <p:nvPr/>
        </p:nvPicPr>
        <p:blipFill>
          <a:blip r:embed="rId2" cstate="print"/>
          <a:srcRect/>
          <a:stretch>
            <a:fillRect/>
          </a:stretch>
        </p:blipFill>
        <p:spPr bwMode="auto">
          <a:xfrm rot="477239">
            <a:off x="7127728" y="2412531"/>
            <a:ext cx="1347373" cy="1646793"/>
          </a:xfrm>
          <a:prstGeom prst="rect">
            <a:avLst/>
          </a:prstGeom>
          <a:noFill/>
        </p:spPr>
      </p:pic>
    </p:spTree>
    <p:extLst>
      <p:ext uri="{BB962C8B-B14F-4D97-AF65-F5344CB8AC3E}">
        <p14:creationId xmlns:p14="http://schemas.microsoft.com/office/powerpoint/2010/main" val="2203391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Kişisel sınırlar</a:t>
            </a:r>
            <a:endParaRPr lang="tr-TR" dirty="0"/>
          </a:p>
        </p:txBody>
      </p:sp>
      <p:sp>
        <p:nvSpPr>
          <p:cNvPr id="3" name="İçerik Yer Tutucusu 2"/>
          <p:cNvSpPr>
            <a:spLocks noGrp="1"/>
          </p:cNvSpPr>
          <p:nvPr>
            <p:ph idx="1"/>
          </p:nvPr>
        </p:nvSpPr>
        <p:spPr>
          <a:xfrm>
            <a:off x="457200" y="1844824"/>
            <a:ext cx="8147248" cy="4281339"/>
          </a:xfrm>
        </p:spPr>
        <p:txBody>
          <a:bodyPr/>
          <a:lstStyle/>
          <a:p>
            <a:pPr algn="just"/>
            <a:r>
              <a:rPr lang="tr-TR" sz="2400" dirty="0" smtClean="0">
                <a:cs typeface="Times New Roman" panose="02020603050405020304" pitchFamily="18" charset="0"/>
              </a:rPr>
              <a:t>       Kişisel </a:t>
            </a:r>
            <a:r>
              <a:rPr lang="tr-TR" sz="2400" dirty="0">
                <a:cs typeface="Times New Roman" panose="02020603050405020304" pitchFamily="18" charset="0"/>
              </a:rPr>
              <a:t>sınırlar başkalarından kendimizi korumak için oluşturduğumuz fiziksel, duygusal ve psikolojik sınırlardır.</a:t>
            </a:r>
          </a:p>
          <a:p>
            <a:pPr algn="just"/>
            <a:endParaRPr lang="tr-TR" sz="2400" dirty="0">
              <a:cs typeface="Times New Roman" panose="02020603050405020304" pitchFamily="18" charset="0"/>
            </a:endParaRPr>
          </a:p>
          <a:p>
            <a:pPr algn="just"/>
            <a:r>
              <a:rPr lang="tr-TR" sz="2400" dirty="0">
                <a:cs typeface="Times New Roman" panose="02020603050405020304" pitchFamily="18" charset="0"/>
              </a:rPr>
              <a:t>	Fiziksel sınırlar; bireyin «</a:t>
            </a:r>
            <a:r>
              <a:rPr lang="tr-TR" sz="2400" b="1" dirty="0">
                <a:cs typeface="Times New Roman" panose="02020603050405020304" pitchFamily="18" charset="0"/>
              </a:rPr>
              <a:t>bedeninin kendine ait olduğunu ve kimsenin izinsiz dokunamayacağını</a:t>
            </a:r>
            <a:r>
              <a:rPr lang="tr-TR" sz="2400" dirty="0">
                <a:cs typeface="Times New Roman" panose="02020603050405020304" pitchFamily="18" charset="0"/>
              </a:rPr>
              <a:t>» belirleyen sınırlardır.</a:t>
            </a:r>
          </a:p>
          <a:p>
            <a:endParaRPr lang="tr-TR" dirty="0"/>
          </a:p>
        </p:txBody>
      </p:sp>
    </p:spTree>
    <p:extLst>
      <p:ext uri="{BB962C8B-B14F-4D97-AF65-F5344CB8AC3E}">
        <p14:creationId xmlns:p14="http://schemas.microsoft.com/office/powerpoint/2010/main" val="39372722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600200"/>
            <a:ext cx="8064896" cy="4525963"/>
          </a:xfrm>
        </p:spPr>
        <p:txBody>
          <a:bodyPr>
            <a:normAutofit/>
          </a:bodyPr>
          <a:lstStyle/>
          <a:p>
            <a:pPr algn="just"/>
            <a:r>
              <a:rPr lang="tr-TR" sz="2400" dirty="0" smtClean="0">
                <a:solidFill>
                  <a:schemeClr val="tx1">
                    <a:lumMod val="75000"/>
                    <a:lumOff val="25000"/>
                  </a:schemeClr>
                </a:solidFill>
              </a:rPr>
              <a:t>İstismar sözle, dokunmayla, davranışlarla olabilir. Cinsel istismarla her yerde ve her konumda karşılaşılabilir.</a:t>
            </a:r>
          </a:p>
          <a:p>
            <a:pPr algn="just"/>
            <a:endParaRPr lang="tr-TR" sz="2400" dirty="0" smtClean="0">
              <a:solidFill>
                <a:schemeClr val="tx1">
                  <a:lumMod val="75000"/>
                  <a:lumOff val="25000"/>
                </a:schemeClr>
              </a:solidFill>
            </a:endParaRPr>
          </a:p>
          <a:p>
            <a:pPr algn="just"/>
            <a:r>
              <a:rPr lang="tr-TR" sz="2400" dirty="0" smtClean="0">
                <a:solidFill>
                  <a:schemeClr val="tx1">
                    <a:lumMod val="75000"/>
                    <a:lumOff val="25000"/>
                  </a:schemeClr>
                </a:solidFill>
              </a:rPr>
              <a:t>Kurban ve failler bazen birbirini hiç tanımaz ama bazen de bu kişiler daha önceden tanınan hatta aile içinden biri olabilir. Özellikle bu türden eylemler tekrarlayan tarzda olduklarında birey için çok daha ağır sonuçlar doğurabilir.</a:t>
            </a:r>
            <a:endParaRPr lang="tr-TR" sz="2400" dirty="0">
              <a:solidFill>
                <a:schemeClr val="tx1">
                  <a:lumMod val="75000"/>
                  <a:lumOff val="25000"/>
                </a:schemeClr>
              </a:solidFill>
            </a:endParaRPr>
          </a:p>
        </p:txBody>
      </p:sp>
    </p:spTree>
    <p:extLst>
      <p:ext uri="{BB962C8B-B14F-4D97-AF65-F5344CB8AC3E}">
        <p14:creationId xmlns:p14="http://schemas.microsoft.com/office/powerpoint/2010/main" val="31640796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611560" y="1484784"/>
            <a:ext cx="8334136" cy="3888432"/>
          </a:xfrm>
          <a:prstGeom prst="rect">
            <a:avLst/>
          </a:prstGeom>
          <a:noFill/>
          <a:ln w="9525">
            <a:noFill/>
            <a:miter lim="800000"/>
            <a:headEnd/>
            <a:tailEnd/>
          </a:ln>
          <a:effectLst/>
        </p:spPr>
      </p:pic>
      <p:sp>
        <p:nvSpPr>
          <p:cNvPr id="3" name="Başlık 1"/>
          <p:cNvSpPr>
            <a:spLocks noGrp="1"/>
          </p:cNvSpPr>
          <p:nvPr>
            <p:ph type="title"/>
          </p:nvPr>
        </p:nvSpPr>
        <p:spPr>
          <a:xfrm>
            <a:off x="467544" y="332656"/>
            <a:ext cx="8229600" cy="979512"/>
          </a:xfrm>
        </p:spPr>
        <p:txBody>
          <a:bodyPr/>
          <a:lstStyle/>
          <a:p>
            <a:r>
              <a:rPr lang="tr-TR" sz="4400" dirty="0">
                <a:latin typeface="+mj-lt"/>
              </a:rPr>
              <a:t>Çocuk istismarı nedir?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tretch>
            <a:fillRect/>
          </a:stretch>
        </p:blipFill>
        <p:spPr bwMode="auto">
          <a:xfrm>
            <a:off x="539552" y="1484784"/>
            <a:ext cx="8229600" cy="37811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up 4"/>
          <p:cNvGrpSpPr>
            <a:grpSpLocks/>
          </p:cNvGrpSpPr>
          <p:nvPr/>
        </p:nvGrpSpPr>
        <p:grpSpPr bwMode="auto">
          <a:xfrm>
            <a:off x="1331640" y="844749"/>
            <a:ext cx="6920971" cy="5261356"/>
            <a:chOff x="9539" y="-472582"/>
            <a:chExt cx="10751351" cy="5969660"/>
          </a:xfrm>
        </p:grpSpPr>
        <p:sp>
          <p:nvSpPr>
            <p:cNvPr id="6" name="Yuvarlatılmış Dikdörtgen 5"/>
            <p:cNvSpPr/>
            <p:nvPr/>
          </p:nvSpPr>
          <p:spPr>
            <a:xfrm>
              <a:off x="9539" y="-306432"/>
              <a:ext cx="10751351" cy="5803510"/>
            </a:xfrm>
            <a:prstGeom prst="roundRect">
              <a:avLst>
                <a:gd name="adj" fmla="val 10000"/>
              </a:avLst>
            </a:prstGeom>
            <a:solidFill>
              <a:schemeClr val="bg1">
                <a:lumMod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Yuvarlatılmış Dikdörtgen 4"/>
            <p:cNvSpPr/>
            <p:nvPr/>
          </p:nvSpPr>
          <p:spPr>
            <a:xfrm>
              <a:off x="168393" y="-472582"/>
              <a:ext cx="10433643" cy="5810223"/>
            </a:xfrm>
            <a:prstGeom prst="rect">
              <a:avLst/>
            </a:prstGeom>
          </p:spPr>
          <p:style>
            <a:lnRef idx="0">
              <a:scrgbClr r="0" g="0" b="0"/>
            </a:lnRef>
            <a:fillRef idx="0">
              <a:scrgbClr r="0" g="0" b="0"/>
            </a:fillRef>
            <a:effectRef idx="0">
              <a:scrgbClr r="0" g="0" b="0"/>
            </a:effectRef>
            <a:fontRef idx="minor">
              <a:schemeClr val="lt1"/>
            </a:fontRef>
          </p:style>
          <p:txBody>
            <a:bodyPr lIns="104775" tIns="69850" rIns="104775" bIns="69850" spcCol="1270" anchor="ctr"/>
            <a:lstStyle/>
            <a:p>
              <a:pPr algn="just" defTabSz="2444750" fontAlgn="auto">
                <a:spcAft>
                  <a:spcPts val="0"/>
                </a:spcAft>
                <a:tabLst>
                  <a:tab pos="1260475" algn="l"/>
                </a:tabLst>
                <a:defRPr/>
              </a:pPr>
              <a:r>
                <a:rPr lang="tr-TR" sz="2800" dirty="0">
                  <a:latin typeface="Century Gothic" panose="020B0502020202020204" pitchFamily="34" charset="0"/>
                </a:rPr>
                <a:t>	</a:t>
              </a:r>
              <a:r>
                <a:rPr lang="tr-TR" sz="2400" dirty="0">
                  <a:solidFill>
                    <a:schemeClr val="tx1">
                      <a:lumMod val="95000"/>
                      <a:lumOff val="5000"/>
                    </a:schemeClr>
                  </a:solidFill>
                  <a:latin typeface="Century Gothic" panose="020B0502020202020204" pitchFamily="34" charset="0"/>
                </a:rPr>
                <a:t>Serap oyun oynarken arkadaşının bacağında ve kollarında morluklar gördü. Arkadaşı, “babam öfkeli olduğu zamanlarda beni döver dedi. </a:t>
              </a:r>
            </a:p>
            <a:p>
              <a:pPr algn="ctr" defTabSz="2444750" fontAlgn="auto">
                <a:spcAft>
                  <a:spcPts val="0"/>
                </a:spcAft>
                <a:tabLst>
                  <a:tab pos="1260475" algn="l"/>
                </a:tabLst>
                <a:defRPr/>
              </a:pPr>
              <a:endParaRPr lang="tr-TR" sz="2400" b="1" i="1" dirty="0">
                <a:solidFill>
                  <a:schemeClr val="tx1">
                    <a:lumMod val="95000"/>
                    <a:lumOff val="5000"/>
                  </a:schemeClr>
                </a:solidFill>
                <a:latin typeface="Century Gothic" panose="020B0502020202020204" pitchFamily="34" charset="0"/>
              </a:endParaRPr>
            </a:p>
            <a:p>
              <a:pPr algn="ctr" defTabSz="2444750" fontAlgn="auto">
                <a:spcAft>
                  <a:spcPts val="0"/>
                </a:spcAft>
                <a:defRPr/>
              </a:pPr>
              <a:r>
                <a:rPr lang="tr-TR" sz="2400" b="1" i="1" dirty="0">
                  <a:solidFill>
                    <a:schemeClr val="tx1">
                      <a:lumMod val="95000"/>
                      <a:lumOff val="5000"/>
                    </a:schemeClr>
                  </a:solidFill>
                  <a:latin typeface="Century Gothic" panose="020B0502020202020204" pitchFamily="34" charset="0"/>
                </a:rPr>
                <a:t>Bu </a:t>
              </a:r>
              <a:r>
                <a:rPr lang="tr-TR" sz="2400" b="1" i="1" dirty="0" smtClean="0">
                  <a:solidFill>
                    <a:schemeClr val="tx1">
                      <a:lumMod val="95000"/>
                      <a:lumOff val="5000"/>
                    </a:schemeClr>
                  </a:solidFill>
                  <a:latin typeface="Century Gothic" panose="020B0502020202020204" pitchFamily="34" charset="0"/>
                </a:rPr>
                <a:t>ihmal midir, istismar mıdır?</a:t>
              </a:r>
              <a:endParaRPr lang="tr-TR" sz="2400" b="1" i="1" dirty="0">
                <a:solidFill>
                  <a:schemeClr val="tx1">
                    <a:lumMod val="95000"/>
                    <a:lumOff val="5000"/>
                  </a:schemeClr>
                </a:solidFill>
                <a:latin typeface="Century Gothic" panose="020B0502020202020204" pitchFamily="34" charset="0"/>
              </a:endParaRPr>
            </a:p>
          </p:txBody>
        </p:sp>
      </p:grpSp>
    </p:spTree>
    <p:extLst>
      <p:ext uri="{BB962C8B-B14F-4D97-AF65-F5344CB8AC3E}">
        <p14:creationId xmlns:p14="http://schemas.microsoft.com/office/powerpoint/2010/main" val="19687736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up 4"/>
          <p:cNvGrpSpPr>
            <a:grpSpLocks/>
          </p:cNvGrpSpPr>
          <p:nvPr/>
        </p:nvGrpSpPr>
        <p:grpSpPr bwMode="auto">
          <a:xfrm>
            <a:off x="1259632" y="842991"/>
            <a:ext cx="6984874" cy="5176616"/>
            <a:chOff x="9539" y="-472582"/>
            <a:chExt cx="10751351" cy="5969660"/>
          </a:xfrm>
        </p:grpSpPr>
        <p:sp>
          <p:nvSpPr>
            <p:cNvPr id="6" name="Yuvarlatılmış Dikdörtgen 5"/>
            <p:cNvSpPr/>
            <p:nvPr/>
          </p:nvSpPr>
          <p:spPr>
            <a:xfrm>
              <a:off x="9539" y="-306432"/>
              <a:ext cx="10751351" cy="5803510"/>
            </a:xfrm>
            <a:prstGeom prst="roundRect">
              <a:avLst>
                <a:gd name="adj" fmla="val 10000"/>
              </a:avLst>
            </a:prstGeom>
            <a:solidFill>
              <a:schemeClr val="bg1">
                <a:lumMod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Yuvarlatılmış Dikdörtgen 4"/>
            <p:cNvSpPr/>
            <p:nvPr/>
          </p:nvSpPr>
          <p:spPr>
            <a:xfrm>
              <a:off x="168393" y="-472582"/>
              <a:ext cx="10433644" cy="5810223"/>
            </a:xfrm>
            <a:prstGeom prst="rect">
              <a:avLst/>
            </a:prstGeom>
          </p:spPr>
          <p:style>
            <a:lnRef idx="0">
              <a:scrgbClr r="0" g="0" b="0"/>
            </a:lnRef>
            <a:fillRef idx="0">
              <a:scrgbClr r="0" g="0" b="0"/>
            </a:fillRef>
            <a:effectRef idx="0">
              <a:scrgbClr r="0" g="0" b="0"/>
            </a:effectRef>
            <a:fontRef idx="minor">
              <a:schemeClr val="lt1"/>
            </a:fontRef>
          </p:style>
          <p:txBody>
            <a:bodyPr lIns="104775" tIns="69850" rIns="104775" bIns="69850" spcCol="1270" anchor="ctr"/>
            <a:lstStyle/>
            <a:p>
              <a:pPr algn="just" defTabSz="2444750" fontAlgn="auto">
                <a:spcAft>
                  <a:spcPts val="0"/>
                </a:spcAft>
                <a:tabLst>
                  <a:tab pos="1260475" algn="l"/>
                </a:tabLst>
                <a:defRPr/>
              </a:pPr>
              <a:r>
                <a:rPr lang="tr-TR" sz="2400" dirty="0">
                  <a:latin typeface="Century Gothic" panose="020B0502020202020204" pitchFamily="34" charset="0"/>
                </a:rPr>
                <a:t>	</a:t>
              </a:r>
              <a:r>
                <a:rPr lang="tr-TR" sz="2400" dirty="0">
                  <a:solidFill>
                    <a:schemeClr val="tx1">
                      <a:lumMod val="95000"/>
                      <a:lumOff val="5000"/>
                    </a:schemeClr>
                  </a:solidFill>
                  <a:latin typeface="Century Gothic" panose="020B0502020202020204" pitchFamily="34" charset="0"/>
                </a:rPr>
                <a:t>Öğretmen, tahtaya kalkan öğrencileri soruları çözemedikleri zaman onlara sizden hiçbir şey olmaz, bu okula gelip de sıraları boşuna işgal etmeyin demektedir.  </a:t>
              </a:r>
            </a:p>
            <a:p>
              <a:pPr algn="ctr" defTabSz="2444750" fontAlgn="auto">
                <a:spcAft>
                  <a:spcPts val="0"/>
                </a:spcAft>
                <a:tabLst>
                  <a:tab pos="1260475" algn="l"/>
                </a:tabLst>
                <a:defRPr/>
              </a:pPr>
              <a:endParaRPr lang="tr-TR" sz="2400" b="1" i="1" dirty="0">
                <a:solidFill>
                  <a:schemeClr val="tx1">
                    <a:lumMod val="95000"/>
                    <a:lumOff val="5000"/>
                  </a:schemeClr>
                </a:solidFill>
                <a:latin typeface="Century Gothic" panose="020B0502020202020204" pitchFamily="34" charset="0"/>
              </a:endParaRPr>
            </a:p>
            <a:p>
              <a:pPr algn="ctr" defTabSz="2444750" fontAlgn="auto">
                <a:spcAft>
                  <a:spcPts val="0"/>
                </a:spcAft>
                <a:defRPr/>
              </a:pPr>
              <a:r>
                <a:rPr lang="tr-TR" sz="2400" b="1" i="1" dirty="0">
                  <a:solidFill>
                    <a:schemeClr val="tx1">
                      <a:lumMod val="95000"/>
                      <a:lumOff val="5000"/>
                    </a:schemeClr>
                  </a:solidFill>
                  <a:latin typeface="Century Gothic" panose="020B0502020202020204" pitchFamily="34" charset="0"/>
                </a:rPr>
                <a:t>Bu </a:t>
              </a:r>
              <a:r>
                <a:rPr lang="tr-TR" sz="2400" b="1" i="1" dirty="0" smtClean="0">
                  <a:solidFill>
                    <a:schemeClr val="tx1">
                      <a:lumMod val="95000"/>
                      <a:lumOff val="5000"/>
                    </a:schemeClr>
                  </a:solidFill>
                  <a:latin typeface="Century Gothic" panose="020B0502020202020204" pitchFamily="34" charset="0"/>
                </a:rPr>
                <a:t>ihmal midir, istismar mıdır?</a:t>
              </a:r>
              <a:endParaRPr lang="tr-TR" sz="2400" b="1" i="1" dirty="0">
                <a:solidFill>
                  <a:schemeClr val="tx1">
                    <a:lumMod val="95000"/>
                    <a:lumOff val="5000"/>
                  </a:schemeClr>
                </a:solidFill>
                <a:latin typeface="Century Gothic" panose="020B0502020202020204" pitchFamily="34" charset="0"/>
              </a:endParaRPr>
            </a:p>
          </p:txBody>
        </p:sp>
      </p:grpSp>
      <p:sp>
        <p:nvSpPr>
          <p:cNvPr id="2" name="Slayt Numarası Yer Tutucusu 1"/>
          <p:cNvSpPr>
            <a:spLocks noGrp="1"/>
          </p:cNvSpPr>
          <p:nvPr>
            <p:ph type="sldNum" sz="quarter" idx="12"/>
          </p:nvPr>
        </p:nvSpPr>
        <p:spPr>
          <a:xfrm>
            <a:off x="3810000" y="6172201"/>
            <a:ext cx="1828800" cy="365125"/>
          </a:xfrm>
          <a:prstGeom prst="rect">
            <a:avLst/>
          </a:prstGeom>
        </p:spPr>
        <p:txBody>
          <a:bodyPr/>
          <a:lstStyle/>
          <a:p>
            <a:pPr>
              <a:defRPr/>
            </a:pPr>
            <a:fld id="{B243A0BE-B378-4097-8F14-15D69CE3C849}" type="slidenum">
              <a:rPr lang="en-US" smtClean="0"/>
              <a:pPr>
                <a:defRPr/>
              </a:pPr>
              <a:t>44</a:t>
            </a:fld>
            <a:endParaRPr lang="en-US" dirty="0"/>
          </a:p>
        </p:txBody>
      </p:sp>
    </p:spTree>
    <p:extLst>
      <p:ext uri="{BB962C8B-B14F-4D97-AF65-F5344CB8AC3E}">
        <p14:creationId xmlns:p14="http://schemas.microsoft.com/office/powerpoint/2010/main" val="20662912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up 4"/>
          <p:cNvGrpSpPr>
            <a:grpSpLocks/>
          </p:cNvGrpSpPr>
          <p:nvPr/>
        </p:nvGrpSpPr>
        <p:grpSpPr bwMode="auto">
          <a:xfrm>
            <a:off x="1150648" y="814993"/>
            <a:ext cx="6840859" cy="5252810"/>
            <a:chOff x="-38751" y="-472582"/>
            <a:chExt cx="10751351" cy="5969660"/>
          </a:xfrm>
        </p:grpSpPr>
        <p:sp>
          <p:nvSpPr>
            <p:cNvPr id="6" name="Yuvarlatılmış Dikdörtgen 5"/>
            <p:cNvSpPr/>
            <p:nvPr/>
          </p:nvSpPr>
          <p:spPr>
            <a:xfrm>
              <a:off x="-38751" y="-306432"/>
              <a:ext cx="10751351" cy="5803510"/>
            </a:xfrm>
            <a:prstGeom prst="roundRect">
              <a:avLst>
                <a:gd name="adj" fmla="val 10000"/>
              </a:avLst>
            </a:prstGeom>
            <a:solidFill>
              <a:schemeClr val="bg1">
                <a:lumMod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Yuvarlatılmış Dikdörtgen 4"/>
            <p:cNvSpPr/>
            <p:nvPr/>
          </p:nvSpPr>
          <p:spPr>
            <a:xfrm>
              <a:off x="168393" y="-472582"/>
              <a:ext cx="10433644" cy="5810223"/>
            </a:xfrm>
            <a:prstGeom prst="rect">
              <a:avLst/>
            </a:prstGeom>
          </p:spPr>
          <p:style>
            <a:lnRef idx="0">
              <a:scrgbClr r="0" g="0" b="0"/>
            </a:lnRef>
            <a:fillRef idx="0">
              <a:scrgbClr r="0" g="0" b="0"/>
            </a:fillRef>
            <a:effectRef idx="0">
              <a:scrgbClr r="0" g="0" b="0"/>
            </a:effectRef>
            <a:fontRef idx="minor">
              <a:schemeClr val="lt1"/>
            </a:fontRef>
          </p:style>
          <p:txBody>
            <a:bodyPr lIns="104775" tIns="69850" rIns="104775" bIns="69850" spcCol="1270" anchor="ctr"/>
            <a:lstStyle/>
            <a:p>
              <a:pPr algn="just" defTabSz="2444750" fontAlgn="auto">
                <a:spcAft>
                  <a:spcPts val="0"/>
                </a:spcAft>
                <a:tabLst>
                  <a:tab pos="1260475" algn="l"/>
                </a:tabLst>
                <a:defRPr/>
              </a:pPr>
              <a:r>
                <a:rPr lang="tr-TR" sz="3200" dirty="0">
                  <a:latin typeface="Calibri" panose="020F0502020204030204" pitchFamily="34" charset="0"/>
                </a:rPr>
                <a:t>	</a:t>
              </a:r>
              <a:r>
                <a:rPr lang="tr-TR" sz="2400" dirty="0">
                  <a:solidFill>
                    <a:schemeClr val="tx1">
                      <a:lumMod val="95000"/>
                      <a:lumOff val="5000"/>
                    </a:schemeClr>
                  </a:solidFill>
                  <a:latin typeface="+mj-lt"/>
                </a:rPr>
                <a:t>Çetin, Rıfkı ile oynarken Rıfkı’nın kendisine rahatsız edici şekilde dokunduğunu fark etti.  </a:t>
              </a:r>
            </a:p>
            <a:p>
              <a:pPr algn="ctr" defTabSz="2444750" fontAlgn="auto">
                <a:spcAft>
                  <a:spcPts val="0"/>
                </a:spcAft>
                <a:tabLst>
                  <a:tab pos="1260475" algn="l"/>
                </a:tabLst>
                <a:defRPr/>
              </a:pPr>
              <a:endParaRPr lang="tr-TR" sz="2400" b="1" i="1" dirty="0">
                <a:solidFill>
                  <a:schemeClr val="tx1">
                    <a:lumMod val="95000"/>
                    <a:lumOff val="5000"/>
                  </a:schemeClr>
                </a:solidFill>
                <a:latin typeface="+mj-lt"/>
              </a:endParaRPr>
            </a:p>
            <a:p>
              <a:pPr algn="ctr" defTabSz="2444750" fontAlgn="auto">
                <a:spcAft>
                  <a:spcPts val="0"/>
                </a:spcAft>
                <a:defRPr/>
              </a:pPr>
              <a:r>
                <a:rPr lang="tr-TR" sz="2400" b="1" i="1" dirty="0">
                  <a:solidFill>
                    <a:schemeClr val="tx1">
                      <a:lumMod val="95000"/>
                      <a:lumOff val="5000"/>
                    </a:schemeClr>
                  </a:solidFill>
                  <a:latin typeface="+mj-lt"/>
                </a:rPr>
                <a:t>Bu </a:t>
              </a:r>
              <a:r>
                <a:rPr lang="tr-TR" sz="2400" b="1" i="1" dirty="0" smtClean="0">
                  <a:solidFill>
                    <a:schemeClr val="tx1">
                      <a:lumMod val="95000"/>
                      <a:lumOff val="5000"/>
                    </a:schemeClr>
                  </a:solidFill>
                  <a:latin typeface="+mj-lt"/>
                </a:rPr>
                <a:t>ihmal midir, istismar mıdır?</a:t>
              </a:r>
              <a:endParaRPr lang="tr-TR" sz="2400" b="1" i="1" dirty="0">
                <a:solidFill>
                  <a:schemeClr val="tx1">
                    <a:lumMod val="95000"/>
                    <a:lumOff val="5000"/>
                  </a:schemeClr>
                </a:solidFill>
                <a:latin typeface="+mj-lt"/>
              </a:endParaRPr>
            </a:p>
          </p:txBody>
        </p:sp>
      </p:grpSp>
      <p:sp>
        <p:nvSpPr>
          <p:cNvPr id="2" name="Slayt Numarası Yer Tutucusu 1"/>
          <p:cNvSpPr>
            <a:spLocks noGrp="1"/>
          </p:cNvSpPr>
          <p:nvPr>
            <p:ph type="sldNum" sz="quarter" idx="12"/>
          </p:nvPr>
        </p:nvSpPr>
        <p:spPr>
          <a:xfrm>
            <a:off x="3810000" y="6172201"/>
            <a:ext cx="1828800" cy="365125"/>
          </a:xfrm>
          <a:prstGeom prst="rect">
            <a:avLst/>
          </a:prstGeom>
        </p:spPr>
        <p:txBody>
          <a:bodyPr/>
          <a:lstStyle/>
          <a:p>
            <a:pPr>
              <a:defRPr/>
            </a:pPr>
            <a:fld id="{B243A0BE-B378-4097-8F14-15D69CE3C849}" type="slidenum">
              <a:rPr lang="en-US" smtClean="0"/>
              <a:pPr>
                <a:defRPr/>
              </a:pPr>
              <a:t>45</a:t>
            </a:fld>
            <a:endParaRPr lang="en-US" dirty="0"/>
          </a:p>
        </p:txBody>
      </p:sp>
    </p:spTree>
    <p:extLst>
      <p:ext uri="{BB962C8B-B14F-4D97-AF65-F5344CB8AC3E}">
        <p14:creationId xmlns:p14="http://schemas.microsoft.com/office/powerpoint/2010/main" val="1990381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up 4"/>
          <p:cNvGrpSpPr>
            <a:grpSpLocks/>
          </p:cNvGrpSpPr>
          <p:nvPr/>
        </p:nvGrpSpPr>
        <p:grpSpPr bwMode="auto">
          <a:xfrm>
            <a:off x="1187624" y="765795"/>
            <a:ext cx="6881672" cy="5252810"/>
            <a:chOff x="9539" y="-472582"/>
            <a:chExt cx="10751351" cy="5969660"/>
          </a:xfrm>
        </p:grpSpPr>
        <p:sp>
          <p:nvSpPr>
            <p:cNvPr id="6" name="Yuvarlatılmış Dikdörtgen 5"/>
            <p:cNvSpPr/>
            <p:nvPr/>
          </p:nvSpPr>
          <p:spPr>
            <a:xfrm>
              <a:off x="9539" y="-306432"/>
              <a:ext cx="10751351" cy="5803510"/>
            </a:xfrm>
            <a:prstGeom prst="roundRect">
              <a:avLst>
                <a:gd name="adj" fmla="val 10000"/>
              </a:avLst>
            </a:prstGeom>
            <a:solidFill>
              <a:schemeClr val="bg1">
                <a:lumMod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Yuvarlatılmış Dikdörtgen 4"/>
            <p:cNvSpPr/>
            <p:nvPr/>
          </p:nvSpPr>
          <p:spPr>
            <a:xfrm>
              <a:off x="168393" y="-472582"/>
              <a:ext cx="10433644" cy="5810223"/>
            </a:xfrm>
            <a:prstGeom prst="rect">
              <a:avLst/>
            </a:prstGeom>
          </p:spPr>
          <p:style>
            <a:lnRef idx="0">
              <a:scrgbClr r="0" g="0" b="0"/>
            </a:lnRef>
            <a:fillRef idx="0">
              <a:scrgbClr r="0" g="0" b="0"/>
            </a:fillRef>
            <a:effectRef idx="0">
              <a:scrgbClr r="0" g="0" b="0"/>
            </a:effectRef>
            <a:fontRef idx="minor">
              <a:schemeClr val="lt1"/>
            </a:fontRef>
          </p:style>
          <p:txBody>
            <a:bodyPr lIns="104775" tIns="69850" rIns="104775" bIns="69850" spcCol="1270" anchor="ctr"/>
            <a:lstStyle/>
            <a:p>
              <a:pPr algn="just" defTabSz="2444750" fontAlgn="auto">
                <a:spcAft>
                  <a:spcPts val="0"/>
                </a:spcAft>
                <a:tabLst>
                  <a:tab pos="1260475" algn="l"/>
                </a:tabLst>
                <a:defRPr/>
              </a:pPr>
              <a:r>
                <a:rPr lang="tr-TR" sz="3200" dirty="0">
                  <a:latin typeface="Calibri" panose="020F0502020204030204" pitchFamily="34" charset="0"/>
                </a:rPr>
                <a:t>	</a:t>
              </a:r>
              <a:r>
                <a:rPr lang="tr-TR" sz="2400" dirty="0">
                  <a:solidFill>
                    <a:schemeClr val="tx1">
                      <a:lumMod val="95000"/>
                      <a:lumOff val="5000"/>
                    </a:schemeClr>
                  </a:solidFill>
                  <a:latin typeface="Century Gothic" panose="020B0502020202020204" pitchFamily="34" charset="0"/>
                </a:rPr>
                <a:t>Sevda, okul harçlığını kazanmak için, okuldan sonra mendil satmaktadır.  </a:t>
              </a:r>
            </a:p>
            <a:p>
              <a:pPr algn="ctr" defTabSz="2444750" fontAlgn="auto">
                <a:spcAft>
                  <a:spcPts val="0"/>
                </a:spcAft>
                <a:tabLst>
                  <a:tab pos="1260475" algn="l"/>
                </a:tabLst>
                <a:defRPr/>
              </a:pPr>
              <a:endParaRPr lang="tr-TR" sz="2400" b="1" i="1" dirty="0">
                <a:solidFill>
                  <a:schemeClr val="tx1">
                    <a:lumMod val="95000"/>
                    <a:lumOff val="5000"/>
                  </a:schemeClr>
                </a:solidFill>
                <a:latin typeface="Century Gothic" panose="020B0502020202020204" pitchFamily="34" charset="0"/>
              </a:endParaRPr>
            </a:p>
            <a:p>
              <a:pPr algn="ctr" defTabSz="2444750" fontAlgn="auto">
                <a:spcAft>
                  <a:spcPts val="0"/>
                </a:spcAft>
                <a:defRPr/>
              </a:pPr>
              <a:r>
                <a:rPr lang="tr-TR" sz="2400" b="1" i="1" dirty="0">
                  <a:solidFill>
                    <a:schemeClr val="tx1">
                      <a:lumMod val="95000"/>
                      <a:lumOff val="5000"/>
                    </a:schemeClr>
                  </a:solidFill>
                  <a:latin typeface="Century Gothic" panose="020B0502020202020204" pitchFamily="34" charset="0"/>
                </a:rPr>
                <a:t>Bu </a:t>
              </a:r>
              <a:r>
                <a:rPr lang="tr-TR" sz="2400" b="1" i="1" dirty="0" smtClean="0">
                  <a:solidFill>
                    <a:schemeClr val="tx1">
                      <a:lumMod val="95000"/>
                      <a:lumOff val="5000"/>
                    </a:schemeClr>
                  </a:solidFill>
                  <a:latin typeface="Century Gothic" panose="020B0502020202020204" pitchFamily="34" charset="0"/>
                </a:rPr>
                <a:t>ihmal midir, istismar mıdır?</a:t>
              </a:r>
              <a:endParaRPr lang="tr-TR" sz="2400" b="1" i="1" dirty="0">
                <a:solidFill>
                  <a:schemeClr val="tx1">
                    <a:lumMod val="95000"/>
                    <a:lumOff val="5000"/>
                  </a:schemeClr>
                </a:solidFill>
                <a:latin typeface="Century Gothic" panose="020B0502020202020204" pitchFamily="34" charset="0"/>
              </a:endParaRPr>
            </a:p>
          </p:txBody>
        </p:sp>
      </p:grpSp>
      <p:sp>
        <p:nvSpPr>
          <p:cNvPr id="2" name="Slayt Numarası Yer Tutucusu 1"/>
          <p:cNvSpPr>
            <a:spLocks noGrp="1"/>
          </p:cNvSpPr>
          <p:nvPr>
            <p:ph type="sldNum" sz="quarter" idx="12"/>
          </p:nvPr>
        </p:nvSpPr>
        <p:spPr>
          <a:xfrm>
            <a:off x="3810000" y="6172201"/>
            <a:ext cx="1828800" cy="365125"/>
          </a:xfrm>
          <a:prstGeom prst="rect">
            <a:avLst/>
          </a:prstGeom>
        </p:spPr>
        <p:txBody>
          <a:bodyPr/>
          <a:lstStyle/>
          <a:p>
            <a:pPr>
              <a:defRPr/>
            </a:pPr>
            <a:fld id="{B243A0BE-B378-4097-8F14-15D69CE3C849}" type="slidenum">
              <a:rPr lang="en-US" smtClean="0"/>
              <a:pPr>
                <a:defRPr/>
              </a:pPr>
              <a:t>46</a:t>
            </a:fld>
            <a:endParaRPr lang="en-US" dirty="0"/>
          </a:p>
        </p:txBody>
      </p:sp>
    </p:spTree>
    <p:extLst>
      <p:ext uri="{BB962C8B-B14F-4D97-AF65-F5344CB8AC3E}">
        <p14:creationId xmlns:p14="http://schemas.microsoft.com/office/powerpoint/2010/main" val="2654278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up 4"/>
          <p:cNvGrpSpPr>
            <a:grpSpLocks/>
          </p:cNvGrpSpPr>
          <p:nvPr/>
        </p:nvGrpSpPr>
        <p:grpSpPr bwMode="auto">
          <a:xfrm>
            <a:off x="1123759" y="981645"/>
            <a:ext cx="6912867" cy="5036786"/>
            <a:chOff x="9539" y="-472582"/>
            <a:chExt cx="10751351" cy="5969660"/>
          </a:xfrm>
        </p:grpSpPr>
        <p:sp>
          <p:nvSpPr>
            <p:cNvPr id="6" name="Yuvarlatılmış Dikdörtgen 5"/>
            <p:cNvSpPr/>
            <p:nvPr/>
          </p:nvSpPr>
          <p:spPr>
            <a:xfrm>
              <a:off x="9539" y="-306432"/>
              <a:ext cx="10751351" cy="5803510"/>
            </a:xfrm>
            <a:prstGeom prst="roundRect">
              <a:avLst>
                <a:gd name="adj" fmla="val 10000"/>
              </a:avLst>
            </a:prstGeom>
            <a:solidFill>
              <a:schemeClr val="bg1">
                <a:lumMod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Yuvarlatılmış Dikdörtgen 4"/>
            <p:cNvSpPr/>
            <p:nvPr/>
          </p:nvSpPr>
          <p:spPr>
            <a:xfrm>
              <a:off x="168393" y="-472582"/>
              <a:ext cx="10433644" cy="5810223"/>
            </a:xfrm>
            <a:prstGeom prst="rect">
              <a:avLst/>
            </a:prstGeom>
          </p:spPr>
          <p:style>
            <a:lnRef idx="0">
              <a:scrgbClr r="0" g="0" b="0"/>
            </a:lnRef>
            <a:fillRef idx="0">
              <a:scrgbClr r="0" g="0" b="0"/>
            </a:fillRef>
            <a:effectRef idx="0">
              <a:scrgbClr r="0" g="0" b="0"/>
            </a:effectRef>
            <a:fontRef idx="minor">
              <a:schemeClr val="lt1"/>
            </a:fontRef>
          </p:style>
          <p:txBody>
            <a:bodyPr lIns="104775" tIns="69850" rIns="104775" bIns="69850" spcCol="1270" anchor="ctr"/>
            <a:lstStyle/>
            <a:p>
              <a:pPr algn="just" defTabSz="2444750" fontAlgn="auto">
                <a:spcAft>
                  <a:spcPts val="0"/>
                </a:spcAft>
                <a:tabLst>
                  <a:tab pos="1260475" algn="l"/>
                </a:tabLst>
                <a:defRPr/>
              </a:pPr>
              <a:r>
                <a:rPr lang="tr-TR" sz="2800" dirty="0">
                  <a:latin typeface="Calibri" panose="020F0502020204030204" pitchFamily="34" charset="0"/>
                </a:rPr>
                <a:t>	</a:t>
              </a:r>
              <a:r>
                <a:rPr lang="tr-TR" sz="2400" dirty="0">
                  <a:solidFill>
                    <a:schemeClr val="tx1">
                      <a:lumMod val="95000"/>
                      <a:lumOff val="5000"/>
                    </a:schemeClr>
                  </a:solidFill>
                  <a:latin typeface="Century Gothic" panose="020B0502020202020204" pitchFamily="34" charset="0"/>
                </a:rPr>
                <a:t>Rafet, sürekli öksürmektedir. Ailesi işlerinin çok olduğu gerekçesiyle kendiliğinden iyileşeceğini düşündükleri için onu doktora götürmemişlerdir. Hastalığı ilerleyen Rafet okula gidemez hale gelmiştir. Ailesi bu durumu önemsememiştir.  </a:t>
              </a:r>
            </a:p>
            <a:p>
              <a:pPr algn="ctr" defTabSz="2444750" fontAlgn="auto">
                <a:spcAft>
                  <a:spcPts val="0"/>
                </a:spcAft>
                <a:tabLst>
                  <a:tab pos="1260475" algn="l"/>
                </a:tabLst>
                <a:defRPr/>
              </a:pPr>
              <a:endParaRPr lang="tr-TR" sz="2400" i="1" dirty="0">
                <a:solidFill>
                  <a:schemeClr val="tx1">
                    <a:lumMod val="95000"/>
                    <a:lumOff val="5000"/>
                  </a:schemeClr>
                </a:solidFill>
                <a:latin typeface="Century Gothic" panose="020B0502020202020204" pitchFamily="34" charset="0"/>
              </a:endParaRPr>
            </a:p>
            <a:p>
              <a:pPr algn="ctr" defTabSz="2444750" fontAlgn="auto">
                <a:spcAft>
                  <a:spcPts val="0"/>
                </a:spcAft>
                <a:defRPr/>
              </a:pPr>
              <a:r>
                <a:rPr lang="tr-TR" sz="2400" b="1" i="1" dirty="0">
                  <a:solidFill>
                    <a:schemeClr val="tx1">
                      <a:lumMod val="95000"/>
                      <a:lumOff val="5000"/>
                    </a:schemeClr>
                  </a:solidFill>
                  <a:latin typeface="Century Gothic" panose="020B0502020202020204" pitchFamily="34" charset="0"/>
                </a:rPr>
                <a:t>Bu </a:t>
              </a:r>
              <a:r>
                <a:rPr lang="tr-TR" sz="2400" b="1" i="1" dirty="0" smtClean="0">
                  <a:solidFill>
                    <a:schemeClr val="tx1">
                      <a:lumMod val="95000"/>
                      <a:lumOff val="5000"/>
                    </a:schemeClr>
                  </a:solidFill>
                  <a:latin typeface="Century Gothic" panose="020B0502020202020204" pitchFamily="34" charset="0"/>
                </a:rPr>
                <a:t>ihmal midir, istismar mıdır?</a:t>
              </a:r>
              <a:endParaRPr lang="tr-TR" sz="2400" b="1" i="1" dirty="0">
                <a:solidFill>
                  <a:schemeClr val="tx1">
                    <a:lumMod val="95000"/>
                    <a:lumOff val="5000"/>
                  </a:schemeClr>
                </a:solidFill>
                <a:latin typeface="Century Gothic" panose="020B0502020202020204" pitchFamily="34" charset="0"/>
              </a:endParaRPr>
            </a:p>
          </p:txBody>
        </p:sp>
      </p:grpSp>
      <p:sp>
        <p:nvSpPr>
          <p:cNvPr id="2" name="Slayt Numarası Yer Tutucusu 1"/>
          <p:cNvSpPr>
            <a:spLocks noGrp="1"/>
          </p:cNvSpPr>
          <p:nvPr>
            <p:ph type="sldNum" sz="quarter" idx="12"/>
          </p:nvPr>
        </p:nvSpPr>
        <p:spPr>
          <a:xfrm>
            <a:off x="3810000" y="6172201"/>
            <a:ext cx="1828800" cy="365125"/>
          </a:xfrm>
          <a:prstGeom prst="rect">
            <a:avLst/>
          </a:prstGeom>
        </p:spPr>
        <p:txBody>
          <a:bodyPr/>
          <a:lstStyle/>
          <a:p>
            <a:pPr>
              <a:defRPr/>
            </a:pPr>
            <a:fld id="{B243A0BE-B378-4097-8F14-15D69CE3C849}" type="slidenum">
              <a:rPr lang="en-US" smtClean="0"/>
              <a:pPr>
                <a:defRPr/>
              </a:pPr>
              <a:t>47</a:t>
            </a:fld>
            <a:endParaRPr lang="en-US" dirty="0"/>
          </a:p>
        </p:txBody>
      </p:sp>
    </p:spTree>
    <p:extLst>
      <p:ext uri="{BB962C8B-B14F-4D97-AF65-F5344CB8AC3E}">
        <p14:creationId xmlns:p14="http://schemas.microsoft.com/office/powerpoint/2010/main" val="24102328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kış Çizelgesi: Sıralı Erişimli Depolama 7"/>
          <p:cNvSpPr/>
          <p:nvPr/>
        </p:nvSpPr>
        <p:spPr>
          <a:xfrm>
            <a:off x="755576" y="1844824"/>
            <a:ext cx="7776864" cy="2808312"/>
          </a:xfrm>
          <a:prstGeom prst="flowChartMagneticTape">
            <a:avLst/>
          </a:prstGeom>
          <a:ln>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tr-TR" sz="2400" dirty="0"/>
          </a:p>
        </p:txBody>
      </p:sp>
      <p:sp>
        <p:nvSpPr>
          <p:cNvPr id="7" name="İçerik Yer Tutucusu 2"/>
          <p:cNvSpPr>
            <a:spLocks noGrp="1"/>
          </p:cNvSpPr>
          <p:nvPr>
            <p:ph idx="1"/>
          </p:nvPr>
        </p:nvSpPr>
        <p:spPr>
          <a:xfrm>
            <a:off x="899592" y="2492896"/>
            <a:ext cx="7135124" cy="1800200"/>
          </a:xfrm>
        </p:spPr>
        <p:txBody>
          <a:bodyPr>
            <a:normAutofit lnSpcReduction="10000"/>
          </a:bodyPr>
          <a:lstStyle/>
          <a:p>
            <a:pPr marL="0" indent="0" algn="ctr">
              <a:buNone/>
            </a:pPr>
            <a:r>
              <a:rPr lang="tr-TR" sz="2400" dirty="0" smtClean="0">
                <a:latin typeface="Times New Roman" panose="02020603050405020304" pitchFamily="18" charset="0"/>
                <a:cs typeface="Times New Roman" panose="02020603050405020304" pitchFamily="18" charset="0"/>
              </a:rPr>
              <a:t>	</a:t>
            </a:r>
            <a:r>
              <a:rPr lang="tr-TR" sz="2400" b="0" dirty="0" smtClean="0">
                <a:solidFill>
                  <a:schemeClr val="tx1">
                    <a:lumMod val="75000"/>
                    <a:lumOff val="25000"/>
                  </a:schemeClr>
                </a:solidFill>
                <a:cs typeface="Times New Roman" panose="02020603050405020304" pitchFamily="18" charset="0"/>
              </a:rPr>
              <a:t>Özetle çocuk ihmali; çocuğun sağlıklı gelişimi için yapılması gerekli olan bir şeyin yapılmaması, çocuk istismarı; çocuğun sağlıklı gelişimi için yapılmaması gerekenlerin yapılmasıdır.</a:t>
            </a:r>
            <a:endParaRPr lang="tr-TR" sz="2400" b="0" dirty="0">
              <a:solidFill>
                <a:schemeClr val="tx1">
                  <a:lumMod val="75000"/>
                  <a:lumOff val="25000"/>
                </a:schemeClr>
              </a:solidFill>
              <a:cs typeface="Times New Roman" panose="02020603050405020304" pitchFamily="18" charset="0"/>
            </a:endParaRPr>
          </a:p>
        </p:txBody>
      </p:sp>
    </p:spTree>
    <p:extLst>
      <p:ext uri="{BB962C8B-B14F-4D97-AF65-F5344CB8AC3E}">
        <p14:creationId xmlns:p14="http://schemas.microsoft.com/office/powerpoint/2010/main" val="32797720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600200"/>
            <a:ext cx="7643192" cy="4525963"/>
          </a:xfrm>
        </p:spPr>
        <p:txBody>
          <a:bodyPr>
            <a:normAutofit/>
          </a:bodyPr>
          <a:lstStyle/>
          <a:p>
            <a:r>
              <a:rPr lang="tr-TR" sz="2800" dirty="0" smtClean="0"/>
              <a:t>Cinsel istismarın her derecesi için akılda tutulması gerekenler şunlardır:</a:t>
            </a:r>
          </a:p>
          <a:p>
            <a:pPr lvl="1"/>
            <a:r>
              <a:rPr lang="tr-TR" sz="2000" dirty="0" smtClean="0">
                <a:solidFill>
                  <a:schemeClr val="tx1">
                    <a:lumMod val="85000"/>
                    <a:lumOff val="15000"/>
                  </a:schemeClr>
                </a:solidFill>
              </a:rPr>
              <a:t>Kimse cinsel istismara maruz kalmak istemez.</a:t>
            </a:r>
          </a:p>
          <a:p>
            <a:pPr lvl="1"/>
            <a:r>
              <a:rPr lang="tr-TR" sz="2000" dirty="0" smtClean="0">
                <a:solidFill>
                  <a:schemeClr val="tx1">
                    <a:lumMod val="85000"/>
                    <a:lumOff val="15000"/>
                  </a:schemeClr>
                </a:solidFill>
              </a:rPr>
              <a:t>Kimse cinsel istismarı hak etmez.</a:t>
            </a:r>
          </a:p>
          <a:p>
            <a:pPr lvl="1"/>
            <a:r>
              <a:rPr lang="tr-TR" sz="2000" dirty="0" smtClean="0">
                <a:solidFill>
                  <a:schemeClr val="tx1">
                    <a:lumMod val="85000"/>
                    <a:lumOff val="15000"/>
                  </a:schemeClr>
                </a:solidFill>
              </a:rPr>
              <a:t>Hiçbir davranış cinsel istismar, taciz ve tecavüzü haklı göstermez.</a:t>
            </a:r>
          </a:p>
          <a:p>
            <a:pPr lvl="1"/>
            <a:r>
              <a:rPr lang="tr-TR" sz="2000" dirty="0" smtClean="0">
                <a:solidFill>
                  <a:schemeClr val="tx1">
                    <a:lumMod val="85000"/>
                    <a:lumOff val="15000"/>
                  </a:schemeClr>
                </a:solidFill>
              </a:rPr>
              <a:t>Her türlü cinsel istismar kanunlar ve toplum önünde SUÇTUR.</a:t>
            </a:r>
            <a:endParaRPr lang="tr-TR" sz="2000" dirty="0">
              <a:solidFill>
                <a:schemeClr val="tx1">
                  <a:lumMod val="85000"/>
                  <a:lumOff val="15000"/>
                </a:schemeClr>
              </a:solidFill>
            </a:endParaRPr>
          </a:p>
        </p:txBody>
      </p:sp>
    </p:spTree>
    <p:extLst>
      <p:ext uri="{BB962C8B-B14F-4D97-AF65-F5344CB8AC3E}">
        <p14:creationId xmlns:p14="http://schemas.microsoft.com/office/powerpoint/2010/main" val="3925371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8229600" cy="979512"/>
          </a:xfrm>
        </p:spPr>
        <p:txBody>
          <a:bodyPr>
            <a:normAutofit/>
          </a:bodyPr>
          <a:lstStyle/>
          <a:p>
            <a:r>
              <a:rPr lang="tr-TR" sz="4800" dirty="0" smtClean="0"/>
              <a:t>Kişisel Sınırlar</a:t>
            </a:r>
            <a:endParaRPr lang="tr-TR" sz="4800" dirty="0"/>
          </a:p>
        </p:txBody>
      </p:sp>
      <p:pic>
        <p:nvPicPr>
          <p:cNvPr id="4" name="Picture 2" descr="F:\ihmal istismar\kişisel sınır.jpg"/>
          <p:cNvPicPr>
            <a:picLocks noGrp="1" noChangeAspect="1" noChangeArrowheads="1"/>
          </p:cNvPicPr>
          <p:nvPr>
            <p:ph idx="1"/>
          </p:nvPr>
        </p:nvPicPr>
        <p:blipFill>
          <a:blip r:embed="rId2" cstate="print"/>
          <a:stretch>
            <a:fillRect/>
          </a:stretch>
        </p:blipFill>
        <p:spPr bwMode="auto">
          <a:xfrm>
            <a:off x="755576" y="1438002"/>
            <a:ext cx="7704856" cy="47505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63991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1124744"/>
            <a:ext cx="7671048" cy="4846320"/>
          </a:xfrm>
        </p:spPr>
        <p:txBody>
          <a:bodyPr/>
          <a:lstStyle/>
          <a:p>
            <a:pPr algn="just">
              <a:buNone/>
            </a:pPr>
            <a:r>
              <a:rPr lang="tr-TR" sz="2400" b="1" dirty="0" smtClean="0"/>
              <a:t>      İstismarın </a:t>
            </a:r>
            <a:r>
              <a:rPr lang="tr-TR" sz="2400" b="1" dirty="0"/>
              <a:t>her türünden korumak </a:t>
            </a:r>
            <a:r>
              <a:rPr lang="tr-TR" sz="2400" b="1" dirty="0" smtClean="0"/>
              <a:t>için:</a:t>
            </a:r>
            <a:endParaRPr lang="tr-TR" sz="2400" b="1" dirty="0"/>
          </a:p>
          <a:p>
            <a:pPr algn="just">
              <a:buFont typeface="Wingdings" panose="05000000000000000000" pitchFamily="2" charset="2"/>
              <a:buChar char="Ø"/>
            </a:pPr>
            <a:endParaRPr lang="tr-TR" sz="2400" dirty="0" smtClean="0"/>
          </a:p>
          <a:p>
            <a:pPr lvl="1" algn="just">
              <a:buFont typeface="Wingdings" panose="05000000000000000000" pitchFamily="2" charset="2"/>
              <a:buChar char="Ø"/>
            </a:pPr>
            <a:r>
              <a:rPr lang="tr-TR" sz="2400" dirty="0" smtClean="0">
                <a:solidFill>
                  <a:schemeClr val="tx1">
                    <a:lumMod val="95000"/>
                    <a:lumOff val="5000"/>
                  </a:schemeClr>
                </a:solidFill>
              </a:rPr>
              <a:t>Kendimizi </a:t>
            </a:r>
            <a:r>
              <a:rPr lang="tr-TR" sz="2400" dirty="0">
                <a:solidFill>
                  <a:schemeClr val="tx1">
                    <a:lumMod val="95000"/>
                    <a:lumOff val="5000"/>
                  </a:schemeClr>
                </a:solidFill>
              </a:rPr>
              <a:t>ve ihtiyaçlarımızı iyi </a:t>
            </a:r>
            <a:r>
              <a:rPr lang="tr-TR" sz="2400" dirty="0" smtClean="0">
                <a:solidFill>
                  <a:schemeClr val="tx1">
                    <a:lumMod val="95000"/>
                    <a:lumOff val="5000"/>
                  </a:schemeClr>
                </a:solidFill>
              </a:rPr>
              <a:t>tanımalı</a:t>
            </a:r>
          </a:p>
          <a:p>
            <a:pPr lvl="1" algn="just">
              <a:buFont typeface="Wingdings" panose="05000000000000000000" pitchFamily="2" charset="2"/>
              <a:buChar char="Ø"/>
            </a:pPr>
            <a:endParaRPr lang="tr-TR" sz="2400" dirty="0">
              <a:solidFill>
                <a:schemeClr val="tx1">
                  <a:lumMod val="95000"/>
                  <a:lumOff val="5000"/>
                </a:schemeClr>
              </a:solidFill>
            </a:endParaRPr>
          </a:p>
          <a:p>
            <a:pPr lvl="1" algn="just">
              <a:buFont typeface="Wingdings" panose="05000000000000000000" pitchFamily="2" charset="2"/>
              <a:buChar char="Ø"/>
            </a:pPr>
            <a:r>
              <a:rPr lang="tr-TR" sz="2400" dirty="0">
                <a:solidFill>
                  <a:schemeClr val="tx1">
                    <a:lumMod val="95000"/>
                    <a:lumOff val="5000"/>
                  </a:schemeClr>
                </a:solidFill>
              </a:rPr>
              <a:t>İstismarın ne olduğu hakkında bilgi sahibi </a:t>
            </a:r>
            <a:r>
              <a:rPr lang="tr-TR" sz="2400" dirty="0" smtClean="0">
                <a:solidFill>
                  <a:schemeClr val="tx1">
                    <a:lumMod val="95000"/>
                    <a:lumOff val="5000"/>
                  </a:schemeClr>
                </a:solidFill>
              </a:rPr>
              <a:t>olmalı</a:t>
            </a:r>
          </a:p>
          <a:p>
            <a:pPr lvl="1" algn="just">
              <a:buFont typeface="Wingdings" panose="05000000000000000000" pitchFamily="2" charset="2"/>
              <a:buChar char="Ø"/>
            </a:pPr>
            <a:endParaRPr lang="tr-TR" sz="2400" dirty="0">
              <a:solidFill>
                <a:schemeClr val="tx1">
                  <a:lumMod val="95000"/>
                  <a:lumOff val="5000"/>
                </a:schemeClr>
              </a:solidFill>
            </a:endParaRPr>
          </a:p>
          <a:p>
            <a:pPr lvl="1" algn="just">
              <a:buFont typeface="Wingdings" panose="05000000000000000000" pitchFamily="2" charset="2"/>
              <a:buChar char="Ø"/>
            </a:pPr>
            <a:r>
              <a:rPr lang="tr-TR" sz="2400" dirty="0">
                <a:solidFill>
                  <a:schemeClr val="tx1">
                    <a:lumMod val="95000"/>
                    <a:lumOff val="5000"/>
                  </a:schemeClr>
                </a:solidFill>
              </a:rPr>
              <a:t>Risk durumlarını fark </a:t>
            </a:r>
            <a:r>
              <a:rPr lang="tr-TR" sz="2400" dirty="0" smtClean="0">
                <a:solidFill>
                  <a:schemeClr val="tx1">
                    <a:lumMod val="95000"/>
                    <a:lumOff val="5000"/>
                  </a:schemeClr>
                </a:solidFill>
              </a:rPr>
              <a:t>edebilmeli</a:t>
            </a:r>
          </a:p>
          <a:p>
            <a:pPr lvl="1" algn="just">
              <a:buFont typeface="Wingdings" panose="05000000000000000000" pitchFamily="2" charset="2"/>
              <a:buChar char="Ø"/>
            </a:pPr>
            <a:endParaRPr lang="tr-TR" sz="2400" dirty="0">
              <a:solidFill>
                <a:schemeClr val="tx1">
                  <a:lumMod val="95000"/>
                  <a:lumOff val="5000"/>
                </a:schemeClr>
              </a:solidFill>
            </a:endParaRPr>
          </a:p>
          <a:p>
            <a:pPr lvl="1" algn="just">
              <a:buFont typeface="Wingdings" panose="05000000000000000000" pitchFamily="2" charset="2"/>
              <a:buChar char="Ø"/>
            </a:pPr>
            <a:r>
              <a:rPr lang="tr-TR" sz="2400" dirty="0">
                <a:solidFill>
                  <a:schemeClr val="tx1">
                    <a:lumMod val="95000"/>
                    <a:lumOff val="5000"/>
                  </a:schemeClr>
                </a:solidFill>
              </a:rPr>
              <a:t>Sorun yaşandığımızda izlenmesi gereken basamakları bilmeliyiz.</a:t>
            </a:r>
          </a:p>
          <a:p>
            <a:endParaRPr lang="tr-TR" dirty="0"/>
          </a:p>
        </p:txBody>
      </p:sp>
    </p:spTree>
    <p:extLst>
      <p:ext uri="{BB962C8B-B14F-4D97-AF65-F5344CB8AC3E}">
        <p14:creationId xmlns:p14="http://schemas.microsoft.com/office/powerpoint/2010/main" val="14450482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76672"/>
            <a:ext cx="8229600" cy="1123528"/>
          </a:xfrm>
        </p:spPr>
        <p:txBody>
          <a:bodyPr/>
          <a:lstStyle/>
          <a:p>
            <a:r>
              <a:rPr lang="tr-TR" sz="4800" dirty="0" smtClean="0">
                <a:latin typeface="+mj-lt"/>
              </a:rPr>
              <a:t>Yasal Süreç</a:t>
            </a:r>
            <a:endParaRPr lang="tr-TR" sz="4800" dirty="0">
              <a:latin typeface="+mj-lt"/>
            </a:endParaRPr>
          </a:p>
        </p:txBody>
      </p:sp>
      <p:sp>
        <p:nvSpPr>
          <p:cNvPr id="3" name="İçerik Yer Tutucusu 2"/>
          <p:cNvSpPr>
            <a:spLocks noGrp="1"/>
          </p:cNvSpPr>
          <p:nvPr>
            <p:ph idx="1"/>
          </p:nvPr>
        </p:nvSpPr>
        <p:spPr>
          <a:xfrm>
            <a:off x="971600" y="1916832"/>
            <a:ext cx="7560840" cy="4209331"/>
          </a:xfrm>
        </p:spPr>
        <p:txBody>
          <a:bodyPr/>
          <a:lstStyle/>
          <a:p>
            <a:pPr algn="just"/>
            <a:r>
              <a:rPr lang="tr-TR" sz="2400" dirty="0">
                <a:solidFill>
                  <a:schemeClr val="tx1">
                    <a:lumMod val="75000"/>
                    <a:lumOff val="25000"/>
                  </a:schemeClr>
                </a:solidFill>
              </a:rPr>
              <a:t>Herhangi bir ihmal/istismar durumunda yapılması gereken şey güvenilir bir yetişkine (anne, baba, akraba, öğretmen vb.) ya da doğrudan savcılık ve/veya kolluk kuvvetlerine başvurulmasıdır.</a:t>
            </a:r>
          </a:p>
          <a:p>
            <a:endParaRPr lang="tr-TR" dirty="0"/>
          </a:p>
        </p:txBody>
      </p:sp>
    </p:spTree>
    <p:extLst>
      <p:ext uri="{BB962C8B-B14F-4D97-AF65-F5344CB8AC3E}">
        <p14:creationId xmlns:p14="http://schemas.microsoft.com/office/powerpoint/2010/main" val="11895966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800" dirty="0" smtClean="0">
                <a:latin typeface="Century Gothic" panose="020B0502020202020204" pitchFamily="34" charset="0"/>
              </a:rPr>
              <a:t>Türk Ceza Kanunu</a:t>
            </a:r>
            <a:endParaRPr lang="tr-TR" sz="4800" dirty="0">
              <a:latin typeface="Century Gothic" panose="020B0502020202020204" pitchFamily="34" charset="0"/>
            </a:endParaRPr>
          </a:p>
        </p:txBody>
      </p:sp>
      <p:sp>
        <p:nvSpPr>
          <p:cNvPr id="3" name="İçerik Yer Tutucusu 2"/>
          <p:cNvSpPr>
            <a:spLocks noGrp="1"/>
          </p:cNvSpPr>
          <p:nvPr>
            <p:ph idx="1"/>
          </p:nvPr>
        </p:nvSpPr>
        <p:spPr>
          <a:xfrm>
            <a:off x="1043608" y="2204864"/>
            <a:ext cx="7416824" cy="3921299"/>
          </a:xfrm>
        </p:spPr>
        <p:txBody>
          <a:bodyPr/>
          <a:lstStyle/>
          <a:p>
            <a:pPr algn="just"/>
            <a:r>
              <a:rPr lang="tr-TR" sz="2400" dirty="0">
                <a:solidFill>
                  <a:schemeClr val="tx1">
                    <a:lumMod val="75000"/>
                    <a:lumOff val="25000"/>
                  </a:schemeClr>
                </a:solidFill>
              </a:rPr>
              <a:t>Türk Ceza Kanununda ihmal ve istismar durumunda suçun niteliğine göre verilen cezalar Madde 103 ile 105’ te açıklanmıştır. </a:t>
            </a:r>
          </a:p>
          <a:p>
            <a:endParaRPr lang="tr-TR" dirty="0"/>
          </a:p>
        </p:txBody>
      </p:sp>
    </p:spTree>
    <p:extLst>
      <p:ext uri="{BB962C8B-B14F-4D97-AF65-F5344CB8AC3E}">
        <p14:creationId xmlns:p14="http://schemas.microsoft.com/office/powerpoint/2010/main" val="36551223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59632" y="1412776"/>
            <a:ext cx="8229600" cy="4525963"/>
          </a:xfrm>
        </p:spPr>
        <p:txBody>
          <a:bodyPr/>
          <a:lstStyle/>
          <a:p>
            <a:pPr lvl="1">
              <a:buNone/>
            </a:pPr>
            <a:r>
              <a:rPr lang="tr-TR" sz="2400" dirty="0">
                <a:solidFill>
                  <a:schemeClr val="tx1">
                    <a:lumMod val="75000"/>
                    <a:lumOff val="25000"/>
                  </a:schemeClr>
                </a:solidFill>
              </a:rPr>
              <a:t>HAKLARINIZ</a:t>
            </a:r>
          </a:p>
          <a:p>
            <a:pPr lvl="1"/>
            <a:endParaRPr lang="tr-TR" sz="2400" dirty="0">
              <a:solidFill>
                <a:schemeClr val="tx1">
                  <a:lumMod val="75000"/>
                  <a:lumOff val="25000"/>
                </a:schemeClr>
              </a:solidFill>
            </a:endParaRPr>
          </a:p>
          <a:p>
            <a:pPr lvl="1">
              <a:lnSpc>
                <a:spcPct val="150000"/>
              </a:lnSpc>
            </a:pPr>
            <a:r>
              <a:rPr lang="tr-TR" sz="2400" dirty="0">
                <a:solidFill>
                  <a:schemeClr val="tx1">
                    <a:lumMod val="75000"/>
                    <a:lumOff val="25000"/>
                  </a:schemeClr>
                </a:solidFill>
              </a:rPr>
              <a:t>Türk Ceza Kanunu</a:t>
            </a:r>
          </a:p>
          <a:p>
            <a:pPr lvl="1">
              <a:lnSpc>
                <a:spcPct val="150000"/>
              </a:lnSpc>
            </a:pPr>
            <a:r>
              <a:rPr lang="tr-TR" sz="2400" dirty="0">
                <a:solidFill>
                  <a:schemeClr val="tx1">
                    <a:lumMod val="75000"/>
                    <a:lumOff val="25000"/>
                  </a:schemeClr>
                </a:solidFill>
              </a:rPr>
              <a:t>Çocuk Koruma Kanunu</a:t>
            </a:r>
          </a:p>
          <a:p>
            <a:pPr lvl="1">
              <a:lnSpc>
                <a:spcPct val="150000"/>
              </a:lnSpc>
            </a:pPr>
            <a:r>
              <a:rPr lang="tr-TR" sz="2400" dirty="0">
                <a:solidFill>
                  <a:schemeClr val="tx1">
                    <a:lumMod val="75000"/>
                    <a:lumOff val="25000"/>
                  </a:schemeClr>
                </a:solidFill>
              </a:rPr>
              <a:t>Çocuk Hakları Sözleşmesi</a:t>
            </a:r>
          </a:p>
          <a:p>
            <a:pPr lvl="1">
              <a:buNone/>
            </a:pPr>
            <a:endParaRPr lang="tr-TR" sz="2400" dirty="0">
              <a:solidFill>
                <a:schemeClr val="tx1">
                  <a:lumMod val="75000"/>
                  <a:lumOff val="25000"/>
                </a:schemeClr>
              </a:solidFill>
            </a:endParaRPr>
          </a:p>
          <a:p>
            <a:pPr lvl="1">
              <a:buNone/>
            </a:pPr>
            <a:r>
              <a:rPr lang="tr-TR" sz="2400" dirty="0" smtClean="0">
                <a:solidFill>
                  <a:schemeClr val="tx1">
                    <a:lumMod val="75000"/>
                    <a:lumOff val="25000"/>
                  </a:schemeClr>
                </a:solidFill>
              </a:rPr>
              <a:t>tarafından </a:t>
            </a:r>
            <a:r>
              <a:rPr lang="tr-TR" sz="2400" dirty="0">
                <a:solidFill>
                  <a:schemeClr val="tx1">
                    <a:lumMod val="75000"/>
                    <a:lumOff val="25000"/>
                  </a:schemeClr>
                </a:solidFill>
              </a:rPr>
              <a:t>KORUNUYOR!!!</a:t>
            </a:r>
          </a:p>
          <a:p>
            <a:endParaRPr lang="tr-TR" dirty="0"/>
          </a:p>
        </p:txBody>
      </p:sp>
    </p:spTree>
    <p:extLst>
      <p:ext uri="{BB962C8B-B14F-4D97-AF65-F5344CB8AC3E}">
        <p14:creationId xmlns:p14="http://schemas.microsoft.com/office/powerpoint/2010/main" val="27975927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971600" y="980728"/>
            <a:ext cx="7239000" cy="1143000"/>
          </a:xfrm>
        </p:spPr>
        <p:txBody>
          <a:bodyPr/>
          <a:lstStyle/>
          <a:p>
            <a:r>
              <a:rPr lang="tr-TR" dirty="0" smtClean="0">
                <a:latin typeface="+mj-lt"/>
              </a:rPr>
              <a:t>Ailede mahremiyet</a:t>
            </a:r>
            <a:endParaRPr lang="tr-TR" dirty="0">
              <a:latin typeface="+mj-lt"/>
            </a:endParaRPr>
          </a:p>
        </p:txBody>
      </p:sp>
      <p:sp>
        <p:nvSpPr>
          <p:cNvPr id="3" name="İçerik Yer Tutucusu 2"/>
          <p:cNvSpPr>
            <a:spLocks noGrp="1"/>
          </p:cNvSpPr>
          <p:nvPr>
            <p:ph idx="1"/>
          </p:nvPr>
        </p:nvSpPr>
        <p:spPr>
          <a:xfrm>
            <a:off x="683568" y="2636912"/>
            <a:ext cx="7776864" cy="2323640"/>
          </a:xfrm>
        </p:spPr>
        <p:txBody>
          <a:bodyPr/>
          <a:lstStyle/>
          <a:p>
            <a:pPr algn="ctr"/>
            <a:r>
              <a:rPr lang="tr-TR" dirty="0">
                <a:solidFill>
                  <a:schemeClr val="tx1">
                    <a:lumMod val="75000"/>
                    <a:lumOff val="25000"/>
                  </a:schemeClr>
                </a:solidFill>
              </a:rPr>
              <a:t>“Mahremiyet en temelde insanın kendi ile kendi dışındakiler arasındaki sınıra işaret eder</a:t>
            </a:r>
            <a:r>
              <a:rPr lang="tr-TR" dirty="0" smtClean="0">
                <a:solidFill>
                  <a:schemeClr val="tx1">
                    <a:lumMod val="75000"/>
                    <a:lumOff val="25000"/>
                  </a:schemeClr>
                </a:solidFill>
              </a:rPr>
              <a:t>.’’</a:t>
            </a:r>
          </a:p>
          <a:p>
            <a:pPr algn="ctr"/>
            <a:endParaRPr lang="tr-TR" dirty="0">
              <a:solidFill>
                <a:schemeClr val="tx1">
                  <a:lumMod val="75000"/>
                  <a:lumOff val="25000"/>
                </a:schemeClr>
              </a:solidFill>
            </a:endParaRPr>
          </a:p>
          <a:p>
            <a:pPr algn="ctr"/>
            <a:r>
              <a:rPr lang="tr-TR" dirty="0">
                <a:solidFill>
                  <a:schemeClr val="tx1">
                    <a:lumMod val="75000"/>
                    <a:lumOff val="25000"/>
                  </a:schemeClr>
                </a:solidFill>
                <a:cs typeface="Times New Roman" panose="02020603050405020304" pitchFamily="18" charset="0"/>
              </a:rPr>
              <a:t> </a:t>
            </a:r>
            <a:r>
              <a:rPr lang="tr-TR" dirty="0" smtClean="0">
                <a:solidFill>
                  <a:schemeClr val="tx1">
                    <a:lumMod val="75000"/>
                    <a:lumOff val="25000"/>
                  </a:schemeClr>
                </a:solidFill>
                <a:cs typeface="Times New Roman" panose="02020603050405020304" pitchFamily="18" charset="0"/>
              </a:rPr>
              <a:t>Ailede </a:t>
            </a:r>
            <a:r>
              <a:rPr lang="tr-TR" i="1" dirty="0">
                <a:solidFill>
                  <a:schemeClr val="tx1">
                    <a:lumMod val="75000"/>
                    <a:lumOff val="25000"/>
                  </a:schemeClr>
                </a:solidFill>
                <a:cs typeface="Times New Roman" panose="02020603050405020304" pitchFamily="18" charset="0"/>
              </a:rPr>
              <a:t>mahremiyet, aile içindeki ve dışındaki sınırları ve mesafeleri</a:t>
            </a:r>
            <a:r>
              <a:rPr lang="tr-TR" dirty="0">
                <a:solidFill>
                  <a:schemeClr val="tx1">
                    <a:lumMod val="75000"/>
                    <a:lumOff val="25000"/>
                  </a:schemeClr>
                </a:solidFill>
                <a:cs typeface="Times New Roman" panose="02020603050405020304" pitchFamily="18" charset="0"/>
              </a:rPr>
              <a:t> belirlemektedir.</a:t>
            </a:r>
            <a:endParaRPr lang="tr-TR" dirty="0">
              <a:solidFill>
                <a:schemeClr val="tx1">
                  <a:lumMod val="75000"/>
                  <a:lumOff val="25000"/>
                </a:schemeClr>
              </a:solidFill>
            </a:endParaRPr>
          </a:p>
          <a:p>
            <a:pPr algn="ctr"/>
            <a:endParaRPr lang="tr-TR" dirty="0">
              <a:solidFill>
                <a:schemeClr val="tx1">
                  <a:lumMod val="95000"/>
                  <a:lumOff val="5000"/>
                </a:schemeClr>
              </a:solidFill>
            </a:endParaRPr>
          </a:p>
        </p:txBody>
      </p:sp>
    </p:spTree>
    <p:extLst>
      <p:ext uri="{BB962C8B-B14F-4D97-AF65-F5344CB8AC3E}">
        <p14:creationId xmlns:p14="http://schemas.microsoft.com/office/powerpoint/2010/main" val="34747936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1124744"/>
            <a:ext cx="7084640" cy="4846320"/>
          </a:xfrm>
        </p:spPr>
        <p:txBody>
          <a:bodyPr>
            <a:normAutofit fontScale="92500"/>
          </a:bodyPr>
          <a:lstStyle/>
          <a:p>
            <a:pPr lvl="0" algn="just"/>
            <a:r>
              <a:rPr lang="tr-TR" dirty="0">
                <a:solidFill>
                  <a:schemeClr val="tx1">
                    <a:lumMod val="75000"/>
                    <a:lumOff val="25000"/>
                  </a:schemeClr>
                </a:solidFill>
              </a:rPr>
              <a:t>Evinizin kapısını sonuna kadar açık bırakır mısınız?</a:t>
            </a:r>
          </a:p>
          <a:p>
            <a:pPr marL="0" lvl="0" indent="0" algn="just">
              <a:buNone/>
            </a:pPr>
            <a:endParaRPr lang="tr-TR" dirty="0">
              <a:solidFill>
                <a:schemeClr val="tx1">
                  <a:lumMod val="75000"/>
                  <a:lumOff val="25000"/>
                </a:schemeClr>
              </a:solidFill>
            </a:endParaRPr>
          </a:p>
          <a:p>
            <a:pPr lvl="0" algn="just"/>
            <a:r>
              <a:rPr lang="tr-TR" dirty="0">
                <a:solidFill>
                  <a:schemeClr val="tx1">
                    <a:lumMod val="75000"/>
                    <a:lumOff val="25000"/>
                  </a:schemeClr>
                </a:solidFill>
              </a:rPr>
              <a:t>Odanızın kapısını herkesin girebileceği şekilde açık bırakır mısınız?</a:t>
            </a:r>
          </a:p>
          <a:p>
            <a:pPr marL="0" lvl="0" indent="0" algn="just">
              <a:buNone/>
            </a:pPr>
            <a:endParaRPr lang="tr-TR" dirty="0">
              <a:solidFill>
                <a:schemeClr val="tx1">
                  <a:lumMod val="75000"/>
                  <a:lumOff val="25000"/>
                </a:schemeClr>
              </a:solidFill>
            </a:endParaRPr>
          </a:p>
          <a:p>
            <a:pPr lvl="0" algn="just"/>
            <a:r>
              <a:rPr lang="tr-TR" dirty="0">
                <a:solidFill>
                  <a:schemeClr val="tx1">
                    <a:lumMod val="75000"/>
                    <a:lumOff val="25000"/>
                  </a:schemeClr>
                </a:solidFill>
              </a:rPr>
              <a:t>Kişisel fotoğraflarını halka açık yerlere asar mısınız?</a:t>
            </a:r>
          </a:p>
          <a:p>
            <a:pPr marL="0" lvl="0" indent="0" algn="just">
              <a:buNone/>
            </a:pPr>
            <a:endParaRPr lang="tr-TR" dirty="0">
              <a:solidFill>
                <a:schemeClr val="tx1">
                  <a:lumMod val="75000"/>
                  <a:lumOff val="25000"/>
                </a:schemeClr>
              </a:solidFill>
            </a:endParaRPr>
          </a:p>
          <a:p>
            <a:pPr lvl="0" algn="just"/>
            <a:r>
              <a:rPr lang="tr-TR" dirty="0">
                <a:solidFill>
                  <a:schemeClr val="tx1">
                    <a:lumMod val="75000"/>
                    <a:lumOff val="25000"/>
                  </a:schemeClr>
                </a:solidFill>
              </a:rPr>
              <a:t>Tanımadığınız kişilere fotoğraflarınızı verir misiniz?</a:t>
            </a:r>
          </a:p>
          <a:p>
            <a:pPr marL="0" lvl="0" indent="0" algn="just">
              <a:buNone/>
            </a:pPr>
            <a:endParaRPr lang="tr-TR" dirty="0">
              <a:solidFill>
                <a:schemeClr val="tx1">
                  <a:lumMod val="75000"/>
                  <a:lumOff val="25000"/>
                </a:schemeClr>
              </a:solidFill>
            </a:endParaRPr>
          </a:p>
          <a:p>
            <a:pPr lvl="0" algn="just"/>
            <a:r>
              <a:rPr lang="tr-TR" dirty="0">
                <a:solidFill>
                  <a:schemeClr val="tx1">
                    <a:lumMod val="75000"/>
                    <a:lumOff val="25000"/>
                  </a:schemeClr>
                </a:solidFill>
              </a:rPr>
              <a:t>Hiç tanımadığınız kişilere özel bilgilerinizi verebilir misiniz? </a:t>
            </a:r>
          </a:p>
          <a:p>
            <a:endParaRPr lang="tr-TR" dirty="0"/>
          </a:p>
        </p:txBody>
      </p:sp>
    </p:spTree>
    <p:extLst>
      <p:ext uri="{BB962C8B-B14F-4D97-AF65-F5344CB8AC3E}">
        <p14:creationId xmlns:p14="http://schemas.microsoft.com/office/powerpoint/2010/main" val="6504791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800" dirty="0" smtClean="0">
                <a:latin typeface="+mj-lt"/>
              </a:rPr>
              <a:t>Dijital mahremiyet</a:t>
            </a:r>
            <a:endParaRPr lang="tr-TR" sz="4800" dirty="0">
              <a:latin typeface="+mj-lt"/>
            </a:endParaRPr>
          </a:p>
        </p:txBody>
      </p:sp>
      <p:sp>
        <p:nvSpPr>
          <p:cNvPr id="3" name="İçerik Yer Tutucusu 2"/>
          <p:cNvSpPr>
            <a:spLocks noGrp="1"/>
          </p:cNvSpPr>
          <p:nvPr>
            <p:ph idx="1"/>
          </p:nvPr>
        </p:nvSpPr>
        <p:spPr>
          <a:xfrm>
            <a:off x="755576" y="1600200"/>
            <a:ext cx="7704856" cy="4525963"/>
          </a:xfrm>
        </p:spPr>
        <p:txBody>
          <a:bodyPr>
            <a:normAutofit/>
          </a:bodyPr>
          <a:lstStyle/>
          <a:p>
            <a:pPr marL="0" indent="0" algn="just">
              <a:buNone/>
            </a:pPr>
            <a:r>
              <a:rPr lang="tr-TR" sz="2800" dirty="0" smtClean="0">
                <a:latin typeface="Times New Roman" panose="02020603050405020304" pitchFamily="18" charset="0"/>
                <a:cs typeface="Times New Roman" panose="02020603050405020304" pitchFamily="18" charset="0"/>
              </a:rPr>
              <a:t>	</a:t>
            </a:r>
            <a:r>
              <a:rPr lang="tr-TR" sz="2200" dirty="0" smtClean="0">
                <a:solidFill>
                  <a:schemeClr val="tx1">
                    <a:lumMod val="75000"/>
                    <a:lumOff val="25000"/>
                  </a:schemeClr>
                </a:solidFill>
                <a:cs typeface="Times New Roman" panose="02020603050405020304" pitchFamily="18" charset="0"/>
              </a:rPr>
              <a:t>Dijital Mahremiyet kavramı  kişilerin dijital ortamlarda, nasıl davranacağı, nelerin kimlerle paylaşılıp, nelerin paylaşılmayacağı durumunu ifade eder. Dijital Mahremiyet, gerçek hayattaki mahremiyet kavramının, dijital ortamdaki boyutudur. </a:t>
            </a:r>
          </a:p>
          <a:p>
            <a:pPr marL="0" indent="0" algn="just">
              <a:buNone/>
            </a:pPr>
            <a:r>
              <a:rPr lang="tr-TR" sz="2200" dirty="0">
                <a:solidFill>
                  <a:schemeClr val="tx1">
                    <a:lumMod val="75000"/>
                    <a:lumOff val="25000"/>
                  </a:schemeClr>
                </a:solidFill>
                <a:cs typeface="Times New Roman" panose="02020603050405020304" pitchFamily="18" charset="0"/>
              </a:rPr>
              <a:t>	Nasıl ki fiziksel hayatta gizli kalması gereken, kendimize ait özel alanlarımız var ise, dijital ortamlarda da yalnızca bize ait, özel alanlarımızın olması gerektiği Dijital Mahremiyet kavramı ile ifade edilebilir.</a:t>
            </a:r>
          </a:p>
          <a:p>
            <a:endParaRPr lang="tr-TR" dirty="0"/>
          </a:p>
        </p:txBody>
      </p:sp>
    </p:spTree>
    <p:extLst>
      <p:ext uri="{BB962C8B-B14F-4D97-AF65-F5344CB8AC3E}">
        <p14:creationId xmlns:p14="http://schemas.microsoft.com/office/powerpoint/2010/main" val="7299559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1600200"/>
            <a:ext cx="7560840" cy="4525963"/>
          </a:xfrm>
        </p:spPr>
        <p:txBody>
          <a:bodyPr/>
          <a:lstStyle/>
          <a:p>
            <a:pPr algn="just">
              <a:spcBef>
                <a:spcPct val="0"/>
              </a:spcBef>
            </a:pPr>
            <a:r>
              <a:rPr lang="tr-TR" altLang="tr-TR" sz="2400" dirty="0">
                <a:solidFill>
                  <a:schemeClr val="tx1">
                    <a:lumMod val="75000"/>
                    <a:lumOff val="25000"/>
                  </a:schemeClr>
                </a:solidFill>
              </a:rPr>
              <a:t>İnternet, aile bireylerinden biri oldu. Onunla beraber dünyayı dolaşabiliriz, evimizden </a:t>
            </a:r>
            <a:r>
              <a:rPr lang="tr-TR" altLang="tr-TR" sz="2400" dirty="0" smtClean="0">
                <a:solidFill>
                  <a:schemeClr val="tx1">
                    <a:lumMod val="75000"/>
                    <a:lumOff val="25000"/>
                  </a:schemeClr>
                </a:solidFill>
              </a:rPr>
              <a:t>dünyaya </a:t>
            </a:r>
            <a:r>
              <a:rPr lang="tr-TR" altLang="tr-TR" sz="2400" dirty="0">
                <a:solidFill>
                  <a:schemeClr val="tx1">
                    <a:lumMod val="75000"/>
                    <a:lumOff val="25000"/>
                  </a:schemeClr>
                </a:solidFill>
              </a:rPr>
              <a:t>açılan bir kapı, bir pencere… </a:t>
            </a:r>
            <a:endParaRPr lang="tr-TR" altLang="tr-TR" sz="2400" dirty="0" smtClean="0">
              <a:solidFill>
                <a:schemeClr val="tx1">
                  <a:lumMod val="75000"/>
                  <a:lumOff val="25000"/>
                </a:schemeClr>
              </a:solidFill>
            </a:endParaRPr>
          </a:p>
          <a:p>
            <a:pPr algn="just">
              <a:spcBef>
                <a:spcPct val="0"/>
              </a:spcBef>
            </a:pPr>
            <a:endParaRPr lang="tr-TR" altLang="tr-TR" sz="2400" dirty="0" smtClean="0">
              <a:solidFill>
                <a:schemeClr val="tx1">
                  <a:lumMod val="75000"/>
                  <a:lumOff val="25000"/>
                </a:schemeClr>
              </a:solidFill>
            </a:endParaRPr>
          </a:p>
          <a:p>
            <a:pPr algn="just">
              <a:spcBef>
                <a:spcPct val="0"/>
              </a:spcBef>
            </a:pPr>
            <a:r>
              <a:rPr lang="tr-TR" altLang="tr-TR" sz="2400" dirty="0" smtClean="0">
                <a:solidFill>
                  <a:schemeClr val="tx1">
                    <a:lumMod val="75000"/>
                    <a:lumOff val="25000"/>
                  </a:schemeClr>
                </a:solidFill>
              </a:rPr>
              <a:t>Ancak </a:t>
            </a:r>
            <a:r>
              <a:rPr lang="tr-TR" altLang="tr-TR" sz="2400" dirty="0">
                <a:solidFill>
                  <a:schemeClr val="tx1">
                    <a:lumMod val="75000"/>
                    <a:lumOff val="25000"/>
                  </a:schemeClr>
                </a:solidFill>
              </a:rPr>
              <a:t>evimizden dünyaya açılırken, evimizin içine istemediğimiz misafirlerin girmesini istemeyiz değil mi?</a:t>
            </a:r>
          </a:p>
          <a:p>
            <a:pPr marL="0" indent="0">
              <a:buNone/>
            </a:pPr>
            <a:endParaRPr lang="tr-TR" dirty="0"/>
          </a:p>
        </p:txBody>
      </p:sp>
    </p:spTree>
    <p:extLst>
      <p:ext uri="{BB962C8B-B14F-4D97-AF65-F5344CB8AC3E}">
        <p14:creationId xmlns:p14="http://schemas.microsoft.com/office/powerpoint/2010/main" val="6125224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9416"/>
            <a:ext cx="4834880" cy="3331752"/>
          </a:xfrm>
        </p:spPr>
        <p:txBody>
          <a:bodyPr>
            <a:normAutofit/>
          </a:bodyPr>
          <a:lstStyle/>
          <a:p>
            <a:pPr marL="0" indent="0" algn="just">
              <a:buNone/>
            </a:pPr>
            <a:r>
              <a:rPr lang="tr-TR" sz="2800" dirty="0" smtClean="0"/>
              <a:t>	</a:t>
            </a:r>
            <a:r>
              <a:rPr lang="tr-TR" sz="2400" i="1" dirty="0" smtClean="0">
                <a:solidFill>
                  <a:schemeClr val="tx1">
                    <a:lumMod val="75000"/>
                    <a:lumOff val="25000"/>
                  </a:schemeClr>
                </a:solidFill>
              </a:rPr>
              <a:t>Sosyal </a:t>
            </a:r>
            <a:r>
              <a:rPr lang="tr-TR" sz="2400" i="1" dirty="0">
                <a:solidFill>
                  <a:schemeClr val="tx1">
                    <a:lumMod val="75000"/>
                    <a:lumOff val="25000"/>
                  </a:schemeClr>
                </a:solidFill>
              </a:rPr>
              <a:t>paylaşım sitelerinin kullanılmasındaki temel sebeplerden biri başkalarıyla ilişki kurma ihtiyacı iken ne oluyor da sosyal ağlardaki paylaşımlarımız bizi istismara açık hale getirmektedir?</a:t>
            </a:r>
          </a:p>
          <a:p>
            <a:endParaRPr lang="tr-TR" dirty="0"/>
          </a:p>
        </p:txBody>
      </p:sp>
      <p:pic>
        <p:nvPicPr>
          <p:cNvPr id="5" name="Picture 11" descr="C:\Users\GÜLÇİN\Desktop\resim\thinker-28741_640.png"/>
          <p:cNvPicPr>
            <a:picLocks noChangeAspect="1" noChangeArrowheads="1"/>
          </p:cNvPicPr>
          <p:nvPr/>
        </p:nvPicPr>
        <p:blipFill>
          <a:blip r:embed="rId2" cstate="print"/>
          <a:srcRect/>
          <a:stretch>
            <a:fillRect/>
          </a:stretch>
        </p:blipFill>
        <p:spPr bwMode="auto">
          <a:xfrm>
            <a:off x="5508104" y="836712"/>
            <a:ext cx="3372065" cy="4524364"/>
          </a:xfrm>
          <a:prstGeom prst="rect">
            <a:avLst/>
          </a:prstGeom>
          <a:noFill/>
        </p:spPr>
      </p:pic>
    </p:spTree>
    <p:extLst>
      <p:ext uri="{BB962C8B-B14F-4D97-AF65-F5344CB8AC3E}">
        <p14:creationId xmlns:p14="http://schemas.microsoft.com/office/powerpoint/2010/main" val="19813159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cap="none" dirty="0" smtClean="0">
                <a:latin typeface="+mj-lt"/>
              </a:rPr>
              <a:t>Pencerenizin Nereye Açılacağını Siz Belirleyin…</a:t>
            </a:r>
            <a:endParaRPr lang="tr-TR" sz="2800" cap="none" dirty="0">
              <a:latin typeface="+mj-lt"/>
            </a:endParaRPr>
          </a:p>
        </p:txBody>
      </p:sp>
      <p:pic>
        <p:nvPicPr>
          <p:cNvPr id="4" name="Picture 13" descr="C:\Users\Ayce\Desktop\Yeni klasör\web%20forum.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7624" y="1844824"/>
            <a:ext cx="6552728"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97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980728"/>
            <a:ext cx="7239000" cy="1143000"/>
          </a:xfrm>
        </p:spPr>
        <p:txBody>
          <a:bodyPr>
            <a:noAutofit/>
          </a:bodyPr>
          <a:lstStyle/>
          <a:p>
            <a:pPr algn="ctr"/>
            <a:r>
              <a:rPr lang="tr-TR" sz="3600" cap="none" dirty="0" smtClean="0">
                <a:latin typeface="Century Gothic" panose="020B0502020202020204" pitchFamily="34" charset="0"/>
              </a:rPr>
              <a:t>Kişisel Sınırlar Neden Önemlidir?</a:t>
            </a:r>
            <a:endParaRPr lang="tr-TR" sz="3600" cap="none" dirty="0">
              <a:latin typeface="Century Gothic" panose="020B0502020202020204" pitchFamily="34" charset="0"/>
            </a:endParaRPr>
          </a:p>
        </p:txBody>
      </p:sp>
      <p:sp>
        <p:nvSpPr>
          <p:cNvPr id="3" name="İçerik Yer Tutucusu 2"/>
          <p:cNvSpPr>
            <a:spLocks noGrp="1"/>
          </p:cNvSpPr>
          <p:nvPr>
            <p:ph idx="1"/>
          </p:nvPr>
        </p:nvSpPr>
        <p:spPr>
          <a:xfrm>
            <a:off x="755576" y="2348880"/>
            <a:ext cx="7632848" cy="2232248"/>
          </a:xfrm>
        </p:spPr>
        <p:txBody>
          <a:bodyPr>
            <a:normAutofit fontScale="92500"/>
          </a:bodyPr>
          <a:lstStyle/>
          <a:p>
            <a:pPr marL="0" indent="0" algn="just">
              <a:lnSpc>
                <a:spcPct val="150000"/>
              </a:lnSpc>
              <a:buNone/>
            </a:pPr>
            <a:r>
              <a:rPr lang="tr-TR" sz="2400" dirty="0" smtClean="0"/>
              <a:t>	Sınırlar</a:t>
            </a:r>
            <a:r>
              <a:rPr lang="tr-TR" sz="2400" dirty="0"/>
              <a:t>, sağlıklı bir kişisel alan duygusu yaratmak için vardır. İnsanların belirlediği fiziksel veya duygusal sınırlar; yapılan bir davranışın doğru veya yanlış olduğunu ayırt etmeye yardımcı olurlar. </a:t>
            </a:r>
          </a:p>
        </p:txBody>
      </p:sp>
    </p:spTree>
    <p:extLst>
      <p:ext uri="{BB962C8B-B14F-4D97-AF65-F5344CB8AC3E}">
        <p14:creationId xmlns:p14="http://schemas.microsoft.com/office/powerpoint/2010/main" val="38942794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1600200"/>
            <a:ext cx="7776864" cy="4525963"/>
          </a:xfrm>
        </p:spPr>
        <p:txBody>
          <a:bodyPr/>
          <a:lstStyle/>
          <a:p>
            <a:pPr algn="just">
              <a:spcBef>
                <a:spcPct val="0"/>
              </a:spcBef>
            </a:pPr>
            <a:r>
              <a:rPr lang="tr-TR" altLang="tr-TR" sz="2400" dirty="0">
                <a:solidFill>
                  <a:schemeClr val="tx1">
                    <a:lumMod val="75000"/>
                    <a:lumOff val="25000"/>
                  </a:schemeClr>
                </a:solidFill>
              </a:rPr>
              <a:t>Seçimlerinizi ailenizle ve öğretmenlerinizle beraber yapın. Onlara danışmaktan çekinmeyin</a:t>
            </a:r>
            <a:r>
              <a:rPr lang="tr-TR" altLang="tr-TR" sz="2400" dirty="0" smtClean="0">
                <a:solidFill>
                  <a:schemeClr val="tx1">
                    <a:lumMod val="75000"/>
                    <a:lumOff val="25000"/>
                  </a:schemeClr>
                </a:solidFill>
              </a:rPr>
              <a:t>.</a:t>
            </a:r>
          </a:p>
          <a:p>
            <a:pPr marL="0" indent="0" algn="just">
              <a:spcBef>
                <a:spcPct val="0"/>
              </a:spcBef>
              <a:buNone/>
            </a:pPr>
            <a:r>
              <a:rPr lang="tr-TR" altLang="tr-TR" sz="2400" dirty="0" smtClean="0">
                <a:solidFill>
                  <a:schemeClr val="tx1">
                    <a:lumMod val="75000"/>
                    <a:lumOff val="25000"/>
                  </a:schemeClr>
                </a:solidFill>
              </a:rPr>
              <a:t> </a:t>
            </a:r>
            <a:endParaRPr lang="tr-TR" altLang="tr-TR" sz="2400" dirty="0">
              <a:solidFill>
                <a:schemeClr val="tx1">
                  <a:lumMod val="75000"/>
                  <a:lumOff val="25000"/>
                </a:schemeClr>
              </a:solidFill>
            </a:endParaRPr>
          </a:p>
          <a:p>
            <a:pPr algn="just">
              <a:spcBef>
                <a:spcPct val="0"/>
              </a:spcBef>
            </a:pPr>
            <a:r>
              <a:rPr lang="tr-TR" altLang="tr-TR" sz="2400" dirty="0">
                <a:solidFill>
                  <a:schemeClr val="tx1">
                    <a:lumMod val="75000"/>
                    <a:lumOff val="25000"/>
                  </a:schemeClr>
                </a:solidFill>
              </a:rPr>
              <a:t>İnternette karşılaştığınız herhangi bir bilgiyi başka kaynaklardan da sorgulayın ve doğruluğunu araştırın. Unutmayın ki İnternette herkes istediği gibi bilgiler oluşturabilir ve yayınlayabilir. </a:t>
            </a:r>
            <a:endParaRPr lang="tr-TR" altLang="tr-TR" sz="2400" dirty="0" smtClean="0">
              <a:solidFill>
                <a:schemeClr val="tx1">
                  <a:lumMod val="75000"/>
                  <a:lumOff val="25000"/>
                </a:schemeClr>
              </a:solidFill>
            </a:endParaRPr>
          </a:p>
          <a:p>
            <a:endParaRPr lang="tr-TR" dirty="0"/>
          </a:p>
        </p:txBody>
      </p:sp>
    </p:spTree>
    <p:extLst>
      <p:ext uri="{BB962C8B-B14F-4D97-AF65-F5344CB8AC3E}">
        <p14:creationId xmlns:p14="http://schemas.microsoft.com/office/powerpoint/2010/main" val="17516860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92460" y="404664"/>
            <a:ext cx="7239000" cy="842352"/>
          </a:xfrm>
        </p:spPr>
        <p:txBody>
          <a:bodyPr>
            <a:normAutofit/>
          </a:bodyPr>
          <a:lstStyle/>
          <a:p>
            <a:r>
              <a:rPr lang="tr-TR" sz="3200" cap="none" dirty="0" smtClean="0">
                <a:latin typeface="+mj-lt"/>
              </a:rPr>
              <a:t>Bedava Teklifler, Bedava Değildir</a:t>
            </a:r>
            <a:endParaRPr lang="tr-TR" sz="3200" cap="none" dirty="0">
              <a:latin typeface="+mj-lt"/>
            </a:endParaRPr>
          </a:p>
        </p:txBody>
      </p:sp>
      <p:sp>
        <p:nvSpPr>
          <p:cNvPr id="3" name="İçerik Yer Tutucusu 2"/>
          <p:cNvSpPr>
            <a:spLocks noGrp="1"/>
          </p:cNvSpPr>
          <p:nvPr>
            <p:ph idx="1"/>
          </p:nvPr>
        </p:nvSpPr>
        <p:spPr>
          <a:xfrm>
            <a:off x="457200" y="1446198"/>
            <a:ext cx="4762872" cy="2467656"/>
          </a:xfrm>
        </p:spPr>
        <p:txBody>
          <a:bodyPr>
            <a:normAutofit lnSpcReduction="10000"/>
          </a:bodyPr>
          <a:lstStyle/>
          <a:p>
            <a:pPr algn="just">
              <a:spcBef>
                <a:spcPct val="0"/>
              </a:spcBef>
            </a:pPr>
            <a:r>
              <a:rPr lang="tr-TR" altLang="tr-TR" sz="2400" dirty="0" smtClean="0">
                <a:solidFill>
                  <a:schemeClr val="tx1">
                    <a:lumMod val="95000"/>
                    <a:lumOff val="5000"/>
                  </a:schemeClr>
                </a:solidFill>
              </a:rPr>
              <a:t>Sosyal </a:t>
            </a:r>
            <a:r>
              <a:rPr lang="tr-TR" altLang="tr-TR" sz="2400" dirty="0">
                <a:solidFill>
                  <a:schemeClr val="tx1">
                    <a:lumMod val="95000"/>
                    <a:lumOff val="5000"/>
                  </a:schemeClr>
                </a:solidFill>
              </a:rPr>
              <a:t>paylaşım sitelerinde tanıştığınız kişilere karşı dikkatli olmalısınız. Yeni arkadaşlar edinmek eğlenceli olabilir ancak bazıları kendileri hakkında yalan söyleyebilir.</a:t>
            </a:r>
          </a:p>
          <a:p>
            <a:endParaRPr lang="tr-TR" dirty="0"/>
          </a:p>
        </p:txBody>
      </p:sp>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537590"/>
            <a:ext cx="2592288"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İçerik Yer Tutucusu 2"/>
          <p:cNvSpPr txBox="1">
            <a:spLocks/>
          </p:cNvSpPr>
          <p:nvPr/>
        </p:nvSpPr>
        <p:spPr>
          <a:xfrm>
            <a:off x="467544" y="4221088"/>
            <a:ext cx="7488832" cy="2636912"/>
          </a:xfrm>
          <a:prstGeom prst="rect">
            <a:avLst/>
          </a:prstGeom>
        </p:spPr>
        <p:txBody>
          <a:bodyPr vert="horz">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just">
              <a:spcBef>
                <a:spcPct val="0"/>
              </a:spcBef>
            </a:pPr>
            <a:r>
              <a:rPr lang="tr-TR" altLang="tr-TR" sz="2400" dirty="0" smtClean="0">
                <a:latin typeface="Century Gothic" panose="020B0502020202020204" pitchFamily="34" charset="0"/>
              </a:rPr>
              <a:t>İnternet ortamında tanıştığınız bir yabancıyla gerçek hayatta buluşmamalısınız. Gerçekten tanışmak istediğiniz biri olursa yanınızda mutlaka aile bireylerinden bir yetişkin olmalı ve buluşmak için kalabalık yerleri tercih etmelisiniz.</a:t>
            </a:r>
          </a:p>
          <a:p>
            <a:endParaRPr lang="tr-TR" dirty="0"/>
          </a:p>
        </p:txBody>
      </p:sp>
    </p:spTree>
    <p:extLst>
      <p:ext uri="{BB962C8B-B14F-4D97-AF65-F5344CB8AC3E}">
        <p14:creationId xmlns:p14="http://schemas.microsoft.com/office/powerpoint/2010/main" val="212623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cap="none" dirty="0" smtClean="0">
                <a:latin typeface="+mj-lt"/>
              </a:rPr>
              <a:t>Kişisel Bilgilerinizi Gizli Tutun..</a:t>
            </a:r>
            <a:endParaRPr lang="tr-TR" sz="3600" cap="none" dirty="0">
              <a:latin typeface="+mj-lt"/>
            </a:endParaRPr>
          </a:p>
        </p:txBody>
      </p:sp>
      <p:sp>
        <p:nvSpPr>
          <p:cNvPr id="3" name="İçerik Yer Tutucusu 2"/>
          <p:cNvSpPr>
            <a:spLocks noGrp="1"/>
          </p:cNvSpPr>
          <p:nvPr>
            <p:ph idx="1"/>
          </p:nvPr>
        </p:nvSpPr>
        <p:spPr>
          <a:xfrm>
            <a:off x="457200" y="1700808"/>
            <a:ext cx="8229600" cy="4425355"/>
          </a:xfrm>
        </p:spPr>
        <p:txBody>
          <a:bodyPr>
            <a:normAutofit/>
          </a:bodyPr>
          <a:lstStyle/>
          <a:p>
            <a:pPr algn="just">
              <a:spcBef>
                <a:spcPct val="0"/>
              </a:spcBef>
            </a:pPr>
            <a:r>
              <a:rPr lang="tr-TR" altLang="tr-TR" sz="2400" dirty="0">
                <a:solidFill>
                  <a:schemeClr val="tx1">
                    <a:lumMod val="85000"/>
                    <a:lumOff val="15000"/>
                  </a:schemeClr>
                </a:solidFill>
              </a:rPr>
              <a:t>İnternet ortamında kişisel ve özel bilgilerinizi vermeyin. ( Kimlik </a:t>
            </a:r>
            <a:r>
              <a:rPr lang="tr-TR" altLang="tr-TR" sz="2400" dirty="0" err="1">
                <a:solidFill>
                  <a:schemeClr val="tx1">
                    <a:lumMod val="85000"/>
                    <a:lumOff val="15000"/>
                  </a:schemeClr>
                </a:solidFill>
              </a:rPr>
              <a:t>no</a:t>
            </a:r>
            <a:r>
              <a:rPr lang="tr-TR" altLang="tr-TR" sz="2400" dirty="0">
                <a:solidFill>
                  <a:schemeClr val="tx1">
                    <a:lumMod val="85000"/>
                    <a:lumOff val="15000"/>
                  </a:schemeClr>
                </a:solidFill>
              </a:rPr>
              <a:t>, adres, telefon </a:t>
            </a:r>
            <a:r>
              <a:rPr lang="tr-TR" altLang="tr-TR" sz="2400" dirty="0" err="1">
                <a:solidFill>
                  <a:schemeClr val="tx1">
                    <a:lumMod val="85000"/>
                    <a:lumOff val="15000"/>
                  </a:schemeClr>
                </a:solidFill>
              </a:rPr>
              <a:t>vs</a:t>
            </a:r>
            <a:r>
              <a:rPr lang="tr-TR" altLang="tr-TR" sz="2400" dirty="0" smtClean="0">
                <a:solidFill>
                  <a:schemeClr val="tx1">
                    <a:lumMod val="85000"/>
                    <a:lumOff val="15000"/>
                  </a:schemeClr>
                </a:solidFill>
              </a:rPr>
              <a:t>)</a:t>
            </a:r>
          </a:p>
          <a:p>
            <a:pPr algn="just">
              <a:spcBef>
                <a:spcPct val="0"/>
              </a:spcBef>
            </a:pPr>
            <a:endParaRPr lang="tr-TR" altLang="tr-TR" sz="2400" dirty="0">
              <a:solidFill>
                <a:schemeClr val="tx1">
                  <a:lumMod val="85000"/>
                  <a:lumOff val="15000"/>
                </a:schemeClr>
              </a:solidFill>
            </a:endParaRPr>
          </a:p>
          <a:p>
            <a:pPr algn="just">
              <a:spcBef>
                <a:spcPct val="0"/>
              </a:spcBef>
            </a:pPr>
            <a:r>
              <a:rPr lang="tr-TR" altLang="tr-TR" sz="2400" dirty="0">
                <a:solidFill>
                  <a:schemeClr val="tx1">
                    <a:lumMod val="85000"/>
                    <a:lumOff val="15000"/>
                  </a:schemeClr>
                </a:solidFill>
              </a:rPr>
              <a:t>Facebook gibi sitelere üye olurken gizlilik ayarlarını yapmalısınız. Aksi halde İnternette herkes sizi görebilir, sizi tanıyabilir. Bunlar arasında kötü niyetli insanlar da olabilir</a:t>
            </a:r>
            <a:r>
              <a:rPr lang="tr-TR" altLang="tr-TR" sz="2400" dirty="0" smtClean="0">
                <a:solidFill>
                  <a:schemeClr val="tx1">
                    <a:lumMod val="85000"/>
                    <a:lumOff val="15000"/>
                  </a:schemeClr>
                </a:solidFill>
              </a:rPr>
              <a:t>.</a:t>
            </a:r>
          </a:p>
          <a:p>
            <a:pPr algn="just">
              <a:spcBef>
                <a:spcPct val="0"/>
              </a:spcBef>
            </a:pPr>
            <a:endParaRPr lang="tr-TR" altLang="tr-TR" sz="2400" dirty="0" smtClean="0">
              <a:solidFill>
                <a:schemeClr val="tx1">
                  <a:lumMod val="85000"/>
                  <a:lumOff val="15000"/>
                </a:schemeClr>
              </a:solidFill>
            </a:endParaRPr>
          </a:p>
          <a:p>
            <a:pPr algn="just">
              <a:spcBef>
                <a:spcPct val="0"/>
              </a:spcBef>
            </a:pPr>
            <a:r>
              <a:rPr lang="tr-TR" altLang="tr-TR" sz="2400" dirty="0" smtClean="0">
                <a:solidFill>
                  <a:schemeClr val="tx1">
                    <a:lumMod val="85000"/>
                    <a:lumOff val="15000"/>
                  </a:schemeClr>
                </a:solidFill>
              </a:rPr>
              <a:t>Web </a:t>
            </a:r>
            <a:r>
              <a:rPr lang="tr-TR" altLang="tr-TR" sz="2400" dirty="0">
                <a:solidFill>
                  <a:schemeClr val="tx1">
                    <a:lumMod val="85000"/>
                    <a:lumOff val="15000"/>
                  </a:schemeClr>
                </a:solidFill>
              </a:rPr>
              <a:t>kameralarını kullanırken dikkatli olun. Bir yabancının evinizin içini ve sizi görmesini istemezsiniz</a:t>
            </a:r>
          </a:p>
          <a:p>
            <a:endParaRPr lang="tr-TR" sz="2400" dirty="0"/>
          </a:p>
        </p:txBody>
      </p:sp>
    </p:spTree>
    <p:extLst>
      <p:ext uri="{BB962C8B-B14F-4D97-AF65-F5344CB8AC3E}">
        <p14:creationId xmlns:p14="http://schemas.microsoft.com/office/powerpoint/2010/main" val="1473512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C:\Users\Ayce\Desktop\Yeni klasör\internet_addiction_hel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484784"/>
            <a:ext cx="3960565"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467544" y="260648"/>
            <a:ext cx="8229600" cy="1051520"/>
          </a:xfrm>
        </p:spPr>
        <p:txBody>
          <a:bodyPr>
            <a:normAutofit/>
          </a:bodyPr>
          <a:lstStyle/>
          <a:p>
            <a:r>
              <a:rPr lang="tr-TR" sz="3200" cap="none" dirty="0" smtClean="0">
                <a:latin typeface="+mj-lt"/>
              </a:rPr>
              <a:t>Önce Düşünün, Sonra Paylaşın..</a:t>
            </a:r>
            <a:endParaRPr lang="tr-TR" sz="3200" cap="none" dirty="0">
              <a:latin typeface="+mj-lt"/>
            </a:endParaRPr>
          </a:p>
        </p:txBody>
      </p:sp>
      <p:sp>
        <p:nvSpPr>
          <p:cNvPr id="3" name="İçerik Yer Tutucusu 2"/>
          <p:cNvSpPr>
            <a:spLocks noGrp="1"/>
          </p:cNvSpPr>
          <p:nvPr>
            <p:ph idx="1"/>
          </p:nvPr>
        </p:nvSpPr>
        <p:spPr>
          <a:xfrm>
            <a:off x="457200" y="1600201"/>
            <a:ext cx="8229600" cy="4277072"/>
          </a:xfrm>
        </p:spPr>
        <p:txBody>
          <a:bodyPr/>
          <a:lstStyle/>
          <a:p>
            <a:pPr algn="just"/>
            <a:r>
              <a:rPr lang="tr-TR" altLang="tr-TR" sz="2400" dirty="0">
                <a:solidFill>
                  <a:schemeClr val="tx1">
                    <a:lumMod val="85000"/>
                    <a:lumOff val="15000"/>
                  </a:schemeClr>
                </a:solidFill>
              </a:rPr>
              <a:t>İnternet ortamında paylaşılan bilgilere çok dikkat edilmeli, çünkü bir defa İnternete aktarılan bir şey bir daha geri alınamaz. </a:t>
            </a:r>
            <a:endParaRPr lang="tr-TR" altLang="tr-TR" sz="2400" dirty="0" smtClean="0">
              <a:solidFill>
                <a:schemeClr val="tx1">
                  <a:lumMod val="85000"/>
                  <a:lumOff val="15000"/>
                </a:schemeClr>
              </a:solidFill>
            </a:endParaRPr>
          </a:p>
          <a:p>
            <a:pPr algn="just"/>
            <a:endParaRPr lang="tr-TR" altLang="tr-TR" sz="2400" dirty="0">
              <a:solidFill>
                <a:schemeClr val="tx1">
                  <a:lumMod val="85000"/>
                  <a:lumOff val="15000"/>
                </a:schemeClr>
              </a:solidFill>
            </a:endParaRPr>
          </a:p>
          <a:p>
            <a:pPr algn="just"/>
            <a:r>
              <a:rPr lang="tr-TR" altLang="tr-TR" sz="2400" dirty="0">
                <a:solidFill>
                  <a:schemeClr val="tx1">
                    <a:lumMod val="85000"/>
                    <a:lumOff val="15000"/>
                  </a:schemeClr>
                </a:solidFill>
              </a:rPr>
              <a:t>Büyüyünce bile karşınıza çıkabilecek ve sizi üzecek şeyleri (resim, özel bilgi vs.) paylaşmaktan kaçınmalısınız</a:t>
            </a:r>
            <a:r>
              <a:rPr lang="tr-TR" altLang="tr-TR" sz="2400" dirty="0" smtClean="0">
                <a:solidFill>
                  <a:schemeClr val="tx1">
                    <a:lumMod val="85000"/>
                    <a:lumOff val="15000"/>
                  </a:schemeClr>
                </a:solidFill>
              </a:rPr>
              <a:t>.</a:t>
            </a:r>
          </a:p>
          <a:p>
            <a:pPr algn="just"/>
            <a:endParaRPr lang="tr-TR" altLang="tr-TR" sz="2400" dirty="0">
              <a:solidFill>
                <a:schemeClr val="tx1">
                  <a:lumMod val="85000"/>
                  <a:lumOff val="15000"/>
                </a:schemeClr>
              </a:solidFill>
            </a:endParaRPr>
          </a:p>
          <a:p>
            <a:pPr algn="just"/>
            <a:r>
              <a:rPr lang="tr-TR" altLang="tr-TR" sz="2400" dirty="0">
                <a:solidFill>
                  <a:schemeClr val="tx1">
                    <a:lumMod val="85000"/>
                    <a:lumOff val="15000"/>
                  </a:schemeClr>
                </a:solidFill>
              </a:rPr>
              <a:t>Arkadaşlarınıza ve ailenize ait bilgileri paylaşmadan önce onlardan izin alınması gerekir..</a:t>
            </a:r>
          </a:p>
          <a:p>
            <a:endParaRPr lang="tr-TR" dirty="0"/>
          </a:p>
        </p:txBody>
      </p:sp>
    </p:spTree>
    <p:extLst>
      <p:ext uri="{BB962C8B-B14F-4D97-AF65-F5344CB8AC3E}">
        <p14:creationId xmlns:p14="http://schemas.microsoft.com/office/powerpoint/2010/main" val="249785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cap="none" dirty="0" smtClean="0">
                <a:latin typeface="+mj-lt"/>
              </a:rPr>
              <a:t>Şifrelerinize Dikkat..</a:t>
            </a:r>
            <a:endParaRPr lang="tr-TR" cap="none" dirty="0">
              <a:latin typeface="+mj-lt"/>
            </a:endParaRPr>
          </a:p>
        </p:txBody>
      </p:sp>
      <p:sp>
        <p:nvSpPr>
          <p:cNvPr id="3" name="İçerik Yer Tutucusu 2"/>
          <p:cNvSpPr>
            <a:spLocks noGrp="1"/>
          </p:cNvSpPr>
          <p:nvPr>
            <p:ph idx="1"/>
          </p:nvPr>
        </p:nvSpPr>
        <p:spPr>
          <a:xfrm>
            <a:off x="457200" y="1609416"/>
            <a:ext cx="4618856" cy="4846320"/>
          </a:xfrm>
        </p:spPr>
        <p:txBody>
          <a:bodyPr>
            <a:normAutofit/>
          </a:bodyPr>
          <a:lstStyle/>
          <a:p>
            <a:pPr algn="just"/>
            <a:r>
              <a:rPr lang="tr-TR" altLang="tr-TR" sz="2200" dirty="0">
                <a:solidFill>
                  <a:schemeClr val="tx1">
                    <a:lumMod val="85000"/>
                    <a:lumOff val="15000"/>
                  </a:schemeClr>
                </a:solidFill>
              </a:rPr>
              <a:t>Şifrenin en az 8 karakterli olmasına, içinde hem büyük hem küçük harfler hem de noktalama işaretleri ve sayılar olmasına dikkat etmelisiniz. </a:t>
            </a:r>
            <a:endParaRPr lang="tr-TR" altLang="tr-TR" sz="2200" dirty="0" smtClean="0">
              <a:solidFill>
                <a:schemeClr val="tx1">
                  <a:lumMod val="85000"/>
                  <a:lumOff val="15000"/>
                </a:schemeClr>
              </a:solidFill>
            </a:endParaRPr>
          </a:p>
          <a:p>
            <a:pPr algn="just"/>
            <a:endParaRPr lang="tr-TR" altLang="tr-TR" sz="2200" dirty="0" smtClean="0">
              <a:solidFill>
                <a:schemeClr val="tx1">
                  <a:lumMod val="85000"/>
                  <a:lumOff val="15000"/>
                </a:schemeClr>
              </a:solidFill>
            </a:endParaRPr>
          </a:p>
          <a:p>
            <a:pPr algn="just"/>
            <a:r>
              <a:rPr lang="tr-TR" altLang="tr-TR" sz="2200" dirty="0" smtClean="0">
                <a:solidFill>
                  <a:schemeClr val="tx1">
                    <a:lumMod val="85000"/>
                    <a:lumOff val="15000"/>
                  </a:schemeClr>
                </a:solidFill>
              </a:rPr>
              <a:t>Kullanılan </a:t>
            </a:r>
            <a:r>
              <a:rPr lang="tr-TR" altLang="tr-TR" sz="2200" dirty="0">
                <a:solidFill>
                  <a:schemeClr val="tx1">
                    <a:lumMod val="85000"/>
                    <a:lumOff val="15000"/>
                  </a:schemeClr>
                </a:solidFill>
              </a:rPr>
              <a:t>şifreler hiçbir şekilde başkalarıyla paylaşılmamalı, kolay ulaşılabilecek yerlere yazılmamalı. Böylelikle kötü niyetli kişilerden korunmuş olursun.</a:t>
            </a:r>
          </a:p>
          <a:p>
            <a:endParaRPr lang="tr-TR" dirty="0"/>
          </a:p>
        </p:txBody>
      </p:sp>
      <p:pic>
        <p:nvPicPr>
          <p:cNvPr id="4" name="Picture 2" descr="C:\Documents and Settings\grafik\Desktop\Yeni Klasör\6a0105364e487a970c01127910a9b128a4-800w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484784"/>
            <a:ext cx="2953544"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2 Dikdörtgen"/>
          <p:cNvSpPr>
            <a:spLocks noChangeArrowheads="1"/>
          </p:cNvSpPr>
          <p:nvPr/>
        </p:nvSpPr>
        <p:spPr bwMode="auto">
          <a:xfrm>
            <a:off x="5917894" y="1484784"/>
            <a:ext cx="2286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tr-TR" altLang="tr-TR" b="1" dirty="0"/>
              <a:t>Kardeşim Ahmet </a:t>
            </a:r>
          </a:p>
          <a:p>
            <a:pPr algn="r" eaLnBrk="1" hangingPunct="1"/>
            <a:r>
              <a:rPr lang="tr-TR" altLang="tr-TR" b="1" dirty="0"/>
              <a:t>12 Nisan 2004</a:t>
            </a:r>
          </a:p>
          <a:p>
            <a:pPr algn="r" eaLnBrk="1" hangingPunct="1"/>
            <a:r>
              <a:rPr lang="tr-TR" altLang="tr-TR" b="1" dirty="0"/>
              <a:t> yılında doğdu</a:t>
            </a:r>
          </a:p>
        </p:txBody>
      </p:sp>
      <p:sp>
        <p:nvSpPr>
          <p:cNvPr id="6" name="13 Dikdörtgen"/>
          <p:cNvSpPr>
            <a:spLocks noChangeArrowheads="1"/>
          </p:cNvSpPr>
          <p:nvPr/>
        </p:nvSpPr>
        <p:spPr bwMode="auto">
          <a:xfrm>
            <a:off x="6552778" y="2421482"/>
            <a:ext cx="162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b="1" dirty="0">
                <a:solidFill>
                  <a:srgbClr val="C00000"/>
                </a:solidFill>
              </a:rPr>
              <a:t>ka12n2004yd</a:t>
            </a:r>
          </a:p>
        </p:txBody>
      </p:sp>
    </p:spTree>
    <p:extLst>
      <p:ext uri="{BB962C8B-B14F-4D97-AF65-F5344CB8AC3E}">
        <p14:creationId xmlns:p14="http://schemas.microsoft.com/office/powerpoint/2010/main" val="358294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7" presetClass="entr" presetSubtype="0" fill="hold" nodeType="afterEffect">
                                  <p:stCondLst>
                                    <p:cond delay="0"/>
                                  </p:stCondLst>
                                  <p:iterate type="lt">
                                    <p:tmPct val="50000"/>
                                  </p:iterate>
                                  <p:childTnLst>
                                    <p:set>
                                      <p:cBhvr>
                                        <p:cTn id="11"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2"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5">
                                            <p:txEl>
                                              <p:pRg st="0" end="0"/>
                                            </p:txEl>
                                          </p:spTgt>
                                        </p:tgtEl>
                                        <p:attrNameLst>
                                          <p:attrName>fill.type</p:attrName>
                                        </p:attrNameLst>
                                      </p:cBhvr>
                                      <p:to>
                                        <p:strVal val="solid"/>
                                      </p:to>
                                    </p:set>
                                  </p:childTnLst>
                                </p:cTn>
                              </p:par>
                            </p:childTnLst>
                          </p:cTn>
                        </p:par>
                        <p:par>
                          <p:cTn id="15" fill="hold">
                            <p:stCondLst>
                              <p:cond delay="1060"/>
                            </p:stCondLst>
                            <p:childTnLst>
                              <p:par>
                                <p:cTn id="16" presetID="27" presetClass="entr" presetSubtype="0" fill="hold" nodeType="afterEffect">
                                  <p:stCondLst>
                                    <p:cond delay="0"/>
                                  </p:stCondLst>
                                  <p:iterate type="lt">
                                    <p:tmPct val="50000"/>
                                  </p:iterate>
                                  <p:childTnLst>
                                    <p:set>
                                      <p:cBhvr>
                                        <p:cTn id="17" dur="1" fill="hold">
                                          <p:stCondLst>
                                            <p:cond delay="0"/>
                                          </p:stCondLst>
                                        </p:cTn>
                                        <p:tgtEl>
                                          <p:spTgt spid="5">
                                            <p:txEl>
                                              <p:pRg st="1" end="1"/>
                                            </p:txEl>
                                          </p:spTgt>
                                        </p:tgtEl>
                                        <p:attrNameLst>
                                          <p:attrName>style.visibility</p:attrName>
                                        </p:attrNameLst>
                                      </p:cBhvr>
                                      <p:to>
                                        <p:strVal val="visible"/>
                                      </p:to>
                                    </p:set>
                                    <p:anim calcmode="discrete" valueType="clr">
                                      <p:cBhvr override="childStyle">
                                        <p:cTn id="18" dur="80"/>
                                        <p:tgtEl>
                                          <p:spTgt spid="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
                                            <p:txEl>
                                              <p:pRg st="1" end="1"/>
                                            </p:txEl>
                                          </p:spTgt>
                                        </p:tgtEl>
                                        <p:attrNameLst>
                                          <p:attrName>fillcolor</p:attrName>
                                        </p:attrNameLst>
                                      </p:cBhvr>
                                      <p:tavLst>
                                        <p:tav tm="0">
                                          <p:val>
                                            <p:clrVal>
                                              <a:schemeClr val="accent2"/>
                                            </p:clrVal>
                                          </p:val>
                                        </p:tav>
                                        <p:tav tm="50000">
                                          <p:val>
                                            <p:clrVal>
                                              <a:schemeClr val="hlink"/>
                                            </p:clrVal>
                                          </p:val>
                                        </p:tav>
                                      </p:tavLst>
                                    </p:anim>
                                    <p:set>
                                      <p:cBhvr>
                                        <p:cTn id="20" dur="80"/>
                                        <p:tgtEl>
                                          <p:spTgt spid="5">
                                            <p:txEl>
                                              <p:pRg st="1" end="1"/>
                                            </p:txEl>
                                          </p:spTgt>
                                        </p:tgtEl>
                                        <p:attrNameLst>
                                          <p:attrName>fill.type</p:attrName>
                                        </p:attrNameLst>
                                      </p:cBhvr>
                                      <p:to>
                                        <p:strVal val="solid"/>
                                      </p:to>
                                    </p:set>
                                  </p:childTnLst>
                                </p:cTn>
                              </p:par>
                            </p:childTnLst>
                          </p:cTn>
                        </p:par>
                        <p:par>
                          <p:cTn id="21" fill="hold">
                            <p:stCondLst>
                              <p:cond delay="1540"/>
                            </p:stCondLst>
                            <p:childTnLst>
                              <p:par>
                                <p:cTn id="22" presetID="27" presetClass="entr" presetSubtype="0" fill="hold" nodeType="afterEffect">
                                  <p:stCondLst>
                                    <p:cond delay="0"/>
                                  </p:stCondLst>
                                  <p:iterate type="lt">
                                    <p:tmPct val="50000"/>
                                  </p:iterate>
                                  <p:childTnLst>
                                    <p:set>
                                      <p:cBhvr>
                                        <p:cTn id="23" dur="1" fill="hold">
                                          <p:stCondLst>
                                            <p:cond delay="0"/>
                                          </p:stCondLst>
                                        </p:cTn>
                                        <p:tgtEl>
                                          <p:spTgt spid="5">
                                            <p:txEl>
                                              <p:pRg st="2" end="2"/>
                                            </p:txEl>
                                          </p:spTgt>
                                        </p:tgtEl>
                                        <p:attrNameLst>
                                          <p:attrName>style.visibility</p:attrName>
                                        </p:attrNameLst>
                                      </p:cBhvr>
                                      <p:to>
                                        <p:strVal val="visible"/>
                                      </p:to>
                                    </p:set>
                                    <p:anim calcmode="discrete" valueType="clr">
                                      <p:cBhvr override="childStyle">
                                        <p:cTn id="24" dur="80"/>
                                        <p:tgtEl>
                                          <p:spTgt spid="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5">
                                            <p:txEl>
                                              <p:pRg st="2" end="2"/>
                                            </p:txEl>
                                          </p:spTgt>
                                        </p:tgtEl>
                                        <p:attrNameLst>
                                          <p:attrName>fillcolor</p:attrName>
                                        </p:attrNameLst>
                                      </p:cBhvr>
                                      <p:tavLst>
                                        <p:tav tm="0">
                                          <p:val>
                                            <p:clrVal>
                                              <a:schemeClr val="accent2"/>
                                            </p:clrVal>
                                          </p:val>
                                        </p:tav>
                                        <p:tav tm="50000">
                                          <p:val>
                                            <p:clrVal>
                                              <a:schemeClr val="hlink"/>
                                            </p:clrVal>
                                          </p:val>
                                        </p:tav>
                                      </p:tavLst>
                                    </p:anim>
                                    <p:set>
                                      <p:cBhvr>
                                        <p:cTn id="26" dur="80"/>
                                        <p:tgtEl>
                                          <p:spTgt spid="5">
                                            <p:txEl>
                                              <p:pRg st="2" end="2"/>
                                            </p:txEl>
                                          </p:spTgt>
                                        </p:tgtEl>
                                        <p:attrNameLst>
                                          <p:attrName>fill.type</p:attrName>
                                        </p:attrNameLst>
                                      </p:cBhvr>
                                      <p:to>
                                        <p:strVal val="solid"/>
                                      </p:to>
                                    </p:set>
                                  </p:childTnLst>
                                </p:cTn>
                              </p:par>
                            </p:childTnLst>
                          </p:cTn>
                        </p:par>
                        <p:par>
                          <p:cTn id="27" fill="hold">
                            <p:stCondLst>
                              <p:cond delay="2060"/>
                            </p:stCondLst>
                            <p:childTnLst>
                              <p:par>
                                <p:cTn id="28" presetID="9" presetClass="emph" presetSubtype="0" grpId="0" nodeType="afterEffect">
                                  <p:stCondLst>
                                    <p:cond delay="0"/>
                                  </p:stCondLst>
                                  <p:iterate type="lt">
                                    <p:tmAbs val="0"/>
                                  </p:iterate>
                                  <p:childTnLst>
                                    <p:set>
                                      <p:cBhvr rctx="PPT">
                                        <p:cTn id="29" dur="indefinite"/>
                                        <p:tgtEl>
                                          <p:spTgt spid="5">
                                            <p:txEl>
                                              <p:pRg st="0" end="0"/>
                                            </p:txEl>
                                          </p:spTgt>
                                        </p:tgtEl>
                                        <p:attrNameLst>
                                          <p:attrName>style.opacity</p:attrName>
                                        </p:attrNameLst>
                                      </p:cBhvr>
                                      <p:to>
                                        <p:strVal val="0.5"/>
                                      </p:to>
                                    </p:set>
                                    <p:animEffect filter="image" prLst="opacity: 0.5">
                                      <p:cBhvr rctx="IE">
                                        <p:cTn id="30" dur="indefinite"/>
                                        <p:tgtEl>
                                          <p:spTgt spid="5">
                                            <p:txEl>
                                              <p:pRg st="0" end="0"/>
                                            </p:txEl>
                                          </p:spTgt>
                                        </p:tgtEl>
                                      </p:cBhvr>
                                    </p:animEffect>
                                  </p:childTnLst>
                                </p:cTn>
                              </p:par>
                            </p:childTnLst>
                          </p:cTn>
                        </p:par>
                        <p:par>
                          <p:cTn id="31" fill="hold">
                            <p:stCondLst>
                              <p:cond delay="2060"/>
                            </p:stCondLst>
                            <p:childTnLst>
                              <p:par>
                                <p:cTn id="32" presetID="9" presetClass="emph" presetSubtype="0" grpId="0" nodeType="afterEffect">
                                  <p:stCondLst>
                                    <p:cond delay="0"/>
                                  </p:stCondLst>
                                  <p:iterate type="lt">
                                    <p:tmAbs val="0"/>
                                  </p:iterate>
                                  <p:childTnLst>
                                    <p:set>
                                      <p:cBhvr rctx="PPT">
                                        <p:cTn id="33" dur="indefinite"/>
                                        <p:tgtEl>
                                          <p:spTgt spid="5">
                                            <p:txEl>
                                              <p:pRg st="1" end="1"/>
                                            </p:txEl>
                                          </p:spTgt>
                                        </p:tgtEl>
                                        <p:attrNameLst>
                                          <p:attrName>style.opacity</p:attrName>
                                        </p:attrNameLst>
                                      </p:cBhvr>
                                      <p:to>
                                        <p:strVal val="0.5"/>
                                      </p:to>
                                    </p:set>
                                    <p:animEffect filter="image" prLst="opacity: 0.5">
                                      <p:cBhvr rctx="IE">
                                        <p:cTn id="34" dur="indefinite"/>
                                        <p:tgtEl>
                                          <p:spTgt spid="5">
                                            <p:txEl>
                                              <p:pRg st="1" end="1"/>
                                            </p:txEl>
                                          </p:spTgt>
                                        </p:tgtEl>
                                      </p:cBhvr>
                                    </p:animEffect>
                                  </p:childTnLst>
                                </p:cTn>
                              </p:par>
                            </p:childTnLst>
                          </p:cTn>
                        </p:par>
                        <p:par>
                          <p:cTn id="35" fill="hold">
                            <p:stCondLst>
                              <p:cond delay="2060"/>
                            </p:stCondLst>
                            <p:childTnLst>
                              <p:par>
                                <p:cTn id="36" presetID="9" presetClass="emph" presetSubtype="0" grpId="0" nodeType="afterEffect">
                                  <p:stCondLst>
                                    <p:cond delay="0"/>
                                  </p:stCondLst>
                                  <p:iterate type="lt">
                                    <p:tmAbs val="0"/>
                                  </p:iterate>
                                  <p:childTnLst>
                                    <p:set>
                                      <p:cBhvr rctx="PPT">
                                        <p:cTn id="37" dur="indefinite"/>
                                        <p:tgtEl>
                                          <p:spTgt spid="5">
                                            <p:txEl>
                                              <p:pRg st="2" end="2"/>
                                            </p:txEl>
                                          </p:spTgt>
                                        </p:tgtEl>
                                        <p:attrNameLst>
                                          <p:attrName>style.opacity</p:attrName>
                                        </p:attrNameLst>
                                      </p:cBhvr>
                                      <p:to>
                                        <p:strVal val="0.5"/>
                                      </p:to>
                                    </p:set>
                                    <p:animEffect filter="image" prLst="opacity: 0.5">
                                      <p:cBhvr rctx="IE">
                                        <p:cTn id="38" dur="indefinite"/>
                                        <p:tgtEl>
                                          <p:spTgt spid="5">
                                            <p:txEl>
                                              <p:pRg st="2" end="2"/>
                                            </p:txEl>
                                          </p:spTgt>
                                        </p:tgtEl>
                                      </p:cBhvr>
                                    </p:animEffect>
                                  </p:childTnLst>
                                </p:cTn>
                              </p:par>
                            </p:childTnLst>
                          </p:cTn>
                        </p:par>
                        <p:par>
                          <p:cTn id="39" fill="hold">
                            <p:stCondLst>
                              <p:cond delay="2060"/>
                            </p:stCondLst>
                            <p:childTnLst>
                              <p:par>
                                <p:cTn id="40" presetID="27" presetClass="entr" presetSubtype="0" fill="hold" nodeType="afterEffect">
                                  <p:stCondLst>
                                    <p:cond delay="0"/>
                                  </p:stCondLst>
                                  <p:iterate type="lt">
                                    <p:tmPct val="50000"/>
                                  </p:iterate>
                                  <p:childTnLst>
                                    <p:set>
                                      <p:cBhvr>
                                        <p:cTn id="41"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42"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44" dur="80"/>
                                        <p:tgtEl>
                                          <p:spTgt spid="6">
                                            <p:txEl>
                                              <p:pRg st="0" end="0"/>
                                            </p:txEl>
                                          </p:spTgt>
                                        </p:tgtEl>
                                        <p:attrNameLst>
                                          <p:attrName>fill.type</p:attrName>
                                        </p:attrNameLst>
                                      </p:cBhvr>
                                      <p:to>
                                        <p:strVal val="solid"/>
                                      </p:to>
                                    </p:set>
                                  </p:childTnLst>
                                </p:cTn>
                              </p:par>
                            </p:childTnLst>
                          </p:cTn>
                        </p:par>
                        <p:par>
                          <p:cTn id="45" fill="hold">
                            <p:stCondLst>
                              <p:cond delay="2540"/>
                            </p:stCondLst>
                            <p:childTnLst>
                              <p:par>
                                <p:cTn id="46" presetID="9" presetClass="emph" presetSubtype="0" grpId="0" nodeType="afterEffect">
                                  <p:stCondLst>
                                    <p:cond delay="0"/>
                                  </p:stCondLst>
                                  <p:iterate type="lt">
                                    <p:tmAbs val="0"/>
                                  </p:iterate>
                                  <p:childTnLst>
                                    <p:set>
                                      <p:cBhvr rctx="PPT">
                                        <p:cTn id="47" dur="indefinite"/>
                                        <p:tgtEl>
                                          <p:spTgt spid="6">
                                            <p:txEl>
                                              <p:pRg st="0" end="0"/>
                                            </p:txEl>
                                          </p:spTgt>
                                        </p:tgtEl>
                                        <p:attrNameLst>
                                          <p:attrName>style.opacity</p:attrName>
                                        </p:attrNameLst>
                                      </p:cBhvr>
                                      <p:to>
                                        <p:strVal val="0.5"/>
                                      </p:to>
                                    </p:set>
                                    <p:animEffect filter="image" prLst="opacity: 0.5">
                                      <p:cBhvr rctx="IE">
                                        <p:cTn id="48" dur="indefinite"/>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sz="4800" cap="none" dirty="0" smtClean="0">
                <a:latin typeface="+mj-lt"/>
              </a:rPr>
              <a:t>Tanımıyorsanız..</a:t>
            </a:r>
            <a:endParaRPr lang="tr-TR" sz="4800" cap="none" dirty="0">
              <a:latin typeface="+mj-lt"/>
            </a:endParaRPr>
          </a:p>
        </p:txBody>
      </p:sp>
      <p:sp>
        <p:nvSpPr>
          <p:cNvPr id="3" name="İçerik Yer Tutucusu 2"/>
          <p:cNvSpPr>
            <a:spLocks noGrp="1"/>
          </p:cNvSpPr>
          <p:nvPr>
            <p:ph idx="1"/>
          </p:nvPr>
        </p:nvSpPr>
        <p:spPr>
          <a:xfrm>
            <a:off x="539552" y="1556792"/>
            <a:ext cx="7992888" cy="4846320"/>
          </a:xfrm>
        </p:spPr>
        <p:txBody>
          <a:bodyPr>
            <a:normAutofit/>
          </a:bodyPr>
          <a:lstStyle/>
          <a:p>
            <a:pPr>
              <a:buFont typeface="Wingdings" pitchFamily="2" charset="2"/>
              <a:buChar char="ü"/>
            </a:pPr>
            <a:r>
              <a:rPr lang="tr-TR" altLang="tr-TR" dirty="0">
                <a:solidFill>
                  <a:schemeClr val="tx1">
                    <a:lumMod val="95000"/>
                    <a:lumOff val="5000"/>
                  </a:schemeClr>
                </a:solidFill>
              </a:rPr>
              <a:t>Teklifini reddedin</a:t>
            </a:r>
          </a:p>
          <a:p>
            <a:pPr>
              <a:buFont typeface="Wingdings" pitchFamily="2" charset="2"/>
              <a:buChar char="ü"/>
            </a:pPr>
            <a:r>
              <a:rPr lang="tr-TR" altLang="tr-TR" dirty="0">
                <a:solidFill>
                  <a:schemeClr val="tx1">
                    <a:lumMod val="95000"/>
                    <a:lumOff val="5000"/>
                  </a:schemeClr>
                </a:solidFill>
              </a:rPr>
              <a:t>Mesajlarını açmayın</a:t>
            </a:r>
          </a:p>
          <a:p>
            <a:pPr>
              <a:buFont typeface="Wingdings" pitchFamily="2" charset="2"/>
              <a:buChar char="ü"/>
            </a:pPr>
            <a:r>
              <a:rPr lang="tr-TR" altLang="tr-TR" dirty="0">
                <a:solidFill>
                  <a:schemeClr val="tx1">
                    <a:lumMod val="95000"/>
                    <a:lumOff val="5000"/>
                  </a:schemeClr>
                </a:solidFill>
              </a:rPr>
              <a:t>Cevap vermeyin</a:t>
            </a:r>
          </a:p>
          <a:p>
            <a:pPr>
              <a:buFont typeface="Wingdings" pitchFamily="2" charset="2"/>
              <a:buChar char="ü"/>
            </a:pPr>
            <a:r>
              <a:rPr lang="tr-TR" altLang="tr-TR" dirty="0">
                <a:solidFill>
                  <a:schemeClr val="tx1">
                    <a:lumMod val="95000"/>
                    <a:lumOff val="5000"/>
                  </a:schemeClr>
                </a:solidFill>
              </a:rPr>
              <a:t>Şikayet </a:t>
            </a:r>
            <a:r>
              <a:rPr lang="tr-TR" altLang="tr-TR" dirty="0" smtClean="0">
                <a:solidFill>
                  <a:schemeClr val="tx1">
                    <a:lumMod val="95000"/>
                    <a:lumOff val="5000"/>
                  </a:schemeClr>
                </a:solidFill>
              </a:rPr>
              <a:t>edin</a:t>
            </a:r>
          </a:p>
          <a:p>
            <a:pPr>
              <a:buFont typeface="Wingdings" pitchFamily="2" charset="2"/>
              <a:buChar char="ü"/>
            </a:pPr>
            <a:endParaRPr lang="tr-TR" altLang="tr-TR" dirty="0">
              <a:solidFill>
                <a:schemeClr val="tx1">
                  <a:lumMod val="95000"/>
                  <a:lumOff val="5000"/>
                </a:schemeClr>
              </a:solidFill>
            </a:endParaRPr>
          </a:p>
          <a:p>
            <a:pPr algn="just">
              <a:lnSpc>
                <a:spcPct val="80000"/>
              </a:lnSpc>
            </a:pPr>
            <a:r>
              <a:rPr lang="tr-TR" altLang="tr-TR" sz="2400" dirty="0">
                <a:solidFill>
                  <a:schemeClr val="tx1">
                    <a:lumMod val="85000"/>
                    <a:lumOff val="15000"/>
                  </a:schemeClr>
                </a:solidFill>
              </a:rPr>
              <a:t>Tanımadığınız kişilerden </a:t>
            </a:r>
            <a:r>
              <a:rPr lang="tr-TR" altLang="tr-TR" sz="2400" dirty="0" smtClean="0">
                <a:solidFill>
                  <a:schemeClr val="tx1">
                    <a:lumMod val="85000"/>
                    <a:lumOff val="15000"/>
                  </a:schemeClr>
                </a:solidFill>
              </a:rPr>
              <a:t>gelen mesajları </a:t>
            </a:r>
            <a:r>
              <a:rPr lang="tr-TR" altLang="tr-TR" sz="2400" dirty="0">
                <a:solidFill>
                  <a:schemeClr val="tx1">
                    <a:lumMod val="85000"/>
                    <a:lumOff val="15000"/>
                  </a:schemeClr>
                </a:solidFill>
              </a:rPr>
              <a:t>asla </a:t>
            </a:r>
            <a:r>
              <a:rPr lang="tr-TR" altLang="tr-TR" sz="2400" dirty="0" smtClean="0">
                <a:solidFill>
                  <a:schemeClr val="tx1">
                    <a:lumMod val="85000"/>
                    <a:lumOff val="15000"/>
                  </a:schemeClr>
                </a:solidFill>
              </a:rPr>
              <a:t>açmamalısınız. Çünkü </a:t>
            </a:r>
            <a:r>
              <a:rPr lang="tr-TR" altLang="tr-TR" sz="2400" dirty="0">
                <a:solidFill>
                  <a:schemeClr val="tx1">
                    <a:lumMod val="85000"/>
                    <a:lumOff val="15000"/>
                  </a:schemeClr>
                </a:solidFill>
              </a:rPr>
              <a:t>bunlar genellikle </a:t>
            </a:r>
            <a:r>
              <a:rPr lang="tr-TR" altLang="tr-TR" sz="2400" dirty="0" smtClean="0">
                <a:solidFill>
                  <a:schemeClr val="tx1">
                    <a:lumMod val="85000"/>
                    <a:lumOff val="15000"/>
                  </a:schemeClr>
                </a:solidFill>
              </a:rPr>
              <a:t>uygunsuz, virüslü </a:t>
            </a:r>
            <a:r>
              <a:rPr lang="tr-TR" altLang="tr-TR" sz="2400" dirty="0">
                <a:solidFill>
                  <a:schemeClr val="tx1">
                    <a:lumMod val="85000"/>
                    <a:lumOff val="15000"/>
                  </a:schemeClr>
                </a:solidFill>
              </a:rPr>
              <a:t>yada gereksiz şeyler </a:t>
            </a:r>
            <a:r>
              <a:rPr lang="tr-TR" altLang="tr-TR" sz="2400" dirty="0" smtClean="0">
                <a:solidFill>
                  <a:schemeClr val="tx1">
                    <a:lumMod val="85000"/>
                    <a:lumOff val="15000"/>
                  </a:schemeClr>
                </a:solidFill>
              </a:rPr>
              <a:t>içerir. Güncel </a:t>
            </a:r>
            <a:r>
              <a:rPr lang="tr-TR" altLang="tr-TR" sz="2400" dirty="0">
                <a:solidFill>
                  <a:schemeClr val="tx1">
                    <a:lumMod val="85000"/>
                    <a:lumOff val="15000"/>
                  </a:schemeClr>
                </a:solidFill>
              </a:rPr>
              <a:t>anti-virüs ve </a:t>
            </a:r>
            <a:r>
              <a:rPr lang="tr-TR" altLang="tr-TR" sz="2400" dirty="0" smtClean="0">
                <a:solidFill>
                  <a:schemeClr val="tx1">
                    <a:lumMod val="85000"/>
                    <a:lumOff val="15000"/>
                  </a:schemeClr>
                </a:solidFill>
              </a:rPr>
              <a:t>filtreleme programları </a:t>
            </a:r>
            <a:r>
              <a:rPr lang="tr-TR" altLang="tr-TR" sz="2400" dirty="0">
                <a:solidFill>
                  <a:schemeClr val="tx1">
                    <a:lumMod val="85000"/>
                    <a:lumOff val="15000"/>
                  </a:schemeClr>
                </a:solidFill>
              </a:rPr>
              <a:t>kullanmak sizi </a:t>
            </a:r>
            <a:r>
              <a:rPr lang="tr-TR" altLang="tr-TR" sz="2400" dirty="0" smtClean="0">
                <a:solidFill>
                  <a:schemeClr val="tx1">
                    <a:lumMod val="85000"/>
                    <a:lumOff val="15000"/>
                  </a:schemeClr>
                </a:solidFill>
              </a:rPr>
              <a:t>ve bilgisayarınızı </a:t>
            </a:r>
            <a:r>
              <a:rPr lang="tr-TR" altLang="tr-TR" sz="2400" dirty="0">
                <a:solidFill>
                  <a:schemeClr val="tx1">
                    <a:lumMod val="85000"/>
                    <a:lumOff val="15000"/>
                  </a:schemeClr>
                </a:solidFill>
              </a:rPr>
              <a:t>bu sorunlardan koruyacaktır.</a:t>
            </a:r>
          </a:p>
          <a:p>
            <a:pPr marL="0" indent="0">
              <a:buNone/>
            </a:pPr>
            <a:endParaRPr lang="tr-TR" altLang="tr-TR" dirty="0">
              <a:solidFill>
                <a:schemeClr val="tx1">
                  <a:lumMod val="95000"/>
                  <a:lumOff val="5000"/>
                </a:schemeClr>
              </a:solidFill>
            </a:endParaRPr>
          </a:p>
          <a:p>
            <a:endParaRPr lang="tr-TR" dirty="0"/>
          </a:p>
        </p:txBody>
      </p:sp>
      <p:pic>
        <p:nvPicPr>
          <p:cNvPr id="5" name="Picture 13" descr="C:\Users\Ayce\Desktop\Yeni klasör\internet-dolandiric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5" y="476672"/>
            <a:ext cx="3312368" cy="3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71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400" cap="none" dirty="0" smtClean="0">
                <a:latin typeface="+mj-lt"/>
              </a:rPr>
              <a:t>Zamanı Etkin Yönetin..</a:t>
            </a:r>
            <a:endParaRPr lang="tr-TR" sz="4400" cap="none" dirty="0">
              <a:latin typeface="+mj-lt"/>
            </a:endParaRPr>
          </a:p>
        </p:txBody>
      </p:sp>
      <p:sp>
        <p:nvSpPr>
          <p:cNvPr id="3" name="İçerik Yer Tutucusu 2"/>
          <p:cNvSpPr>
            <a:spLocks noGrp="1"/>
          </p:cNvSpPr>
          <p:nvPr>
            <p:ph idx="1"/>
          </p:nvPr>
        </p:nvSpPr>
        <p:spPr/>
        <p:txBody>
          <a:bodyPr/>
          <a:lstStyle/>
          <a:p>
            <a:pPr marL="0" indent="0" algn="just">
              <a:buNone/>
            </a:pPr>
            <a:r>
              <a:rPr lang="tr-TR" dirty="0">
                <a:solidFill>
                  <a:schemeClr val="tx1">
                    <a:lumMod val="85000"/>
                    <a:lumOff val="15000"/>
                  </a:schemeClr>
                </a:solidFill>
                <a:cs typeface="Times New Roman" panose="02020603050405020304" pitchFamily="18" charset="0"/>
              </a:rPr>
              <a:t>	İnternetin </a:t>
            </a:r>
            <a:r>
              <a:rPr lang="tr-TR" i="1" dirty="0">
                <a:solidFill>
                  <a:schemeClr val="tx1">
                    <a:lumMod val="85000"/>
                    <a:lumOff val="15000"/>
                  </a:schemeClr>
                </a:solidFill>
                <a:cs typeface="Times New Roman" panose="02020603050405020304" pitchFamily="18" charset="0"/>
              </a:rPr>
              <a:t>sınırsız içeriği </a:t>
            </a:r>
            <a:r>
              <a:rPr lang="tr-TR" dirty="0">
                <a:solidFill>
                  <a:schemeClr val="tx1">
                    <a:lumMod val="85000"/>
                    <a:lumOff val="15000"/>
                  </a:schemeClr>
                </a:solidFill>
                <a:cs typeface="Times New Roman" panose="02020603050405020304" pitchFamily="18" charset="0"/>
              </a:rPr>
              <a:t>barındırması, </a:t>
            </a:r>
            <a:r>
              <a:rPr lang="tr-TR" i="1" dirty="0">
                <a:solidFill>
                  <a:schemeClr val="tx1">
                    <a:lumMod val="85000"/>
                    <a:lumOff val="15000"/>
                  </a:schemeClr>
                </a:solidFill>
                <a:cs typeface="Times New Roman" panose="02020603050405020304" pitchFamily="18" charset="0"/>
              </a:rPr>
              <a:t>her gün yenilenen </a:t>
            </a:r>
            <a:r>
              <a:rPr lang="tr-TR" i="1" dirty="0" smtClean="0">
                <a:solidFill>
                  <a:schemeClr val="tx1">
                    <a:lumMod val="85000"/>
                    <a:lumOff val="15000"/>
                  </a:schemeClr>
                </a:solidFill>
                <a:cs typeface="Times New Roman" panose="02020603050405020304" pitchFamily="18" charset="0"/>
              </a:rPr>
              <a:t>içerikler ve </a:t>
            </a:r>
            <a:r>
              <a:rPr lang="tr-TR" i="1" dirty="0">
                <a:solidFill>
                  <a:schemeClr val="tx1">
                    <a:lumMod val="85000"/>
                    <a:lumOff val="15000"/>
                  </a:schemeClr>
                </a:solidFill>
                <a:cs typeface="Times New Roman" panose="02020603050405020304" pitchFamily="18" charset="0"/>
              </a:rPr>
              <a:t>sunduğu imkânlar</a:t>
            </a:r>
            <a:r>
              <a:rPr lang="tr-TR" dirty="0" smtClean="0">
                <a:solidFill>
                  <a:schemeClr val="tx1">
                    <a:lumMod val="85000"/>
                    <a:lumOff val="15000"/>
                  </a:schemeClr>
                </a:solidFill>
                <a:cs typeface="Times New Roman" panose="02020603050405020304" pitchFamily="18" charset="0"/>
              </a:rPr>
              <a:t> ilginizi </a:t>
            </a:r>
            <a:r>
              <a:rPr lang="tr-TR" dirty="0">
                <a:solidFill>
                  <a:schemeClr val="tx1">
                    <a:lumMod val="85000"/>
                    <a:lumOff val="15000"/>
                  </a:schemeClr>
                </a:solidFill>
                <a:cs typeface="Times New Roman" panose="02020603050405020304" pitchFamily="18" charset="0"/>
              </a:rPr>
              <a:t>çekmekte </a:t>
            </a:r>
            <a:r>
              <a:rPr lang="tr-TR" dirty="0" smtClean="0">
                <a:solidFill>
                  <a:schemeClr val="tx1">
                    <a:lumMod val="85000"/>
                    <a:lumOff val="15000"/>
                  </a:schemeClr>
                </a:solidFill>
                <a:cs typeface="Times New Roman" panose="02020603050405020304" pitchFamily="18" charset="0"/>
              </a:rPr>
              <a:t>ve her gün daha </a:t>
            </a:r>
            <a:r>
              <a:rPr lang="tr-TR" dirty="0">
                <a:solidFill>
                  <a:schemeClr val="tx1">
                    <a:lumMod val="85000"/>
                    <a:lumOff val="15000"/>
                  </a:schemeClr>
                </a:solidFill>
                <a:cs typeface="Times New Roman" panose="02020603050405020304" pitchFamily="18" charset="0"/>
              </a:rPr>
              <a:t>fazla vakit geçirme ihtiyacı doğurmaktadır</a:t>
            </a:r>
            <a:r>
              <a:rPr lang="tr-TR" dirty="0" smtClean="0">
                <a:solidFill>
                  <a:schemeClr val="tx1">
                    <a:lumMod val="85000"/>
                    <a:lumOff val="15000"/>
                  </a:schemeClr>
                </a:solidFill>
                <a:cs typeface="Times New Roman" panose="02020603050405020304" pitchFamily="18" charset="0"/>
              </a:rPr>
              <a:t>. Bu da zamanın nasıl geçtiğini anlamanıza engel olmaktadır.</a:t>
            </a:r>
          </a:p>
          <a:p>
            <a:pPr marL="0" indent="0" algn="just">
              <a:buNone/>
            </a:pPr>
            <a:r>
              <a:rPr lang="tr-TR" dirty="0">
                <a:solidFill>
                  <a:schemeClr val="tx1">
                    <a:lumMod val="85000"/>
                    <a:lumOff val="15000"/>
                  </a:schemeClr>
                </a:solidFill>
                <a:cs typeface="Times New Roman" panose="02020603050405020304" pitchFamily="18" charset="0"/>
              </a:rPr>
              <a:t>	</a:t>
            </a:r>
            <a:r>
              <a:rPr lang="tr-TR" dirty="0" smtClean="0">
                <a:solidFill>
                  <a:schemeClr val="tx1">
                    <a:lumMod val="85000"/>
                    <a:lumOff val="15000"/>
                  </a:schemeClr>
                </a:solidFill>
                <a:cs typeface="Times New Roman" panose="02020603050405020304" pitchFamily="18" charset="0"/>
              </a:rPr>
              <a:t>Başka aktivitelere de vakit ayırmalı, sosyal hayat-dijital hayat dengesini sağlamalısınız.</a:t>
            </a:r>
            <a:endParaRPr lang="tr-TR" dirty="0">
              <a:solidFill>
                <a:schemeClr val="tx1">
                  <a:lumMod val="85000"/>
                  <a:lumOff val="15000"/>
                </a:schemeClr>
              </a:solidFill>
              <a:cs typeface="Times New Roman" panose="02020603050405020304" pitchFamily="18" charset="0"/>
            </a:endParaRPr>
          </a:p>
          <a:p>
            <a:pPr marL="0" indent="0" algn="just">
              <a:buNone/>
            </a:pPr>
            <a:r>
              <a:rPr lang="tr-TR" dirty="0">
                <a:latin typeface="Times New Roman" panose="02020603050405020304" pitchFamily="18" charset="0"/>
                <a:cs typeface="Times New Roman" panose="02020603050405020304" pitchFamily="18" charset="0"/>
              </a:rPr>
              <a:t>	</a:t>
            </a:r>
            <a:endParaRPr lang="tr-TR" dirty="0"/>
          </a:p>
        </p:txBody>
      </p:sp>
      <p:pic>
        <p:nvPicPr>
          <p:cNvPr id="1026" name="Picture 2" descr="Denge Simgesi. Hukuk Denge Sembolü. Adalet Kutsal Kişilerin Resmi  Ölçeklendirir. Stok Clipart | Telifsiz | Free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437112"/>
            <a:ext cx="2575173" cy="1639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3090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cap="none" dirty="0" smtClean="0">
                <a:latin typeface="+mj-lt"/>
              </a:rPr>
              <a:t>Şikayet Etme Hakkınız Olduğunu Unutmayın..</a:t>
            </a:r>
            <a:endParaRPr lang="tr-TR" sz="3200" cap="none" dirty="0">
              <a:latin typeface="+mj-lt"/>
            </a:endParaRPr>
          </a:p>
        </p:txBody>
      </p:sp>
      <p:sp>
        <p:nvSpPr>
          <p:cNvPr id="3" name="İçerik Yer Tutucusu 2"/>
          <p:cNvSpPr>
            <a:spLocks noGrp="1"/>
          </p:cNvSpPr>
          <p:nvPr>
            <p:ph idx="1"/>
          </p:nvPr>
        </p:nvSpPr>
        <p:spPr>
          <a:xfrm>
            <a:off x="4788024" y="1556792"/>
            <a:ext cx="3672408" cy="4392488"/>
          </a:xfrm>
        </p:spPr>
        <p:txBody>
          <a:bodyPr>
            <a:normAutofit fontScale="92500" lnSpcReduction="10000"/>
          </a:bodyPr>
          <a:lstStyle/>
          <a:p>
            <a:pPr algn="just">
              <a:lnSpc>
                <a:spcPct val="120000"/>
              </a:lnSpc>
            </a:pPr>
            <a:r>
              <a:rPr lang="tr-TR" altLang="tr-TR" sz="2300" dirty="0">
                <a:solidFill>
                  <a:schemeClr val="tx1">
                    <a:lumMod val="85000"/>
                    <a:lumOff val="15000"/>
                  </a:schemeClr>
                </a:solidFill>
              </a:rPr>
              <a:t>İnternet ortamında sizi rahatsız eden şeylerle (kişilerin küfürlü ve argo konuşmaları, hakaretler, uygunsuz teklifler ya da zararlı sitelerle) karşılaştığında ailenize, öğretmenlerinize yada </a:t>
            </a:r>
            <a:r>
              <a:rPr lang="tr-TR" altLang="tr-TR" sz="2300" dirty="0" err="1" smtClean="0">
                <a:solidFill>
                  <a:schemeClr val="tx1">
                    <a:lumMod val="85000"/>
                    <a:lumOff val="15000"/>
                  </a:schemeClr>
                </a:solidFill>
              </a:rPr>
              <a:t>İhbarweb'e</a:t>
            </a:r>
            <a:r>
              <a:rPr lang="tr-TR" altLang="tr-TR" sz="2300" dirty="0" smtClean="0">
                <a:solidFill>
                  <a:schemeClr val="tx1">
                    <a:lumMod val="85000"/>
                    <a:lumOff val="15000"/>
                  </a:schemeClr>
                </a:solidFill>
              </a:rPr>
              <a:t> (www.ihbarweb.org.tr </a:t>
            </a:r>
            <a:r>
              <a:rPr lang="tr-TR" altLang="tr-TR" sz="2300" dirty="0">
                <a:solidFill>
                  <a:schemeClr val="tx1">
                    <a:lumMod val="85000"/>
                    <a:lumOff val="15000"/>
                  </a:schemeClr>
                </a:solidFill>
              </a:rPr>
              <a:t>veya 0312 5828282 ) şikayet edebilirsiniz.</a:t>
            </a:r>
          </a:p>
          <a:p>
            <a:endParaRPr lang="tr-TR" dirty="0"/>
          </a:p>
        </p:txBody>
      </p:sp>
      <p:pic>
        <p:nvPicPr>
          <p:cNvPr id="4" name="Picture 12" descr="C:\Users\Ayce\Desktop\Yeni klasör\Ekran Alıntısı.PNG"/>
          <p:cNvPicPr>
            <a:picLocks noChangeAspect="1" noChangeArrowheads="1"/>
          </p:cNvPicPr>
          <p:nvPr/>
        </p:nvPicPr>
        <p:blipFill>
          <a:blip r:embed="rId2">
            <a:extLst>
              <a:ext uri="{28A0092B-C50C-407E-A947-70E740481C1C}">
                <a14:useLocalDpi xmlns:a14="http://schemas.microsoft.com/office/drawing/2010/main" val="0"/>
              </a:ext>
            </a:extLst>
          </a:blip>
          <a:srcRect t="8479"/>
          <a:stretch>
            <a:fillRect/>
          </a:stretch>
        </p:blipFill>
        <p:spPr bwMode="auto">
          <a:xfrm>
            <a:off x="323528" y="1556792"/>
            <a:ext cx="4464496"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57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412776"/>
            <a:ext cx="5329238"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p:txBody>
          <a:bodyPr>
            <a:normAutofit/>
          </a:bodyPr>
          <a:lstStyle/>
          <a:p>
            <a:r>
              <a:rPr lang="tr-TR" sz="2600" cap="none" dirty="0" smtClean="0">
                <a:latin typeface="+mj-lt"/>
              </a:rPr>
              <a:t>Zararlı Ve İstemediğin İçeriğe Sahip İnternet Sitelerinden Korunmak İçin..</a:t>
            </a:r>
            <a:endParaRPr lang="tr-TR" sz="2600" cap="none" dirty="0">
              <a:latin typeface="+mj-lt"/>
            </a:endParaRPr>
          </a:p>
        </p:txBody>
      </p:sp>
      <p:sp>
        <p:nvSpPr>
          <p:cNvPr id="3" name="İçerik Yer Tutucusu 2"/>
          <p:cNvSpPr>
            <a:spLocks noGrp="1"/>
          </p:cNvSpPr>
          <p:nvPr>
            <p:ph idx="1"/>
          </p:nvPr>
        </p:nvSpPr>
        <p:spPr>
          <a:xfrm>
            <a:off x="395536" y="5517232"/>
            <a:ext cx="4320480" cy="1243520"/>
          </a:xfrm>
        </p:spPr>
        <p:txBody>
          <a:bodyPr/>
          <a:lstStyle/>
          <a:p>
            <a:r>
              <a:rPr lang="tr-TR" dirty="0" smtClean="0">
                <a:solidFill>
                  <a:schemeClr val="tx1">
                    <a:lumMod val="85000"/>
                    <a:lumOff val="15000"/>
                  </a:schemeClr>
                </a:solidFill>
              </a:rPr>
              <a:t>Güvenli internet hizmeti</a:t>
            </a:r>
          </a:p>
          <a:p>
            <a:r>
              <a:rPr lang="tr-TR" dirty="0" smtClean="0">
                <a:solidFill>
                  <a:schemeClr val="tx1">
                    <a:lumMod val="85000"/>
                    <a:lumOff val="15000"/>
                  </a:schemeClr>
                </a:solidFill>
              </a:rPr>
              <a:t>www.guvenlinet.org</a:t>
            </a:r>
            <a:endParaRPr lang="tr-TR" dirty="0">
              <a:solidFill>
                <a:schemeClr val="tx1">
                  <a:lumMod val="85000"/>
                  <a:lumOff val="15000"/>
                </a:schemeClr>
              </a:solidFill>
            </a:endParaRPr>
          </a:p>
        </p:txBody>
      </p:sp>
    </p:spTree>
    <p:extLst>
      <p:ext uri="{BB962C8B-B14F-4D97-AF65-F5344CB8AC3E}">
        <p14:creationId xmlns:p14="http://schemas.microsoft.com/office/powerpoint/2010/main" val="418543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5661248"/>
            <a:ext cx="7239000" cy="677246"/>
          </a:xfrm>
        </p:spPr>
        <p:txBody>
          <a:bodyPr/>
          <a:lstStyle/>
          <a:p>
            <a:pPr algn="ctr"/>
            <a:r>
              <a:rPr lang="tr-TR" sz="4800" dirty="0" smtClean="0"/>
              <a:t>Teşekkür ederim </a:t>
            </a:r>
            <a:endParaRPr lang="tr-TR" sz="4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76672"/>
            <a:ext cx="8229600" cy="1123528"/>
          </a:xfrm>
        </p:spPr>
        <p:txBody>
          <a:bodyPr/>
          <a:lstStyle/>
          <a:p>
            <a:pPr algn="ctr"/>
            <a:r>
              <a:rPr lang="tr-TR" sz="4400" cap="none" dirty="0" smtClean="0">
                <a:latin typeface="+mj-lt"/>
              </a:rPr>
              <a:t>ÇOCUK KİMDİR?</a:t>
            </a:r>
            <a:endParaRPr lang="tr-TR" sz="4400" cap="none" dirty="0">
              <a:latin typeface="+mj-lt"/>
            </a:endParaRPr>
          </a:p>
        </p:txBody>
      </p:sp>
      <p:pic>
        <p:nvPicPr>
          <p:cNvPr id="1026" name="Picture 2" descr="Tarihsel Süreç İçerisinde Çocuk Hakları - Hukukçu Kafas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42075"/>
            <a:ext cx="7848872" cy="42484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444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6"/>
          <p:cNvGraphicFramePr>
            <a:graphicFrameLocks noGrp="1"/>
          </p:cNvGraphicFramePr>
          <p:nvPr>
            <p:ph idx="1"/>
            <p:extLst>
              <p:ext uri="{D42A27DB-BD31-4B8C-83A1-F6EECF244321}">
                <p14:modId xmlns:p14="http://schemas.microsoft.com/office/powerpoint/2010/main" val="3116676973"/>
              </p:ext>
            </p:extLst>
          </p:nvPr>
        </p:nvGraphicFramePr>
        <p:xfrm>
          <a:off x="1115616" y="1052736"/>
          <a:ext cx="6818498" cy="4198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GÜLÇİN\Desktop\nocanvas_penisin-gelisim-asamalari-nelerdir-cvesm.jpg"/>
          <p:cNvPicPr>
            <a:picLocks noChangeAspect="1" noChangeArrowheads="1"/>
          </p:cNvPicPr>
          <p:nvPr/>
        </p:nvPicPr>
        <p:blipFill>
          <a:blip r:embed="rId7" cstate="print"/>
          <a:srcRect/>
          <a:stretch>
            <a:fillRect/>
          </a:stretch>
        </p:blipFill>
        <p:spPr bwMode="auto">
          <a:xfrm>
            <a:off x="5067933" y="5042428"/>
            <a:ext cx="3032459" cy="1781023"/>
          </a:xfrm>
          <a:prstGeom prst="rect">
            <a:avLst/>
          </a:prstGeom>
          <a:noFill/>
        </p:spPr>
      </p:pic>
    </p:spTree>
    <p:extLst>
      <p:ext uri="{BB962C8B-B14F-4D97-AF65-F5344CB8AC3E}">
        <p14:creationId xmlns:p14="http://schemas.microsoft.com/office/powerpoint/2010/main" val="2708592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latin typeface="+mj-lt"/>
              </a:rPr>
              <a:t>Çocuk Hakları</a:t>
            </a:r>
            <a:endParaRPr lang="tr-TR" dirty="0">
              <a:latin typeface="+mj-lt"/>
            </a:endParaRPr>
          </a:p>
        </p:txBody>
      </p:sp>
      <p:pic>
        <p:nvPicPr>
          <p:cNvPr id="48130" name="Picture 2" descr="Ä°lgili resim"/>
          <p:cNvPicPr>
            <a:picLocks noChangeAspect="1" noChangeArrowheads="1"/>
          </p:cNvPicPr>
          <p:nvPr/>
        </p:nvPicPr>
        <p:blipFill>
          <a:blip r:embed="rId2"/>
          <a:srcRect/>
          <a:stretch>
            <a:fillRect/>
          </a:stretch>
        </p:blipFill>
        <p:spPr bwMode="auto">
          <a:xfrm>
            <a:off x="1043608" y="1580999"/>
            <a:ext cx="7143750" cy="481012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955</TotalTime>
  <Words>1660</Words>
  <Application>Microsoft Office PowerPoint</Application>
  <PresentationFormat>Ekran Gösterisi (4:3)</PresentationFormat>
  <Paragraphs>290</Paragraphs>
  <Slides>69</Slides>
  <Notes>2</Notes>
  <HiddenSlides>0</HiddenSlides>
  <MMClips>0</MMClips>
  <ScaleCrop>false</ScaleCrop>
  <HeadingPairs>
    <vt:vector size="4" baseType="variant">
      <vt:variant>
        <vt:lpstr>Tema</vt:lpstr>
      </vt:variant>
      <vt:variant>
        <vt:i4>1</vt:i4>
      </vt:variant>
      <vt:variant>
        <vt:lpstr>Slayt Başlıkları</vt:lpstr>
      </vt:variant>
      <vt:variant>
        <vt:i4>69</vt:i4>
      </vt:variant>
    </vt:vector>
  </HeadingPairs>
  <TitlesOfParts>
    <vt:vector size="70" baseType="lpstr">
      <vt:lpstr>Üst Düzey</vt:lpstr>
      <vt:lpstr>İhmal ve İstismar-Korunma Yolları  ve Dijital Mahremiyet</vt:lpstr>
      <vt:lpstr>Etkinlik</vt:lpstr>
      <vt:lpstr>PowerPoint Sunusu</vt:lpstr>
      <vt:lpstr>Kişisel sınırlar</vt:lpstr>
      <vt:lpstr>Kişisel Sınırlar</vt:lpstr>
      <vt:lpstr>Kişisel Sınırlar Neden Önemlidir?</vt:lpstr>
      <vt:lpstr>ÇOCUK KİMDİR?</vt:lpstr>
      <vt:lpstr>PowerPoint Sunusu</vt:lpstr>
      <vt:lpstr>Çocuk Hakları</vt:lpstr>
      <vt:lpstr>VÜCUDUN SENİNDİR ONU KORU</vt:lpstr>
      <vt:lpstr>PowerPoint Sunusu</vt:lpstr>
      <vt:lpstr>PowerPoint Sunusu</vt:lpstr>
      <vt:lpstr>PowerPoint Sunusu</vt:lpstr>
      <vt:lpstr>PowerPoint Sunusu</vt:lpstr>
      <vt:lpstr>PowerPoint Sunusu</vt:lpstr>
      <vt:lpstr>İyi Dokunma</vt:lpstr>
      <vt:lpstr>Kötü dokunma</vt:lpstr>
      <vt:lpstr>İyi Ve Kötü Dokunuşları Nasıl Ayırt Edeceğim?</vt:lpstr>
      <vt:lpstr>PowerPoint Sunusu</vt:lpstr>
      <vt:lpstr>PowerPoint Sunusu</vt:lpstr>
      <vt:lpstr>PowerPoint Sunusu</vt:lpstr>
      <vt:lpstr>PowerPoint Sunusu</vt:lpstr>
      <vt:lpstr>Vücudumuzun Özel Yerleri</vt:lpstr>
      <vt:lpstr>Vücudumuzun Özel Yerleri</vt:lpstr>
      <vt:lpstr>Özel dokunuşlar</vt:lpstr>
      <vt:lpstr>PowerPoint Sunusu</vt:lpstr>
      <vt:lpstr>PowerPoint Sunusu</vt:lpstr>
      <vt:lpstr>PowerPoint Sunusu</vt:lpstr>
      <vt:lpstr>Ne yapmalıyız?</vt:lpstr>
      <vt:lpstr>Ne Yapmalıyız?</vt:lpstr>
      <vt:lpstr>HAYIR DE</vt:lpstr>
      <vt:lpstr>Güvenlik Çemberi</vt:lpstr>
      <vt:lpstr>Sır saklama</vt:lpstr>
      <vt:lpstr>Bir Çocuğun İhtiyaçları</vt:lpstr>
      <vt:lpstr>İhmal nedir?</vt:lpstr>
      <vt:lpstr>İstismar nedir?</vt:lpstr>
      <vt:lpstr>PowerPoint Sunusu</vt:lpstr>
      <vt:lpstr>PowerPoint Sunusu</vt:lpstr>
      <vt:lpstr>PowerPoint Sunusu</vt:lpstr>
      <vt:lpstr>PowerPoint Sunusu</vt:lpstr>
      <vt:lpstr>Çocuk istismarı nedir?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Yasal Süreç</vt:lpstr>
      <vt:lpstr>Türk Ceza Kanunu</vt:lpstr>
      <vt:lpstr>PowerPoint Sunusu</vt:lpstr>
      <vt:lpstr>Ailede mahremiyet</vt:lpstr>
      <vt:lpstr>PowerPoint Sunusu</vt:lpstr>
      <vt:lpstr>Dijital mahremiyet</vt:lpstr>
      <vt:lpstr>PowerPoint Sunusu</vt:lpstr>
      <vt:lpstr>PowerPoint Sunusu</vt:lpstr>
      <vt:lpstr>Pencerenizin Nereye Açılacağını Siz Belirleyin…</vt:lpstr>
      <vt:lpstr>PowerPoint Sunusu</vt:lpstr>
      <vt:lpstr>Bedava Teklifler, Bedava Değildir</vt:lpstr>
      <vt:lpstr>Kişisel Bilgilerinizi Gizli Tutun..</vt:lpstr>
      <vt:lpstr>Önce Düşünün, Sonra Paylaşın..</vt:lpstr>
      <vt:lpstr>Şifrelerinize Dikkat..</vt:lpstr>
      <vt:lpstr>Tanımıyorsanız..</vt:lpstr>
      <vt:lpstr>Zamanı Etkin Yönetin..</vt:lpstr>
      <vt:lpstr>Şikayet Etme Hakkınız Olduğunu Unutmayın..</vt:lpstr>
      <vt:lpstr>Zararlı Ve İstemediğin İçeriğe Sahip İnternet Sitelerinden Korunmak İçin..</vt:lpstr>
      <vt:lpstr>Teşekkür ederim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rehberlik servisi</dc:creator>
  <cp:lastModifiedBy>d.n.15</cp:lastModifiedBy>
  <cp:revision>121</cp:revision>
  <dcterms:created xsi:type="dcterms:W3CDTF">2018-12-04T06:12:17Z</dcterms:created>
  <dcterms:modified xsi:type="dcterms:W3CDTF">2023-01-26T13:38:28Z</dcterms:modified>
</cp:coreProperties>
</file>