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sldIdLst>
    <p:sldId id="256" r:id="rId2"/>
    <p:sldId id="257" r:id="rId3"/>
    <p:sldId id="292" r:id="rId4"/>
    <p:sldId id="294" r:id="rId5"/>
    <p:sldId id="260" r:id="rId6"/>
    <p:sldId id="293"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15916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212318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315547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4838127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112527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tr-T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A18706-EFE6-498C-BD5A-DBF88194EEDC}" type="datetimeFigureOut">
              <a:rPr lang="tr-TR" smtClean="0"/>
              <a:t>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29387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98A18706-EFE6-498C-BD5A-DBF88194EEDC}" type="datetimeFigureOut">
              <a:rPr lang="tr-TR" smtClean="0"/>
              <a:t>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12634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98A18706-EFE6-498C-BD5A-DBF88194EEDC}" type="datetimeFigureOut">
              <a:rPr lang="tr-TR" smtClean="0"/>
              <a:t>4.04.2021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365052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98A18706-EFE6-498C-BD5A-DBF88194EEDC}" type="datetimeFigureOut">
              <a:rPr lang="tr-TR" smtClean="0"/>
              <a:t>4.04.2021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38189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18706-EFE6-498C-BD5A-DBF88194EEDC}" type="datetimeFigureOut">
              <a:rPr lang="tr-TR" smtClean="0"/>
              <a:t>4.04.2021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406261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tr-T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8A18706-EFE6-498C-BD5A-DBF88194EEDC}" type="datetimeFigureOut">
              <a:rPr lang="tr-TR" smtClean="0"/>
              <a:t>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137928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tr-T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8A18706-EFE6-498C-BD5A-DBF88194EEDC}" type="datetimeFigureOut">
              <a:rPr lang="tr-TR" smtClean="0"/>
              <a:t>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DA0B0-B1CA-49F7-A75A-70EB960FAC21}" type="slidenum">
              <a:rPr lang="tr-TR" smtClean="0"/>
              <a:t>‹#›</a:t>
            </a:fld>
            <a:endParaRPr lang="tr-TR"/>
          </a:p>
        </p:txBody>
      </p:sp>
    </p:spTree>
    <p:extLst>
      <p:ext uri="{BB962C8B-B14F-4D97-AF65-F5344CB8AC3E}">
        <p14:creationId xmlns:p14="http://schemas.microsoft.com/office/powerpoint/2010/main" val="27762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A18706-EFE6-498C-BD5A-DBF88194EEDC}" type="datetimeFigureOut">
              <a:rPr lang="tr-TR" smtClean="0"/>
              <a:t>4.04.2021</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0DA0B0-B1CA-49F7-A75A-70EB960FAC21}" type="slidenum">
              <a:rPr lang="tr-TR" smtClean="0"/>
              <a:t>‹#›</a:t>
            </a:fld>
            <a:endParaRPr lang="tr-TR"/>
          </a:p>
        </p:txBody>
      </p:sp>
    </p:spTree>
    <p:extLst>
      <p:ext uri="{BB962C8B-B14F-4D97-AF65-F5344CB8AC3E}">
        <p14:creationId xmlns:p14="http://schemas.microsoft.com/office/powerpoint/2010/main" val="20612621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73923" y="-1264617"/>
            <a:ext cx="6848694" cy="9396537"/>
          </a:xfrm>
          <a:prstGeom prst="rect">
            <a:avLst/>
          </a:prstGeom>
        </p:spPr>
      </p:pic>
      <p:sp>
        <p:nvSpPr>
          <p:cNvPr id="3" name="Alt Başlık 2"/>
          <p:cNvSpPr>
            <a:spLocks noGrp="1"/>
          </p:cNvSpPr>
          <p:nvPr>
            <p:ph type="subTitle" idx="1"/>
          </p:nvPr>
        </p:nvSpPr>
        <p:spPr>
          <a:xfrm>
            <a:off x="827584" y="2924944"/>
            <a:ext cx="7400698" cy="3312368"/>
          </a:xfrm>
        </p:spPr>
        <p:txBody>
          <a:bodyPr>
            <a:normAutofit/>
          </a:bodyPr>
          <a:lstStyle/>
          <a:p>
            <a:pPr algn="ctr"/>
            <a:r>
              <a:rPr lang="tr-TR" sz="4800" dirty="0" smtClean="0">
                <a:solidFill>
                  <a:srgbClr val="FF0000"/>
                </a:solidFill>
                <a:latin typeface="COCOGOOSE LETTERPRESS" panose="02000507000000020004" pitchFamily="2" charset="-18"/>
              </a:rPr>
              <a:t>ÖZEL </a:t>
            </a:r>
            <a:r>
              <a:rPr lang="tr-TR" sz="4800" dirty="0" smtClean="0">
                <a:solidFill>
                  <a:srgbClr val="FF0000"/>
                </a:solidFill>
                <a:latin typeface="COCOGOOSE LETTERPRESS" panose="02000507000000020004" pitchFamily="2" charset="-18"/>
              </a:rPr>
              <a:t>EĞİTİM</a:t>
            </a:r>
            <a:endParaRPr lang="tr-TR" sz="4800" dirty="0">
              <a:solidFill>
                <a:srgbClr val="FF0000"/>
              </a:solidFill>
              <a:latin typeface="COCOGOOSE LETTERPRESS" panose="02000507000000020004" pitchFamily="2" charset="-18"/>
            </a:endParaRPr>
          </a:p>
        </p:txBody>
      </p:sp>
    </p:spTree>
    <p:extLst>
      <p:ext uri="{BB962C8B-B14F-4D97-AF65-F5344CB8AC3E}">
        <p14:creationId xmlns:p14="http://schemas.microsoft.com/office/powerpoint/2010/main" val="31283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742591" cy="6876884"/>
          </a:xfrm>
          <a:prstGeom prst="rect">
            <a:avLst/>
          </a:prstGeom>
        </p:spPr>
      </p:pic>
      <p:sp>
        <p:nvSpPr>
          <p:cNvPr id="3" name="Content Placeholder 2"/>
          <p:cNvSpPr>
            <a:spLocks noGrp="1"/>
          </p:cNvSpPr>
          <p:nvPr>
            <p:ph sz="quarter" idx="13"/>
          </p:nvPr>
        </p:nvSpPr>
        <p:spPr>
          <a:xfrm>
            <a:off x="755576" y="1701082"/>
            <a:ext cx="3888432" cy="3474720"/>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Dil ve Konuşma Güçlüğü olan Birey </a:t>
            </a:r>
            <a:r>
              <a:rPr lang="tr-TR" sz="2000" dirty="0" smtClean="0">
                <a:latin typeface="Arial" panose="020B0604020202020204" pitchFamily="34" charset="0"/>
                <a:cs typeface="Arial" panose="020B0604020202020204" pitchFamily="34" charset="0"/>
              </a:rPr>
              <a:t>dili kullanma, konuşmayı edinme ve iletişimdeki güçlük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299063"/>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0"/>
            <a:ext cx="7742591" cy="6913463"/>
          </a:xfrm>
          <a:prstGeom prst="rect">
            <a:avLst/>
          </a:prstGeom>
        </p:spPr>
      </p:pic>
      <p:sp>
        <p:nvSpPr>
          <p:cNvPr id="3" name="Content Placeholder 2"/>
          <p:cNvSpPr>
            <a:spLocks noGrp="1"/>
          </p:cNvSpPr>
          <p:nvPr>
            <p:ph sz="quarter" idx="13"/>
          </p:nvPr>
        </p:nvSpPr>
        <p:spPr>
          <a:xfrm>
            <a:off x="4644008" y="1719371"/>
            <a:ext cx="3744416" cy="3474720"/>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Duygusal ve Davranış Bozukluğu Olan Birey </a:t>
            </a:r>
            <a:r>
              <a:rPr lang="tr-TR" sz="2000" dirty="0" smtClean="0">
                <a:latin typeface="Arial" panose="020B0604020202020204" pitchFamily="34" charset="0"/>
                <a:cs typeface="Arial" panose="020B0604020202020204" pitchFamily="34" charset="0"/>
              </a:rPr>
              <a:t>yaşına uygun olmayan sosyal ve kültürel normlardan farklı duygusal tepki ve davranışlar göstermesi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06383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3" y="-18884"/>
            <a:ext cx="7742591" cy="6876884"/>
          </a:xfrm>
          <a:prstGeom prst="rect">
            <a:avLst/>
          </a:prstGeom>
        </p:spPr>
      </p:pic>
      <p:sp>
        <p:nvSpPr>
          <p:cNvPr id="3" name="Content Placeholder 2"/>
          <p:cNvSpPr>
            <a:spLocks noGrp="1"/>
          </p:cNvSpPr>
          <p:nvPr>
            <p:ph sz="quarter" idx="13"/>
          </p:nvPr>
        </p:nvSpPr>
        <p:spPr>
          <a:xfrm>
            <a:off x="755576" y="1772816"/>
            <a:ext cx="3717032" cy="2970938"/>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Görme Yetersizliği Olan Birey</a:t>
            </a:r>
            <a:r>
              <a:rPr lang="tr-TR" sz="22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görme gücünün kısmen ya da tamamen kaybından dolayı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608350"/>
      </p:ext>
    </p:extLst>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0"/>
            <a:ext cx="7742591" cy="6913463"/>
          </a:xfrm>
          <a:prstGeom prst="rect">
            <a:avLst/>
          </a:prstGeom>
        </p:spPr>
      </p:pic>
      <p:sp>
        <p:nvSpPr>
          <p:cNvPr id="3" name="Content Placeholder 2"/>
          <p:cNvSpPr>
            <a:spLocks noGrp="1"/>
          </p:cNvSpPr>
          <p:nvPr>
            <p:ph sz="quarter" idx="13"/>
          </p:nvPr>
        </p:nvSpPr>
        <p:spPr>
          <a:xfrm>
            <a:off x="4716016" y="1719371"/>
            <a:ext cx="3547864" cy="3474720"/>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İşitme Yetersizliği Olan Birey </a:t>
            </a:r>
            <a:r>
              <a:rPr lang="tr-TR" sz="2000" dirty="0" smtClean="0">
                <a:latin typeface="Arial" panose="020B0604020202020204" pitchFamily="34" charset="0"/>
                <a:cs typeface="Arial" panose="020B0604020202020204" pitchFamily="34" charset="0"/>
              </a:rPr>
              <a:t>işitme duyarlılığının kısmen veya tamamen kaybından dolayı konuşmayı edinmede, dili kullanma ve iletişimde yaşadığı güçlükler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36326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742591" cy="6876884"/>
          </a:xfrm>
          <a:prstGeom prst="rect">
            <a:avLst/>
          </a:prstGeom>
        </p:spPr>
      </p:pic>
      <p:sp>
        <p:nvSpPr>
          <p:cNvPr id="3" name="Content Placeholder 2"/>
          <p:cNvSpPr>
            <a:spLocks noGrp="1"/>
          </p:cNvSpPr>
          <p:nvPr>
            <p:ph sz="quarter" idx="13"/>
          </p:nvPr>
        </p:nvSpPr>
        <p:spPr>
          <a:xfrm>
            <a:off x="827584" y="1530230"/>
            <a:ext cx="3645024" cy="3816424"/>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Bedensel Yetersizliği Olan Birey </a:t>
            </a:r>
            <a:r>
              <a:rPr lang="tr-TR" sz="2000" dirty="0" smtClean="0">
                <a:latin typeface="Arial" panose="020B0604020202020204" pitchFamily="34" charset="0"/>
                <a:cs typeface="Arial" panose="020B0604020202020204" pitchFamily="34" charset="0"/>
              </a:rPr>
              <a:t>hastalıklar, kazalar ve genetik problemlere bağlı olarak kas, iskelet ve eklemlerin işlevlerini yerine getirememesi sonucunda meydana gelen hareket ile ilgili yetersizlikler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409008"/>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55463"/>
            <a:ext cx="7742591" cy="6913463"/>
          </a:xfrm>
          <a:prstGeom prst="rect">
            <a:avLst/>
          </a:prstGeom>
        </p:spPr>
      </p:pic>
      <p:sp>
        <p:nvSpPr>
          <p:cNvPr id="3" name="Content Placeholder 2"/>
          <p:cNvSpPr>
            <a:spLocks noGrp="1"/>
          </p:cNvSpPr>
          <p:nvPr>
            <p:ph sz="quarter" idx="13"/>
          </p:nvPr>
        </p:nvSpPr>
        <p:spPr>
          <a:xfrm>
            <a:off x="4644008" y="1601068"/>
            <a:ext cx="3744416" cy="3600400"/>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Yaygın Gelişimsel Bozukluğu Olan Birey </a:t>
            </a:r>
            <a:r>
              <a:rPr lang="tr-TR" sz="2000" dirty="0" smtClean="0">
                <a:latin typeface="Arial" panose="020B0604020202020204" pitchFamily="34" charset="0"/>
                <a:cs typeface="Arial" panose="020B0604020202020204" pitchFamily="34" charset="0"/>
              </a:rPr>
              <a:t>sosyal etkileşim, sözel ve sözel olmayan iletişim, ilgi ve etkinliklerdeki sınırlılığı erken çocukluk (0-3 yaş) döneminde ortaya çıkan ve bu özellikleri nedeniyle özel eğitim ile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57513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742591" cy="6876884"/>
          </a:xfrm>
          <a:prstGeom prst="rect">
            <a:avLst/>
          </a:prstGeom>
        </p:spPr>
      </p:pic>
      <p:sp>
        <p:nvSpPr>
          <p:cNvPr id="3" name="Content Placeholder 2"/>
          <p:cNvSpPr>
            <a:spLocks noGrp="1"/>
          </p:cNvSpPr>
          <p:nvPr>
            <p:ph sz="quarter" idx="13"/>
          </p:nvPr>
        </p:nvSpPr>
        <p:spPr>
          <a:xfrm>
            <a:off x="683568" y="1350210"/>
            <a:ext cx="3816424" cy="4176464"/>
          </a:xfrm>
        </p:spPr>
        <p:txBody>
          <a:bodyPr>
            <a:no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Özel Öğrenme Güçlüğü Olan Birey </a:t>
            </a:r>
            <a:r>
              <a:rPr lang="tr-TR" sz="2000" dirty="0" smtClean="0">
                <a:latin typeface="Arial" panose="020B0604020202020204" pitchFamily="34" charset="0"/>
                <a:cs typeface="Arial" panose="020B0604020202020204" pitchFamily="34" charset="0"/>
              </a:rPr>
              <a:t>dili yazılı ya da sözlü anlamak ve kullanabilmek için gerekli olan bilgi alma süreçlerinin birinde veya birkaçında ortaya çıkan ve dinleme, konuşma, okuma, yazma, heceleme, dikkaat yoğunlaştırma ya da matematiksel işlemleri yapma güçlüğü nedeniyle özel eğitim ve destek eğitim hizmetine ihtiyacı olan kişilerdir.</a:t>
            </a:r>
          </a:p>
        </p:txBody>
      </p:sp>
    </p:spTree>
    <p:extLst>
      <p:ext uri="{BB962C8B-B14F-4D97-AF65-F5344CB8AC3E}">
        <p14:creationId xmlns:p14="http://schemas.microsoft.com/office/powerpoint/2010/main" val="2192466885"/>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0"/>
            <a:ext cx="7742591" cy="6913463"/>
          </a:xfrm>
          <a:prstGeom prst="rect">
            <a:avLst/>
          </a:prstGeom>
        </p:spPr>
      </p:pic>
      <p:sp>
        <p:nvSpPr>
          <p:cNvPr id="3" name="Content Placeholder 2"/>
          <p:cNvSpPr>
            <a:spLocks noGrp="1"/>
          </p:cNvSpPr>
          <p:nvPr>
            <p:ph sz="quarter" idx="13"/>
          </p:nvPr>
        </p:nvSpPr>
        <p:spPr>
          <a:xfrm>
            <a:off x="4716016" y="1628800"/>
            <a:ext cx="3672408" cy="3744415"/>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Serebral Palsili Birey</a:t>
            </a:r>
            <a:r>
              <a:rPr lang="tr-TR" sz="2200"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doğum öncesi, doğum sırası veya doğum sonrasında meydana gelen beyin hasarının neden olduğu kas ve sinir sistemi bozukluklarına bağlı motor becerilerdeki yetersizliğinden dolayı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39977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742591" cy="6876884"/>
          </a:xfrm>
          <a:prstGeom prst="rect">
            <a:avLst/>
          </a:prstGeom>
        </p:spPr>
      </p:pic>
      <p:sp>
        <p:nvSpPr>
          <p:cNvPr id="3" name="Content Placeholder 2"/>
          <p:cNvSpPr>
            <a:spLocks noGrp="1"/>
          </p:cNvSpPr>
          <p:nvPr>
            <p:ph sz="quarter" idx="13"/>
          </p:nvPr>
        </p:nvSpPr>
        <p:spPr>
          <a:xfrm>
            <a:off x="899592" y="1628800"/>
            <a:ext cx="3356992" cy="2808312"/>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Süregelen Hastalığı Olan Birey </a:t>
            </a:r>
            <a:r>
              <a:rPr lang="tr-TR" sz="2000" dirty="0" smtClean="0">
                <a:latin typeface="Arial" panose="020B0604020202020204" pitchFamily="34" charset="0"/>
                <a:cs typeface="Arial" panose="020B0604020202020204" pitchFamily="34" charset="0"/>
              </a:rPr>
              <a:t>sürekli ya da uzun süreli bakım ve tedavi gerektiren hastalığı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948606"/>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0"/>
            <a:ext cx="7742591" cy="6913463"/>
          </a:xfrm>
          <a:prstGeom prst="rect">
            <a:avLst/>
          </a:prstGeom>
        </p:spPr>
      </p:pic>
      <p:sp>
        <p:nvSpPr>
          <p:cNvPr id="3" name="Content Placeholder 2"/>
          <p:cNvSpPr>
            <a:spLocks noGrp="1"/>
          </p:cNvSpPr>
          <p:nvPr>
            <p:ph sz="quarter" idx="13"/>
          </p:nvPr>
        </p:nvSpPr>
        <p:spPr>
          <a:xfrm>
            <a:off x="4716016" y="1719371"/>
            <a:ext cx="3528392" cy="3474720"/>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Üstün Yetenekli Birey </a:t>
            </a:r>
            <a:r>
              <a:rPr lang="tr-TR" sz="2000" dirty="0" smtClean="0">
                <a:latin typeface="Arial" panose="020B0604020202020204" pitchFamily="34" charset="0"/>
                <a:cs typeface="Arial" panose="020B0604020202020204" pitchFamily="34" charset="0"/>
              </a:rPr>
              <a:t>zeka, yaratıcılık, sanat, spor, liderlik kapasitesi veya özel akademik alanlarda akranlarına göre yüksek düzeyde performans gösteren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1591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lt Başlık 2"/>
          <p:cNvSpPr>
            <a:spLocks noGrp="1"/>
          </p:cNvSpPr>
          <p:nvPr>
            <p:ph type="subTitle" idx="1"/>
          </p:nvPr>
        </p:nvSpPr>
        <p:spPr>
          <a:xfrm>
            <a:off x="3203848" y="836712"/>
            <a:ext cx="5184576" cy="4824536"/>
          </a:xfrm>
        </p:spPr>
        <p:txBody>
          <a:bodyPr>
            <a:normAutofit fontScale="92500"/>
          </a:bodyPr>
          <a:lstStyle/>
          <a:p>
            <a:pPr algn="l"/>
            <a:endParaRPr lang="tr-TR" sz="2800" dirty="0">
              <a:solidFill>
                <a:srgbClr val="000000"/>
              </a:solidFill>
              <a:latin typeface="Times New Roman"/>
            </a:endParaRPr>
          </a:p>
          <a:p>
            <a:pPr algn="l">
              <a:lnSpc>
                <a:spcPct val="110000"/>
              </a:lnSpc>
            </a:pPr>
            <a:r>
              <a:rPr lang="tr-TR" sz="2800" b="1" dirty="0" smtClean="0">
                <a:solidFill>
                  <a:srgbClr val="000000"/>
                </a:solidFill>
                <a:latin typeface="Times New Roman"/>
              </a:rPr>
              <a:t>Özel </a:t>
            </a:r>
            <a:r>
              <a:rPr lang="tr-TR" sz="2800" b="1" dirty="0">
                <a:solidFill>
                  <a:srgbClr val="000000"/>
                </a:solidFill>
                <a:latin typeface="Times New Roman"/>
              </a:rPr>
              <a:t>E</a:t>
            </a:r>
            <a:r>
              <a:rPr lang="tr-TR" sz="2800" b="1" dirty="0" smtClean="0">
                <a:solidFill>
                  <a:srgbClr val="000000"/>
                </a:solidFill>
                <a:latin typeface="Times New Roman"/>
              </a:rPr>
              <a:t>ğitim: </a:t>
            </a:r>
            <a:r>
              <a:rPr lang="tr-TR" sz="2800" dirty="0" smtClean="0">
                <a:solidFill>
                  <a:srgbClr val="000000"/>
                </a:solidFill>
                <a:latin typeface="Times New Roman"/>
              </a:rPr>
              <a:t>Özel </a:t>
            </a:r>
            <a:r>
              <a:rPr lang="tr-TR" sz="2800" dirty="0">
                <a:solidFill>
                  <a:srgbClr val="000000"/>
                </a:solidFill>
                <a:latin typeface="Times New Roman"/>
              </a:rPr>
              <a:t>eğitim </a:t>
            </a:r>
            <a:r>
              <a:rPr lang="tr-TR" sz="2800" dirty="0" smtClean="0">
                <a:solidFill>
                  <a:srgbClr val="000000"/>
                </a:solidFill>
                <a:latin typeface="Times New Roman"/>
              </a:rPr>
              <a:t>gerektiren bireylerin </a:t>
            </a:r>
            <a:r>
              <a:rPr lang="tr-TR" sz="2800" dirty="0">
                <a:solidFill>
                  <a:srgbClr val="000000"/>
                </a:solidFill>
                <a:latin typeface="Times New Roman"/>
              </a:rPr>
              <a:t>eğitim ihtiyaçlarını karşılamak </a:t>
            </a:r>
            <a:r>
              <a:rPr lang="tr-TR" sz="2800" dirty="0" smtClean="0">
                <a:solidFill>
                  <a:srgbClr val="000000"/>
                </a:solidFill>
                <a:latin typeface="Times New Roman"/>
              </a:rPr>
              <a:t>için </a:t>
            </a:r>
            <a:r>
              <a:rPr lang="tr-TR" sz="2800" dirty="0">
                <a:solidFill>
                  <a:srgbClr val="000000"/>
                </a:solidFill>
                <a:latin typeface="Times New Roman"/>
              </a:rPr>
              <a:t>özel olarak yetiştirilmiş personel, </a:t>
            </a:r>
            <a:r>
              <a:rPr lang="tr-TR" sz="2800" dirty="0" smtClean="0">
                <a:solidFill>
                  <a:srgbClr val="000000"/>
                </a:solidFill>
                <a:latin typeface="Times New Roman"/>
              </a:rPr>
              <a:t>geliştirilmiş </a:t>
            </a:r>
            <a:r>
              <a:rPr lang="tr-TR" sz="2800" dirty="0">
                <a:solidFill>
                  <a:srgbClr val="000000"/>
                </a:solidFill>
                <a:latin typeface="Times New Roman"/>
              </a:rPr>
              <a:t>eğitim programları ve yöntemleri ile onların özür ve özelliklerine uygun ortamlarda sürdürülen </a:t>
            </a:r>
            <a:r>
              <a:rPr lang="tr-TR" sz="2800" dirty="0" smtClean="0">
                <a:solidFill>
                  <a:srgbClr val="000000"/>
                </a:solidFill>
                <a:latin typeface="Times New Roman"/>
              </a:rPr>
              <a:t>eğitimdir.(573 sayılı Kanun Hükmünde Kararname) </a:t>
            </a:r>
            <a:endParaRPr lang="tr-TR" sz="2800" dirty="0">
              <a:solidFill>
                <a:srgbClr val="000000"/>
              </a:solidFill>
              <a:latin typeface="Times New Roman"/>
            </a:endParaRPr>
          </a:p>
          <a:p>
            <a:pPr>
              <a:lnSpc>
                <a:spcPct val="110000"/>
              </a:lnSpc>
            </a:pPr>
            <a:r>
              <a:rPr lang="tr-TR" sz="2800" dirty="0">
                <a:solidFill>
                  <a:srgbClr val="000000"/>
                </a:solidFill>
                <a:latin typeface="Times New Roman"/>
              </a:rPr>
              <a:t>  </a:t>
            </a:r>
          </a:p>
          <a:p>
            <a:endParaRPr lang="tr-TR" dirty="0"/>
          </a:p>
        </p:txBody>
      </p:sp>
    </p:spTree>
    <p:extLst>
      <p:ext uri="{BB962C8B-B14F-4D97-AF65-F5344CB8AC3E}">
        <p14:creationId xmlns:p14="http://schemas.microsoft.com/office/powerpoint/2010/main" val="3266792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1799" y="-6927"/>
            <a:ext cx="6986622" cy="6986622"/>
          </a:xfrm>
          <a:prstGeom prst="rect">
            <a:avLst/>
          </a:prstGeom>
        </p:spPr>
      </p:pic>
      <p:sp>
        <p:nvSpPr>
          <p:cNvPr id="3" name="Content Placeholder 2"/>
          <p:cNvSpPr>
            <a:spLocks noGrp="1"/>
          </p:cNvSpPr>
          <p:nvPr>
            <p:ph sz="quarter" idx="13"/>
          </p:nvPr>
        </p:nvSpPr>
        <p:spPr>
          <a:xfrm rot="282506">
            <a:off x="2351353" y="2979955"/>
            <a:ext cx="4527513" cy="2445255"/>
          </a:xfrm>
        </p:spPr>
        <p:txBody>
          <a:bodyPr/>
          <a:lstStyle/>
          <a:p>
            <a:pPr marL="45720" indent="0">
              <a:lnSpc>
                <a:spcPct val="100000"/>
              </a:lnSpc>
              <a:buNone/>
            </a:pPr>
            <a:r>
              <a:rPr lang="tr-TR" dirty="0" smtClean="0"/>
              <a:t>Çuhadar, S. (2014) Özel Eğitim. S.Vuran (Ed). Özel Eğitim Süreci. (ss.5-7). Ankara: Maya Akademi.</a:t>
            </a:r>
            <a:endParaRPr lang="tr-TR" dirty="0"/>
          </a:p>
        </p:txBody>
      </p:sp>
      <p:sp>
        <p:nvSpPr>
          <p:cNvPr id="6" name="TextBox 5"/>
          <p:cNvSpPr txBox="1"/>
          <p:nvPr/>
        </p:nvSpPr>
        <p:spPr>
          <a:xfrm rot="231123">
            <a:off x="2978491" y="1698018"/>
            <a:ext cx="3273238" cy="523220"/>
          </a:xfrm>
          <a:prstGeom prst="rect">
            <a:avLst/>
          </a:prstGeom>
          <a:noFill/>
        </p:spPr>
        <p:txBody>
          <a:bodyPr wrap="square" rtlCol="0">
            <a:spAutoFit/>
          </a:bodyPr>
          <a:lstStyle/>
          <a:p>
            <a:pPr marL="45720" indent="0" algn="ctr">
              <a:buNone/>
            </a:pPr>
            <a:r>
              <a:rPr lang="tr-TR" sz="2800" b="1" dirty="0" smtClean="0">
                <a:latin typeface="Arial" panose="020B0604020202020204" pitchFamily="34" charset="0"/>
                <a:cs typeface="Arial" panose="020B0604020202020204" pitchFamily="34" charset="0"/>
              </a:rPr>
              <a:t>KAYNAKÇA</a:t>
            </a:r>
          </a:p>
        </p:txBody>
      </p:sp>
    </p:spTree>
    <p:extLst>
      <p:ext uri="{BB962C8B-B14F-4D97-AF65-F5344CB8AC3E}">
        <p14:creationId xmlns:p14="http://schemas.microsoft.com/office/powerpoint/2010/main" val="29443326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475" y="-25005"/>
            <a:ext cx="6988518" cy="6988518"/>
          </a:xfrm>
          <a:prstGeom prst="rect">
            <a:avLst/>
          </a:prstGeom>
        </p:spPr>
      </p:pic>
      <p:sp>
        <p:nvSpPr>
          <p:cNvPr id="10" name="TextBox 9"/>
          <p:cNvSpPr txBox="1"/>
          <p:nvPr/>
        </p:nvSpPr>
        <p:spPr>
          <a:xfrm rot="222616">
            <a:off x="1899281" y="2676698"/>
            <a:ext cx="4883562" cy="3447098"/>
          </a:xfrm>
          <a:prstGeom prst="rect">
            <a:avLst/>
          </a:prstGeom>
          <a:noFill/>
        </p:spPr>
        <p:txBody>
          <a:bodyPr wrap="square" rtlCol="0">
            <a:spAutoFit/>
          </a:bodyPr>
          <a:lstStyle/>
          <a:p>
            <a:r>
              <a:rPr lang="tr-TR" dirty="0" smtClean="0">
                <a:solidFill>
                  <a:srgbClr val="000000"/>
                </a:solidFill>
                <a:latin typeface="Arial" panose="020B0604020202020204" pitchFamily="34" charset="0"/>
                <a:cs typeface="Arial" panose="020B0604020202020204" pitchFamily="34" charset="0"/>
              </a:rPr>
              <a:t/>
            </a:r>
            <a:br>
              <a:rPr lang="tr-TR" dirty="0" smtClean="0">
                <a:solidFill>
                  <a:srgbClr val="000000"/>
                </a:solidFill>
                <a:latin typeface="Arial" panose="020B0604020202020204" pitchFamily="34" charset="0"/>
                <a:cs typeface="Arial" panose="020B0604020202020204" pitchFamily="34" charset="0"/>
              </a:rPr>
            </a:br>
            <a:r>
              <a:rPr lang="tr-TR" sz="2000" b="1" dirty="0" smtClean="0">
                <a:solidFill>
                  <a:srgbClr val="000000"/>
                </a:solidFill>
                <a:latin typeface="Arial" panose="020B0604020202020204" pitchFamily="34" charset="0"/>
                <a:cs typeface="Arial" panose="020B0604020202020204" pitchFamily="34" charset="0"/>
              </a:rPr>
              <a:t>a) </a:t>
            </a:r>
            <a:r>
              <a:rPr lang="tr-TR" sz="2000" dirty="0" smtClean="0">
                <a:solidFill>
                  <a:srgbClr val="000000"/>
                </a:solidFill>
                <a:latin typeface="Arial" panose="020B0604020202020204" pitchFamily="34" charset="0"/>
                <a:cs typeface="Arial" panose="020B0604020202020204" pitchFamily="34" charset="0"/>
              </a:rPr>
              <a:t>Özel eğitim gerektiren tüm bireyler, ilgi, istek, yeterlilik ve yetenekleri doğrultusunda ve ölçüsünde özel eğitim hizmetlerinden yararlandırılır. </a:t>
            </a:r>
            <a:br>
              <a:rPr lang="tr-TR" sz="2000" dirty="0" smtClean="0">
                <a:solidFill>
                  <a:srgbClr val="000000"/>
                </a:solidFill>
                <a:latin typeface="Arial" panose="020B0604020202020204" pitchFamily="34" charset="0"/>
                <a:cs typeface="Arial" panose="020B0604020202020204" pitchFamily="34" charset="0"/>
              </a:rPr>
            </a:br>
            <a:r>
              <a:rPr lang="tr-TR" sz="2000" b="1" dirty="0" smtClean="0">
                <a:solidFill>
                  <a:srgbClr val="000000"/>
                </a:solidFill>
                <a:latin typeface="Arial" panose="020B0604020202020204" pitchFamily="34" charset="0"/>
                <a:cs typeface="Arial" panose="020B0604020202020204" pitchFamily="34" charset="0"/>
              </a:rPr>
              <a:t>b) </a:t>
            </a:r>
            <a:r>
              <a:rPr lang="tr-TR" sz="2000" dirty="0" smtClean="0">
                <a:solidFill>
                  <a:srgbClr val="000000"/>
                </a:solidFill>
                <a:latin typeface="Arial" panose="020B0604020202020204" pitchFamily="34" charset="0"/>
                <a:cs typeface="Arial" panose="020B0604020202020204" pitchFamily="34" charset="0"/>
              </a:rPr>
              <a:t>Özel eğitime erken başlamak esastır.</a:t>
            </a:r>
          </a:p>
          <a:p>
            <a:r>
              <a:rPr lang="tr-TR" sz="2000" b="1" dirty="0">
                <a:solidFill>
                  <a:srgbClr val="000000"/>
                </a:solidFill>
                <a:latin typeface="Arial" panose="020B0604020202020204" pitchFamily="34" charset="0"/>
                <a:cs typeface="Arial" panose="020B0604020202020204" pitchFamily="34" charset="0"/>
              </a:rPr>
              <a:t>c) </a:t>
            </a:r>
            <a:r>
              <a:rPr lang="tr-TR" sz="2000" dirty="0">
                <a:solidFill>
                  <a:srgbClr val="000000"/>
                </a:solidFill>
                <a:latin typeface="Arial" panose="020B0604020202020204" pitchFamily="34" charset="0"/>
                <a:cs typeface="Arial" panose="020B0604020202020204" pitchFamily="34" charset="0"/>
              </a:rPr>
              <a:t>Özel eğitim hizmetleri, özel eğitim gerektiren bireyleri sosyal ve fiziksel çevrelerinden mümkün olduğu kadar ayırmadan planlanır ve yürütülür.</a:t>
            </a:r>
            <a:endParaRPr lang="tr-TR" sz="2000" dirty="0" smtClean="0">
              <a:solidFill>
                <a:srgbClr val="000000"/>
              </a:solidFill>
              <a:latin typeface="Arial" panose="020B0604020202020204" pitchFamily="34" charset="0"/>
              <a:cs typeface="Arial" panose="020B0604020202020204" pitchFamily="34" charset="0"/>
            </a:endParaRPr>
          </a:p>
          <a:p>
            <a:endParaRPr lang="tr-TR" sz="2000" dirty="0"/>
          </a:p>
        </p:txBody>
      </p:sp>
      <p:sp>
        <p:nvSpPr>
          <p:cNvPr id="11" name="TextBox 10"/>
          <p:cNvSpPr txBox="1"/>
          <p:nvPr/>
        </p:nvSpPr>
        <p:spPr>
          <a:xfrm rot="228079">
            <a:off x="2635725" y="1588887"/>
            <a:ext cx="4235401" cy="1077218"/>
          </a:xfrm>
          <a:prstGeom prst="rect">
            <a:avLst/>
          </a:prstGeom>
          <a:noFill/>
        </p:spPr>
        <p:txBody>
          <a:bodyPr wrap="square" rtlCol="0">
            <a:spAutoFit/>
          </a:bodyPr>
          <a:lstStyle/>
          <a:p>
            <a:r>
              <a:rPr lang="tr-TR" sz="2000" b="1" dirty="0" smtClean="0">
                <a:solidFill>
                  <a:srgbClr val="000000"/>
                </a:solidFill>
                <a:latin typeface="Arial" panose="020B0604020202020204" pitchFamily="34" charset="0"/>
                <a:cs typeface="Arial" panose="020B0604020202020204" pitchFamily="34" charset="0"/>
              </a:rPr>
              <a:t>ÖZEL EĞİTİMİN TEMEL İLKELERİ </a:t>
            </a:r>
          </a:p>
          <a:p>
            <a:pPr algn="ctr"/>
            <a:r>
              <a:rPr lang="tr-TR" sz="2200" dirty="0" smtClean="0">
                <a:solidFill>
                  <a:srgbClr val="000000"/>
                </a:solidFill>
                <a:latin typeface="Arial" panose="020B0604020202020204" pitchFamily="34" charset="0"/>
                <a:cs typeface="Arial" panose="020B0604020202020204" pitchFamily="34" charset="0"/>
              </a:rPr>
              <a:t>(573 Sayılı Kanun Hükmünde Kararname)</a:t>
            </a:r>
            <a:endParaRPr lang="tr-TR" sz="2200" dirty="0"/>
          </a:p>
        </p:txBody>
      </p:sp>
    </p:spTree>
    <p:extLst>
      <p:ext uri="{BB962C8B-B14F-4D97-AF65-F5344CB8AC3E}">
        <p14:creationId xmlns:p14="http://schemas.microsoft.com/office/powerpoint/2010/main" val="188313494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8689" y="-64311"/>
            <a:ext cx="6986622" cy="6986622"/>
          </a:xfrm>
          <a:prstGeom prst="rect">
            <a:avLst/>
          </a:prstGeom>
        </p:spPr>
      </p:pic>
      <p:sp>
        <p:nvSpPr>
          <p:cNvPr id="3" name="Content Placeholder 2"/>
          <p:cNvSpPr>
            <a:spLocks noGrp="1"/>
          </p:cNvSpPr>
          <p:nvPr>
            <p:ph sz="quarter" idx="13"/>
          </p:nvPr>
        </p:nvSpPr>
        <p:spPr>
          <a:xfrm rot="231124">
            <a:off x="1858172" y="1436964"/>
            <a:ext cx="5180089" cy="5130764"/>
          </a:xfrm>
        </p:spPr>
        <p:txBody>
          <a:bodyPr>
            <a:normAutofit fontScale="70000" lnSpcReduction="20000"/>
          </a:bodyPr>
          <a:lstStyle/>
          <a:p>
            <a:pPr marL="0" indent="0">
              <a:lnSpc>
                <a:spcPct val="120000"/>
              </a:lnSpc>
              <a:buNone/>
            </a:pPr>
            <a:r>
              <a:rPr lang="tr-TR" sz="2600" dirty="0" smtClean="0">
                <a:solidFill>
                  <a:srgbClr val="000000"/>
                </a:solidFill>
                <a:latin typeface="Arial" panose="020B0604020202020204" pitchFamily="34" charset="0"/>
                <a:cs typeface="Arial" panose="020B0604020202020204" pitchFamily="34" charset="0"/>
              </a:rPr>
              <a:t/>
            </a:r>
            <a:br>
              <a:rPr lang="tr-TR" sz="2600" dirty="0" smtClean="0">
                <a:solidFill>
                  <a:srgbClr val="000000"/>
                </a:solidFill>
                <a:latin typeface="Arial" panose="020B0604020202020204" pitchFamily="34" charset="0"/>
                <a:cs typeface="Arial" panose="020B0604020202020204" pitchFamily="34" charset="0"/>
              </a:rPr>
            </a:br>
            <a:r>
              <a:rPr lang="tr-TR" sz="2900" b="1" dirty="0" smtClean="0">
                <a:solidFill>
                  <a:srgbClr val="000000"/>
                </a:solidFill>
                <a:latin typeface="Arial" panose="020B0604020202020204" pitchFamily="34" charset="0"/>
                <a:cs typeface="Arial" panose="020B0604020202020204" pitchFamily="34" charset="0"/>
              </a:rPr>
              <a:t>d) </a:t>
            </a:r>
            <a:r>
              <a:rPr lang="tr-TR" sz="2900" dirty="0" smtClean="0">
                <a:solidFill>
                  <a:srgbClr val="000000"/>
                </a:solidFill>
                <a:latin typeface="Arial" panose="020B0604020202020204" pitchFamily="34" charset="0"/>
                <a:cs typeface="Arial" panose="020B0604020202020204" pitchFamily="34" charset="0"/>
              </a:rPr>
              <a:t>Özel eğitim gerektiren bireylerin, eğitsel performansları dikkate alınarak, amaç, muhteva ve öğretim süreçlerinde uyarlamalar yapılarak diğer bireylerle birlikte eğitilmelerine öncelik verilir.</a:t>
            </a:r>
            <a:br>
              <a:rPr lang="tr-TR" sz="2900" dirty="0" smtClean="0">
                <a:solidFill>
                  <a:srgbClr val="000000"/>
                </a:solidFill>
                <a:latin typeface="Arial" panose="020B0604020202020204" pitchFamily="34" charset="0"/>
                <a:cs typeface="Arial" panose="020B0604020202020204" pitchFamily="34" charset="0"/>
              </a:rPr>
            </a:br>
            <a:r>
              <a:rPr lang="tr-TR" sz="2900" b="1" dirty="0">
                <a:solidFill>
                  <a:srgbClr val="000000"/>
                </a:solidFill>
                <a:latin typeface="Arial" panose="020B0604020202020204" pitchFamily="34" charset="0"/>
                <a:cs typeface="Arial" panose="020B0604020202020204" pitchFamily="34" charset="0"/>
              </a:rPr>
              <a:t>e) </a:t>
            </a:r>
            <a:r>
              <a:rPr lang="tr-TR" sz="2900" dirty="0">
                <a:solidFill>
                  <a:srgbClr val="000000"/>
                </a:solidFill>
                <a:latin typeface="Arial" panose="020B0604020202020204" pitchFamily="34" charset="0"/>
                <a:cs typeface="Arial" panose="020B0604020202020204" pitchFamily="34" charset="0"/>
              </a:rPr>
              <a:t>Özel eğitim gerektiren bireylerin her tür ve kademedeki eğitimlerinin kesintisiz sürdürülebilmesi için her türlü rehabilitasyonlarını sağlayacak kurum ve kuruluşlarla işbirliği </a:t>
            </a:r>
            <a:r>
              <a:rPr lang="tr-TR" sz="2900" dirty="0" smtClean="0">
                <a:solidFill>
                  <a:srgbClr val="000000"/>
                </a:solidFill>
                <a:latin typeface="Arial" panose="020B0604020202020204" pitchFamily="34" charset="0"/>
                <a:cs typeface="Arial" panose="020B0604020202020204" pitchFamily="34" charset="0"/>
              </a:rPr>
              <a:t>yapılır.</a:t>
            </a:r>
          </a:p>
          <a:p>
            <a:pPr marL="0" indent="0">
              <a:lnSpc>
                <a:spcPct val="120000"/>
              </a:lnSpc>
              <a:buNone/>
            </a:pPr>
            <a:r>
              <a:rPr lang="tr-TR" sz="2900" b="1" dirty="0" smtClean="0">
                <a:solidFill>
                  <a:srgbClr val="000000"/>
                </a:solidFill>
                <a:latin typeface="Arial" panose="020B0604020202020204" pitchFamily="34" charset="0"/>
                <a:cs typeface="Arial" panose="020B0604020202020204" pitchFamily="34" charset="0"/>
              </a:rPr>
              <a:t>f</a:t>
            </a:r>
            <a:r>
              <a:rPr lang="tr-TR" sz="2900" b="1" dirty="0">
                <a:solidFill>
                  <a:srgbClr val="000000"/>
                </a:solidFill>
                <a:latin typeface="Arial" panose="020B0604020202020204" pitchFamily="34" charset="0"/>
                <a:cs typeface="Arial" panose="020B0604020202020204" pitchFamily="34" charset="0"/>
              </a:rPr>
              <a:t>) </a:t>
            </a:r>
            <a:r>
              <a:rPr lang="tr-TR" sz="2900" dirty="0">
                <a:solidFill>
                  <a:srgbClr val="000000"/>
                </a:solidFill>
                <a:latin typeface="Arial" panose="020B0604020202020204" pitchFamily="34" charset="0"/>
                <a:cs typeface="Arial" panose="020B0604020202020204" pitchFamily="34" charset="0"/>
              </a:rPr>
              <a:t>Özel eğitim gerektiren bireyler için bireyselleştirilmiş eğitim planı geliştirilmesi ve eğitim programlarının bireyselleştirilerek uygulanması esastır.</a:t>
            </a:r>
            <a:endParaRPr lang="tr-TR" sz="2900" dirty="0" smtClean="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13704735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836713"/>
            <a:ext cx="7772400" cy="2745650"/>
          </a:xfrm>
        </p:spPr>
        <p:txBody>
          <a:bodyPr>
            <a:normAutofit/>
          </a:bodyPr>
          <a:lstStyle/>
          <a:p>
            <a:r>
              <a:rPr lang="tr-TR" sz="2000" dirty="0" smtClean="0">
                <a:solidFill>
                  <a:srgbClr val="000000"/>
                </a:solidFill>
                <a:latin typeface="Times New Roman"/>
              </a:rPr>
              <a:t/>
            </a:r>
            <a:br>
              <a:rPr lang="tr-TR" sz="2000" dirty="0" smtClean="0">
                <a:solidFill>
                  <a:srgbClr val="000000"/>
                </a:solidFill>
                <a:latin typeface="Times New Roman"/>
              </a:rPr>
            </a:br>
            <a:r>
              <a:rPr lang="tr-TR" sz="2000" dirty="0">
                <a:solidFill>
                  <a:srgbClr val="000000"/>
                </a:solidFill>
                <a:latin typeface="Times New Roman"/>
              </a:rPr>
              <a:t/>
            </a:r>
            <a:br>
              <a:rPr lang="tr-TR" sz="2000" dirty="0">
                <a:solidFill>
                  <a:srgbClr val="000000"/>
                </a:solidFill>
                <a:latin typeface="Times New Roman"/>
              </a:rPr>
            </a:br>
            <a:r>
              <a:rPr lang="tr-TR" sz="2000" dirty="0" smtClean="0">
                <a:solidFill>
                  <a:srgbClr val="000000"/>
                </a:solidFill>
                <a:latin typeface="Times New Roman"/>
              </a:rPr>
              <a:t/>
            </a:r>
            <a:br>
              <a:rPr lang="tr-TR" sz="2000" dirty="0" smtClean="0">
                <a:solidFill>
                  <a:srgbClr val="000000"/>
                </a:solidFill>
                <a:latin typeface="Times New Roman"/>
              </a:rPr>
            </a:br>
            <a:r>
              <a:rPr lang="tr-TR" sz="2000" dirty="0">
                <a:solidFill>
                  <a:srgbClr val="000000"/>
                </a:solidFill>
                <a:latin typeface="Times New Roman"/>
              </a:rPr>
              <a:t/>
            </a:r>
            <a:br>
              <a:rPr lang="tr-TR" sz="2000" dirty="0">
                <a:solidFill>
                  <a:srgbClr val="000000"/>
                </a:solidFill>
                <a:latin typeface="Times New Roman"/>
              </a:rPr>
            </a:br>
            <a:r>
              <a:rPr lang="tr-TR" sz="2000" dirty="0" smtClean="0">
                <a:solidFill>
                  <a:srgbClr val="000000"/>
                </a:solidFill>
                <a:latin typeface="Times New Roman"/>
              </a:rPr>
              <a:t/>
            </a:r>
            <a:br>
              <a:rPr lang="tr-TR" sz="2000" dirty="0" smtClean="0">
                <a:solidFill>
                  <a:srgbClr val="000000"/>
                </a:solidFill>
                <a:latin typeface="Times New Roman"/>
              </a:rPr>
            </a:br>
            <a:r>
              <a:rPr lang="tr-TR" dirty="0" smtClean="0">
                <a:solidFill>
                  <a:srgbClr val="000000"/>
                </a:solidFill>
                <a:latin typeface="Times New Roman"/>
              </a:rPr>
              <a:t>  </a:t>
            </a:r>
            <a:r>
              <a:rPr lang="tr-TR" dirty="0">
                <a:solidFill>
                  <a:srgbClr val="000000"/>
                </a:solidFill>
                <a:latin typeface="Times New Roman"/>
              </a:rPr>
              <a:t/>
            </a:r>
            <a:br>
              <a:rPr lang="tr-TR" dirty="0">
                <a:solidFill>
                  <a:srgbClr val="000000"/>
                </a:solidFill>
                <a:latin typeface="Times New Roman"/>
              </a:rPr>
            </a:br>
            <a:endParaRPr lang="tr-TR" dirty="0"/>
          </a:p>
        </p:txBody>
      </p:sp>
      <p:pic>
        <p:nvPicPr>
          <p:cNvPr id="6" name="Picture 5"/>
          <p:cNvPicPr>
            <a:picLocks noChangeAspect="1"/>
          </p:cNvPicPr>
          <p:nvPr/>
        </p:nvPicPr>
        <p:blipFill>
          <a:blip r:embed="rId2"/>
          <a:stretch>
            <a:fillRect/>
          </a:stretch>
        </p:blipFill>
        <p:spPr>
          <a:xfrm>
            <a:off x="1078689" y="-67359"/>
            <a:ext cx="6986622" cy="6992718"/>
          </a:xfrm>
          <a:prstGeom prst="rect">
            <a:avLst/>
          </a:prstGeom>
        </p:spPr>
      </p:pic>
      <p:sp>
        <p:nvSpPr>
          <p:cNvPr id="4" name="Dikdörtgen 3"/>
          <p:cNvSpPr/>
          <p:nvPr/>
        </p:nvSpPr>
        <p:spPr>
          <a:xfrm rot="225731">
            <a:off x="1928746" y="1674094"/>
            <a:ext cx="4983134" cy="4062651"/>
          </a:xfrm>
          <a:prstGeom prst="rect">
            <a:avLst/>
          </a:prstGeom>
        </p:spPr>
        <p:txBody>
          <a:bodyPr wrap="square">
            <a:spAutoFit/>
          </a:bodyPr>
          <a:lstStyle/>
          <a:p>
            <a:r>
              <a:rPr lang="tr-TR" sz="2000" dirty="0">
                <a:solidFill>
                  <a:srgbClr val="000000"/>
                </a:solidFill>
                <a:latin typeface="Arial" panose="020B0604020202020204" pitchFamily="34" charset="0"/>
                <a:ea typeface="+mj-ea"/>
                <a:cs typeface="Arial" panose="020B0604020202020204" pitchFamily="34" charset="0"/>
              </a:rPr>
              <a:t/>
            </a:r>
            <a:br>
              <a:rPr lang="tr-TR" sz="2000" dirty="0">
                <a:solidFill>
                  <a:srgbClr val="000000"/>
                </a:solidFill>
                <a:latin typeface="Arial" panose="020B0604020202020204" pitchFamily="34" charset="0"/>
                <a:ea typeface="+mj-ea"/>
                <a:cs typeface="Arial" panose="020B0604020202020204" pitchFamily="34" charset="0"/>
              </a:rPr>
            </a:br>
            <a:r>
              <a:rPr lang="tr-TR" sz="2000" b="1" dirty="0">
                <a:solidFill>
                  <a:srgbClr val="000000"/>
                </a:solidFill>
                <a:latin typeface="Arial" panose="020B0604020202020204" pitchFamily="34" charset="0"/>
                <a:ea typeface="+mj-ea"/>
                <a:cs typeface="Arial" panose="020B0604020202020204" pitchFamily="34" charset="0"/>
              </a:rPr>
              <a:t>g) </a:t>
            </a:r>
            <a:r>
              <a:rPr lang="tr-TR" sz="2000" dirty="0">
                <a:solidFill>
                  <a:srgbClr val="000000"/>
                </a:solidFill>
                <a:latin typeface="Arial" panose="020B0604020202020204" pitchFamily="34" charset="0"/>
                <a:ea typeface="+mj-ea"/>
                <a:cs typeface="Arial" panose="020B0604020202020204" pitchFamily="34" charset="0"/>
              </a:rPr>
              <a:t>Ailelerin, özel eğitim sürecinin her boyutuna aktif katılmalarının sağlanması esastır. </a:t>
            </a:r>
            <a:br>
              <a:rPr lang="tr-TR" sz="2000" dirty="0">
                <a:solidFill>
                  <a:srgbClr val="000000"/>
                </a:solidFill>
                <a:latin typeface="Arial" panose="020B0604020202020204" pitchFamily="34" charset="0"/>
                <a:ea typeface="+mj-ea"/>
                <a:cs typeface="Arial" panose="020B0604020202020204" pitchFamily="34" charset="0"/>
              </a:rPr>
            </a:br>
            <a:r>
              <a:rPr lang="tr-TR" sz="2000" b="1" dirty="0">
                <a:solidFill>
                  <a:srgbClr val="000000"/>
                </a:solidFill>
                <a:latin typeface="Arial" panose="020B0604020202020204" pitchFamily="34" charset="0"/>
                <a:ea typeface="+mj-ea"/>
                <a:cs typeface="Arial" panose="020B0604020202020204" pitchFamily="34" charset="0"/>
              </a:rPr>
              <a:t>h) </a:t>
            </a:r>
            <a:r>
              <a:rPr lang="tr-TR" sz="2000" dirty="0">
                <a:solidFill>
                  <a:srgbClr val="000000"/>
                </a:solidFill>
                <a:latin typeface="Arial" panose="020B0604020202020204" pitchFamily="34" charset="0"/>
                <a:ea typeface="+mj-ea"/>
                <a:cs typeface="Arial" panose="020B0604020202020204" pitchFamily="34" charset="0"/>
              </a:rPr>
              <a:t>Özel eğitim politikalarının geliştirilmesinde, özel eğitim gerektiren bireylerin örgütlerinin görüşlerine önem verilir. </a:t>
            </a:r>
            <a:br>
              <a:rPr lang="tr-TR" sz="2000" dirty="0">
                <a:solidFill>
                  <a:srgbClr val="000000"/>
                </a:solidFill>
                <a:latin typeface="Arial" panose="020B0604020202020204" pitchFamily="34" charset="0"/>
                <a:ea typeface="+mj-ea"/>
                <a:cs typeface="Arial" panose="020B0604020202020204" pitchFamily="34" charset="0"/>
              </a:rPr>
            </a:br>
            <a:r>
              <a:rPr lang="tr-TR" sz="2000" b="1" dirty="0">
                <a:solidFill>
                  <a:srgbClr val="000000"/>
                </a:solidFill>
                <a:latin typeface="Arial" panose="020B0604020202020204" pitchFamily="34" charset="0"/>
                <a:ea typeface="+mj-ea"/>
                <a:cs typeface="Arial" panose="020B0604020202020204" pitchFamily="34" charset="0"/>
              </a:rPr>
              <a:t>i) </a:t>
            </a:r>
            <a:r>
              <a:rPr lang="tr-TR" sz="2000" dirty="0">
                <a:solidFill>
                  <a:srgbClr val="000000"/>
                </a:solidFill>
                <a:latin typeface="Arial" panose="020B0604020202020204" pitchFamily="34" charset="0"/>
                <a:ea typeface="+mj-ea"/>
                <a:cs typeface="Arial" panose="020B0604020202020204" pitchFamily="34" charset="0"/>
              </a:rPr>
              <a:t>Özel eğitim hizmetleri, özel eğitim gerektiren bireylerin toplumla etkileşim ve karşılıklı uyum sağlama sürecini kapsayacak şekilde </a:t>
            </a:r>
            <a:r>
              <a:rPr lang="tr-TR" sz="2000" dirty="0" smtClean="0">
                <a:solidFill>
                  <a:srgbClr val="000000"/>
                </a:solidFill>
                <a:latin typeface="Arial" panose="020B0604020202020204" pitchFamily="34" charset="0"/>
                <a:ea typeface="+mj-ea"/>
                <a:cs typeface="Arial" panose="020B0604020202020204" pitchFamily="34" charset="0"/>
              </a:rPr>
              <a:t>planlanır.</a:t>
            </a:r>
            <a:r>
              <a:rPr lang="tr-TR" sz="4800" dirty="0">
                <a:solidFill>
                  <a:srgbClr val="000000"/>
                </a:solidFill>
                <a:latin typeface="Arial" panose="020B0604020202020204" pitchFamily="34" charset="0"/>
                <a:ea typeface="+mj-ea"/>
                <a:cs typeface="Arial" panose="020B0604020202020204" pitchFamily="34" charset="0"/>
              </a:rPr>
              <a:t/>
            </a:r>
            <a:br>
              <a:rPr lang="tr-TR" sz="4800" dirty="0">
                <a:solidFill>
                  <a:srgbClr val="000000"/>
                </a:solidFill>
                <a:latin typeface="Arial" panose="020B0604020202020204" pitchFamily="34" charset="0"/>
                <a:ea typeface="+mj-ea"/>
                <a:cs typeface="Arial" panose="020B0604020202020204" pitchFamily="34" charset="0"/>
              </a:rPr>
            </a:b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693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7886700" cy="2189659"/>
          </a:xfrm>
        </p:spPr>
        <p:txBody>
          <a:bodyPr>
            <a:normAutofit/>
          </a:bodyPr>
          <a:lstStyle/>
          <a:p>
            <a:pPr algn="ctr"/>
            <a:r>
              <a:rPr lang="tr-TR" sz="4000" b="1" dirty="0" smtClean="0">
                <a:solidFill>
                  <a:srgbClr val="FF0000"/>
                </a:solidFill>
                <a:latin typeface="COCOGOOSE LETTERPRESS" panose="02000507000000020004" pitchFamily="2" charset="-18"/>
              </a:rPr>
              <a:t>Özel Gereksinimli </a:t>
            </a:r>
            <a:br>
              <a:rPr lang="tr-TR" sz="4000" b="1" dirty="0" smtClean="0">
                <a:solidFill>
                  <a:srgbClr val="FF0000"/>
                </a:solidFill>
                <a:latin typeface="COCOGOOSE LETTERPRESS" panose="02000507000000020004" pitchFamily="2" charset="-18"/>
              </a:rPr>
            </a:br>
            <a:r>
              <a:rPr lang="tr-TR" sz="4000" b="1" dirty="0" smtClean="0">
                <a:solidFill>
                  <a:srgbClr val="FF0000"/>
                </a:solidFill>
                <a:latin typeface="COCOGOOSE LETTERPRESS" panose="02000507000000020004" pitchFamily="2" charset="-18"/>
              </a:rPr>
              <a:t>Bireyler</a:t>
            </a:r>
            <a:r>
              <a:rPr lang="tr-TR" b="1" dirty="0" smtClean="0"/>
              <a:t/>
            </a:r>
            <a:br>
              <a:rPr lang="tr-TR" b="1" dirty="0" smtClean="0"/>
            </a:br>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0" y="4408612"/>
            <a:ext cx="8668960" cy="2419688"/>
          </a:xfrm>
          <a:prstGeom prst="rect">
            <a:avLst/>
          </a:prstGeom>
        </p:spPr>
      </p:pic>
    </p:spTree>
    <p:extLst>
      <p:ext uri="{BB962C8B-B14F-4D97-AF65-F5344CB8AC3E}">
        <p14:creationId xmlns:p14="http://schemas.microsoft.com/office/powerpoint/2010/main" val="16492781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0"/>
            <a:ext cx="7740352" cy="6912768"/>
          </a:xfrm>
          <a:prstGeom prst="rect">
            <a:avLst/>
          </a:prstGeom>
        </p:spPr>
      </p:pic>
      <p:sp>
        <p:nvSpPr>
          <p:cNvPr id="3" name="Content Placeholder 2"/>
          <p:cNvSpPr>
            <a:spLocks noGrp="1"/>
          </p:cNvSpPr>
          <p:nvPr>
            <p:ph sz="quarter" idx="13"/>
          </p:nvPr>
        </p:nvSpPr>
        <p:spPr>
          <a:xfrm>
            <a:off x="4644008" y="1772816"/>
            <a:ext cx="3744416" cy="3384376"/>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Zihin Yetersizliği Olan Birey </a:t>
            </a:r>
            <a:r>
              <a:rPr lang="tr-TR" sz="2000" dirty="0" smtClean="0">
                <a:latin typeface="Arial" panose="020B0604020202020204" pitchFamily="34" charset="0"/>
                <a:cs typeface="Arial" panose="020B0604020202020204" pitchFamily="34" charset="0"/>
              </a:rPr>
              <a:t>kavramsal, sosyal ve pratik uyum becerilerinde eksiklikleri ya da sınırlılıkları olan, bu özellikleri 18 yaşından önceki gelişim döneminde ortaya çıkan ve özel eğitim ile destek eğitim hizmetlerine ihtiyaç duyan kişilerdir.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12427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5"/>
            <a:ext cx="7740000" cy="6875943"/>
          </a:xfrm>
          <a:prstGeom prst="rect">
            <a:avLst/>
          </a:prstGeom>
        </p:spPr>
      </p:pic>
      <p:sp>
        <p:nvSpPr>
          <p:cNvPr id="3" name="Content Placeholder 2"/>
          <p:cNvSpPr>
            <a:spLocks noGrp="1"/>
          </p:cNvSpPr>
          <p:nvPr>
            <p:ph sz="quarter" idx="13"/>
          </p:nvPr>
        </p:nvSpPr>
        <p:spPr>
          <a:xfrm>
            <a:off x="683568" y="1844824"/>
            <a:ext cx="3691880" cy="2448272"/>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Çoklu Yetersizliği Olan Birey </a:t>
            </a:r>
            <a:r>
              <a:rPr lang="tr-TR" sz="2000" dirty="0" smtClean="0">
                <a:latin typeface="Arial" panose="020B0604020202020204" pitchFamily="34" charset="0"/>
                <a:cs typeface="Arial" panose="020B0604020202020204" pitchFamily="34" charset="0"/>
              </a:rPr>
              <a:t>birden fazla alanda görülen yetersizlik nedeniyle özel eğitim ve destek eğitim hizmetine ihtiyacı olan kişilerdir.</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790860"/>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409" y="4014"/>
            <a:ext cx="7742591" cy="6913463"/>
          </a:xfrm>
          <a:prstGeom prst="rect">
            <a:avLst/>
          </a:prstGeom>
        </p:spPr>
      </p:pic>
      <p:sp>
        <p:nvSpPr>
          <p:cNvPr id="3" name="Content Placeholder 2"/>
          <p:cNvSpPr>
            <a:spLocks noGrp="1"/>
          </p:cNvSpPr>
          <p:nvPr>
            <p:ph sz="quarter" idx="13"/>
          </p:nvPr>
        </p:nvSpPr>
        <p:spPr>
          <a:xfrm>
            <a:off x="4572000" y="1543364"/>
            <a:ext cx="3960440" cy="4117883"/>
          </a:xfrm>
        </p:spPr>
        <p:txBody>
          <a:bodyPr>
            <a:normAutofit/>
          </a:bodyPr>
          <a:lstStyle/>
          <a:p>
            <a:pPr marL="45720" indent="0">
              <a:lnSpc>
                <a:spcPct val="100000"/>
              </a:lnSpc>
              <a:buNone/>
            </a:pPr>
            <a:r>
              <a:rPr lang="tr-TR" sz="2200" b="1" dirty="0" smtClean="0">
                <a:latin typeface="Arial" panose="020B0604020202020204" pitchFamily="34" charset="0"/>
                <a:cs typeface="Arial" panose="020B0604020202020204" pitchFamily="34" charset="0"/>
              </a:rPr>
              <a:t>Dikkat Eksikliği ve Hiperaktivite Bozukluğu Olan Birey </a:t>
            </a:r>
            <a:r>
              <a:rPr lang="tr-TR" sz="2000" dirty="0" smtClean="0">
                <a:latin typeface="Arial" panose="020B0604020202020204" pitchFamily="34" charset="0"/>
                <a:cs typeface="Arial" panose="020B0604020202020204" pitchFamily="34" charset="0"/>
              </a:rPr>
              <a:t>yaşına ve gelişim seviyesine uygun olmayan dikkat eksikliği, aşırı hareketlilik, hiperaktivite ve dürtüsellik belirtilerini en az iki ortamda ve altı ay süreyle gösteren, bu özellikleri yedi yaşından önce ortaya çıkan, özel eğitim ile destek eğitim hizmetine ihtiyacı olan kişilerdir.</a:t>
            </a:r>
          </a:p>
          <a:p>
            <a:pPr marL="45720" indent="0">
              <a:buNone/>
            </a:pPr>
            <a:endParaRPr lang="tr-TR" b="1" dirty="0"/>
          </a:p>
        </p:txBody>
      </p:sp>
    </p:spTree>
    <p:extLst>
      <p:ext uri="{BB962C8B-B14F-4D97-AF65-F5344CB8AC3E}">
        <p14:creationId xmlns:p14="http://schemas.microsoft.com/office/powerpoint/2010/main" val="945541257"/>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516</Words>
  <Application>Microsoft Office PowerPoint</Application>
  <PresentationFormat>On-screen Show (4:3)</PresentationFormat>
  <Paragraphs>28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COCOGOOSE LETTERPRESS</vt:lpstr>
      <vt:lpstr>Times New Roman</vt:lpstr>
      <vt:lpstr>Office Theme</vt:lpstr>
      <vt:lpstr>PowerPoint Presentation</vt:lpstr>
      <vt:lpstr>PowerPoint Presentation</vt:lpstr>
      <vt:lpstr>PowerPoint Presentation</vt:lpstr>
      <vt:lpstr>PowerPoint Presentation</vt:lpstr>
      <vt:lpstr>        </vt:lpstr>
      <vt:lpstr>Özel Gereksinimli  Bireyler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EĞİTİME GİRİŞ</dc:title>
  <dc:creator>Salon</dc:creator>
  <cp:lastModifiedBy>ss</cp:lastModifiedBy>
  <cp:revision>52</cp:revision>
  <dcterms:created xsi:type="dcterms:W3CDTF">2021-03-30T08:04:10Z</dcterms:created>
  <dcterms:modified xsi:type="dcterms:W3CDTF">2021-04-04T15:20:48Z</dcterms:modified>
</cp:coreProperties>
</file>