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7" r:id="rId3"/>
    <p:sldId id="278" r:id="rId4"/>
    <p:sldId id="258" r:id="rId5"/>
    <p:sldId id="279" r:id="rId6"/>
    <p:sldId id="259" r:id="rId7"/>
    <p:sldId id="280" r:id="rId8"/>
    <p:sldId id="260" r:id="rId9"/>
    <p:sldId id="262" r:id="rId10"/>
    <p:sldId id="281" r:id="rId11"/>
    <p:sldId id="276" r:id="rId12"/>
    <p:sldId id="282" r:id="rId13"/>
    <p:sldId id="283" r:id="rId14"/>
    <p:sldId id="261" r:id="rId15"/>
    <p:sldId id="263" r:id="rId16"/>
    <p:sldId id="270" r:id="rId17"/>
    <p:sldId id="264" r:id="rId18"/>
    <p:sldId id="269" r:id="rId19"/>
    <p:sldId id="265" r:id="rId20"/>
    <p:sldId id="275" r:id="rId21"/>
    <p:sldId id="266" r:id="rId22"/>
    <p:sldId id="268" r:id="rId23"/>
    <p:sldId id="267" r:id="rId24"/>
    <p:sldId id="272" r:id="rId25"/>
    <p:sldId id="273" r:id="rId26"/>
    <p:sldId id="274" r:id="rId27"/>
    <p:sldId id="271"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90" d="100"/>
          <a:sy n="90" d="100"/>
        </p:scale>
        <p:origin x="-1954" y="-58"/>
      </p:cViewPr>
      <p:guideLst>
        <p:guide orient="horz" pos="2160"/>
        <p:guide pos="2880"/>
      </p:guideLst>
    </p:cSldViewPr>
  </p:slideViewPr>
  <p:notesTextViewPr>
    <p:cViewPr>
      <p:scale>
        <a:sx n="1" d="1"/>
        <a:sy n="1" d="1"/>
      </p:scale>
      <p:origin x="0" y="0"/>
    </p:cViewPr>
  </p:notesTextViewPr>
  <p:sorterViewPr>
    <p:cViewPr>
      <p:scale>
        <a:sx n="100" d="100"/>
        <a:sy n="100" d="100"/>
      </p:scale>
      <p:origin x="0" y="381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27C685-DEF8-4997-9438-F941CD864530}" type="datetimeFigureOut">
              <a:rPr lang="tr-TR" smtClean="0"/>
              <a:t>8.07.2021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A8E1A-1E7B-4ABF-AD35-F09F1017F1DD}" type="slidenum">
              <a:rPr lang="tr-TR" smtClean="0"/>
              <a:t>‹#›</a:t>
            </a:fld>
            <a:endParaRPr lang="tr-TR"/>
          </a:p>
        </p:txBody>
      </p:sp>
    </p:spTree>
    <p:extLst>
      <p:ext uri="{BB962C8B-B14F-4D97-AF65-F5344CB8AC3E}">
        <p14:creationId xmlns:p14="http://schemas.microsoft.com/office/powerpoint/2010/main" val="250874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CA8E1A-1E7B-4ABF-AD35-F09F1017F1DD}" type="slidenum">
              <a:rPr lang="tr-TR" smtClean="0"/>
              <a:t>8</a:t>
            </a:fld>
            <a:endParaRPr lang="tr-TR"/>
          </a:p>
        </p:txBody>
      </p:sp>
    </p:spTree>
    <p:extLst>
      <p:ext uri="{BB962C8B-B14F-4D97-AF65-F5344CB8AC3E}">
        <p14:creationId xmlns:p14="http://schemas.microsoft.com/office/powerpoint/2010/main" val="97724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93E484A-77B4-4B6E-94A4-F2CFDBD3CE06}" type="datetimeFigureOut">
              <a:rPr lang="tr-TR" smtClean="0"/>
              <a:t>8.07.2021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0F0663-28CF-484E-823B-54FAAB06CC44}" type="slidenum">
              <a:rPr lang="tr-TR" smtClean="0"/>
              <a:t>‹#›</a:t>
            </a:fld>
            <a:endParaRPr lang="tr-TR"/>
          </a:p>
        </p:txBody>
      </p:sp>
    </p:spTree>
    <p:extLst>
      <p:ext uri="{BB962C8B-B14F-4D97-AF65-F5344CB8AC3E}">
        <p14:creationId xmlns:p14="http://schemas.microsoft.com/office/powerpoint/2010/main" val="2917565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93E484A-77B4-4B6E-94A4-F2CFDBD3CE06}" type="datetimeFigureOut">
              <a:rPr lang="tr-TR" smtClean="0"/>
              <a:t>8.07.2021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0F0663-28CF-484E-823B-54FAAB06CC44}" type="slidenum">
              <a:rPr lang="tr-TR" smtClean="0"/>
              <a:t>‹#›</a:t>
            </a:fld>
            <a:endParaRPr lang="tr-TR"/>
          </a:p>
        </p:txBody>
      </p:sp>
    </p:spTree>
    <p:extLst>
      <p:ext uri="{BB962C8B-B14F-4D97-AF65-F5344CB8AC3E}">
        <p14:creationId xmlns:p14="http://schemas.microsoft.com/office/powerpoint/2010/main" val="399826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93E484A-77B4-4B6E-94A4-F2CFDBD3CE06}" type="datetimeFigureOut">
              <a:rPr lang="tr-TR" smtClean="0"/>
              <a:t>8.07.2021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0F0663-28CF-484E-823B-54FAAB06CC44}" type="slidenum">
              <a:rPr lang="tr-TR" smtClean="0"/>
              <a:t>‹#›</a:t>
            </a:fld>
            <a:endParaRPr lang="tr-TR"/>
          </a:p>
        </p:txBody>
      </p:sp>
    </p:spTree>
    <p:extLst>
      <p:ext uri="{BB962C8B-B14F-4D97-AF65-F5344CB8AC3E}">
        <p14:creationId xmlns:p14="http://schemas.microsoft.com/office/powerpoint/2010/main" val="307219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93E484A-77B4-4B6E-94A4-F2CFDBD3CE06}" type="datetimeFigureOut">
              <a:rPr lang="tr-TR" smtClean="0"/>
              <a:t>8.07.2021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0F0663-28CF-484E-823B-54FAAB06CC44}" type="slidenum">
              <a:rPr lang="tr-TR" smtClean="0"/>
              <a:t>‹#›</a:t>
            </a:fld>
            <a:endParaRPr lang="tr-TR"/>
          </a:p>
        </p:txBody>
      </p:sp>
    </p:spTree>
    <p:extLst>
      <p:ext uri="{BB962C8B-B14F-4D97-AF65-F5344CB8AC3E}">
        <p14:creationId xmlns:p14="http://schemas.microsoft.com/office/powerpoint/2010/main" val="277420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93E484A-77B4-4B6E-94A4-F2CFDBD3CE06}" type="datetimeFigureOut">
              <a:rPr lang="tr-TR" smtClean="0"/>
              <a:t>8.07.2021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0F0663-28CF-484E-823B-54FAAB06CC44}" type="slidenum">
              <a:rPr lang="tr-TR" smtClean="0"/>
              <a:t>‹#›</a:t>
            </a:fld>
            <a:endParaRPr lang="tr-TR"/>
          </a:p>
        </p:txBody>
      </p:sp>
    </p:spTree>
    <p:extLst>
      <p:ext uri="{BB962C8B-B14F-4D97-AF65-F5344CB8AC3E}">
        <p14:creationId xmlns:p14="http://schemas.microsoft.com/office/powerpoint/2010/main" val="140068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93E484A-77B4-4B6E-94A4-F2CFDBD3CE06}" type="datetimeFigureOut">
              <a:rPr lang="tr-TR" smtClean="0"/>
              <a:t>8.07.2021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0F0663-28CF-484E-823B-54FAAB06CC44}" type="slidenum">
              <a:rPr lang="tr-TR" smtClean="0"/>
              <a:t>‹#›</a:t>
            </a:fld>
            <a:endParaRPr lang="tr-TR"/>
          </a:p>
        </p:txBody>
      </p:sp>
    </p:spTree>
    <p:extLst>
      <p:ext uri="{BB962C8B-B14F-4D97-AF65-F5344CB8AC3E}">
        <p14:creationId xmlns:p14="http://schemas.microsoft.com/office/powerpoint/2010/main" val="50474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93E484A-77B4-4B6E-94A4-F2CFDBD3CE06}" type="datetimeFigureOut">
              <a:rPr lang="tr-TR" smtClean="0"/>
              <a:t>8.07.2021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0F0663-28CF-484E-823B-54FAAB06CC44}" type="slidenum">
              <a:rPr lang="tr-TR" smtClean="0"/>
              <a:t>‹#›</a:t>
            </a:fld>
            <a:endParaRPr lang="tr-TR"/>
          </a:p>
        </p:txBody>
      </p:sp>
    </p:spTree>
    <p:extLst>
      <p:ext uri="{BB962C8B-B14F-4D97-AF65-F5344CB8AC3E}">
        <p14:creationId xmlns:p14="http://schemas.microsoft.com/office/powerpoint/2010/main" val="382897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93E484A-77B4-4B6E-94A4-F2CFDBD3CE06}" type="datetimeFigureOut">
              <a:rPr lang="tr-TR" smtClean="0"/>
              <a:t>8.07.2021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0F0663-28CF-484E-823B-54FAAB06CC44}" type="slidenum">
              <a:rPr lang="tr-TR" smtClean="0"/>
              <a:t>‹#›</a:t>
            </a:fld>
            <a:endParaRPr lang="tr-TR"/>
          </a:p>
        </p:txBody>
      </p:sp>
    </p:spTree>
    <p:extLst>
      <p:ext uri="{BB962C8B-B14F-4D97-AF65-F5344CB8AC3E}">
        <p14:creationId xmlns:p14="http://schemas.microsoft.com/office/powerpoint/2010/main" val="413376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93E484A-77B4-4B6E-94A4-F2CFDBD3CE06}" type="datetimeFigureOut">
              <a:rPr lang="tr-TR" smtClean="0"/>
              <a:t>8.07.2021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0F0663-28CF-484E-823B-54FAAB06CC44}" type="slidenum">
              <a:rPr lang="tr-TR" smtClean="0"/>
              <a:t>‹#›</a:t>
            </a:fld>
            <a:endParaRPr lang="tr-TR"/>
          </a:p>
        </p:txBody>
      </p:sp>
    </p:spTree>
    <p:extLst>
      <p:ext uri="{BB962C8B-B14F-4D97-AF65-F5344CB8AC3E}">
        <p14:creationId xmlns:p14="http://schemas.microsoft.com/office/powerpoint/2010/main" val="219077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93E484A-77B4-4B6E-94A4-F2CFDBD3CE06}" type="datetimeFigureOut">
              <a:rPr lang="tr-TR" smtClean="0"/>
              <a:t>8.07.2021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0F0663-28CF-484E-823B-54FAAB06CC44}" type="slidenum">
              <a:rPr lang="tr-TR" smtClean="0"/>
              <a:t>‹#›</a:t>
            </a:fld>
            <a:endParaRPr lang="tr-TR"/>
          </a:p>
        </p:txBody>
      </p:sp>
    </p:spTree>
    <p:extLst>
      <p:ext uri="{BB962C8B-B14F-4D97-AF65-F5344CB8AC3E}">
        <p14:creationId xmlns:p14="http://schemas.microsoft.com/office/powerpoint/2010/main" val="185671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93E484A-77B4-4B6E-94A4-F2CFDBD3CE06}" type="datetimeFigureOut">
              <a:rPr lang="tr-TR" smtClean="0"/>
              <a:t>8.07.2021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0F0663-28CF-484E-823B-54FAAB06CC44}" type="slidenum">
              <a:rPr lang="tr-TR" smtClean="0"/>
              <a:t>‹#›</a:t>
            </a:fld>
            <a:endParaRPr lang="tr-TR"/>
          </a:p>
        </p:txBody>
      </p:sp>
    </p:spTree>
    <p:extLst>
      <p:ext uri="{BB962C8B-B14F-4D97-AF65-F5344CB8AC3E}">
        <p14:creationId xmlns:p14="http://schemas.microsoft.com/office/powerpoint/2010/main" val="295951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E484A-77B4-4B6E-94A4-F2CFDBD3CE06}" type="datetimeFigureOut">
              <a:rPr lang="tr-TR" smtClean="0"/>
              <a:t>8.07.2021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F0663-28CF-484E-823B-54FAAB06CC44}" type="slidenum">
              <a:rPr lang="tr-TR" smtClean="0"/>
              <a:t>‹#›</a:t>
            </a:fld>
            <a:endParaRPr lang="tr-TR"/>
          </a:p>
        </p:txBody>
      </p:sp>
    </p:spTree>
    <p:extLst>
      <p:ext uri="{BB962C8B-B14F-4D97-AF65-F5344CB8AC3E}">
        <p14:creationId xmlns:p14="http://schemas.microsoft.com/office/powerpoint/2010/main" val="2238604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megep.meb.gov.tr/mte_program_modul/moduller_pdf/Zihinsel%20Engelliler.pdf"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0"/>
            <a:ext cx="102251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ctrTitle"/>
          </p:nvPr>
        </p:nvSpPr>
        <p:spPr>
          <a:xfrm>
            <a:off x="611560" y="836712"/>
            <a:ext cx="7772400" cy="5040559"/>
          </a:xfrm>
        </p:spPr>
        <p:txBody>
          <a:bodyPr>
            <a:normAutofit/>
          </a:bodyPr>
          <a:lstStyle/>
          <a:p>
            <a:r>
              <a:rPr lang="tr-TR" sz="4800" b="1" dirty="0" smtClean="0">
                <a:solidFill>
                  <a:srgbClr val="FF0000"/>
                </a:solidFill>
                <a:latin typeface="Times New Roman" pitchFamily="18" charset="0"/>
                <a:ea typeface="Tahoma" pitchFamily="34" charset="0"/>
                <a:cs typeface="Times New Roman" pitchFamily="18" charset="0"/>
              </a:rPr>
              <a:t>ZİHİN ENGELLİ </a:t>
            </a:r>
            <a:br>
              <a:rPr lang="tr-TR" sz="4800" b="1" dirty="0" smtClean="0">
                <a:solidFill>
                  <a:srgbClr val="FF0000"/>
                </a:solidFill>
                <a:latin typeface="Times New Roman" pitchFamily="18" charset="0"/>
                <a:ea typeface="Tahoma" pitchFamily="34" charset="0"/>
                <a:cs typeface="Times New Roman" pitchFamily="18" charset="0"/>
              </a:rPr>
            </a:br>
            <a:r>
              <a:rPr lang="tr-TR" sz="4800" b="1" dirty="0" smtClean="0">
                <a:solidFill>
                  <a:srgbClr val="FF0000"/>
                </a:solidFill>
                <a:latin typeface="Times New Roman" pitchFamily="18" charset="0"/>
                <a:ea typeface="Tahoma" pitchFamily="34" charset="0"/>
                <a:cs typeface="Times New Roman" pitchFamily="18" charset="0"/>
              </a:rPr>
              <a:t>BİREYLER</a:t>
            </a:r>
            <a:endParaRPr lang="tr-TR" sz="4800" b="1" dirty="0">
              <a:solidFill>
                <a:srgbClr val="FF0000"/>
              </a:solidFill>
              <a:latin typeface="Times New Roman" pitchFamily="18" charset="0"/>
              <a:ea typeface="Tahoma" pitchFamily="34" charset="0"/>
              <a:cs typeface="Times New Roman" pitchFamily="18" charset="0"/>
            </a:endParaRPr>
          </a:p>
        </p:txBody>
      </p:sp>
      <p:pic>
        <p:nvPicPr>
          <p:cNvPr id="1026" name="Picture 2" descr="C:\Users\PC\Desktop\GÖRSELLER\indir (10).jf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381" y="6237312"/>
            <a:ext cx="545926" cy="54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138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395536" y="908720"/>
            <a:ext cx="6995120" cy="4525963"/>
          </a:xfrm>
        </p:spPr>
        <p:txBody>
          <a:bodyPr/>
          <a:lstStyle/>
          <a:p>
            <a:pPr lvl="0"/>
            <a:r>
              <a:rPr lang="tr-TR" sz="2000" b="1" dirty="0">
                <a:solidFill>
                  <a:prstClr val="black"/>
                </a:solidFill>
                <a:latin typeface="Arial" pitchFamily="34" charset="0"/>
                <a:cs typeface="Arial" pitchFamily="34" charset="0"/>
              </a:rPr>
              <a:t>Orta düzey zihinsel yetersizlik: </a:t>
            </a:r>
            <a:r>
              <a:rPr lang="tr-TR" sz="2000" dirty="0">
                <a:solidFill>
                  <a:prstClr val="black"/>
                </a:solidFill>
                <a:latin typeface="Arial" pitchFamily="34" charset="0"/>
                <a:cs typeface="Arial" pitchFamily="34" charset="0"/>
              </a:rPr>
              <a:t>Hafif düzeyde yetersizliği olan çocuklara kıyasla fiziksel yetersizlikleri ve davranış problemleri daha yaygındır. </a:t>
            </a:r>
          </a:p>
          <a:p>
            <a:pPr marL="0" lvl="0" indent="0">
              <a:buNone/>
            </a:pPr>
            <a:r>
              <a:rPr lang="tr-TR" sz="2000" dirty="0">
                <a:solidFill>
                  <a:prstClr val="black"/>
                </a:solidFill>
                <a:latin typeface="Arial" pitchFamily="34" charset="0"/>
                <a:cs typeface="Arial" pitchFamily="34" charset="0"/>
              </a:rPr>
              <a:t>    </a:t>
            </a:r>
            <a:r>
              <a:rPr lang="tr-TR" sz="2000" b="1" dirty="0">
                <a:solidFill>
                  <a:prstClr val="black"/>
                </a:solidFill>
                <a:latin typeface="Arial" pitchFamily="34" charset="0"/>
                <a:cs typeface="Arial" pitchFamily="34" charset="0"/>
              </a:rPr>
              <a:t>Özel Eğitim Hizmetleri Yönetmeliği ’ne Göre  Orta Düzeyde Zihinsel Engelli Birey:  </a:t>
            </a:r>
            <a:r>
              <a:rPr lang="tr-TR" sz="2000" dirty="0">
                <a:solidFill>
                  <a:prstClr val="black"/>
                </a:solidFill>
                <a:latin typeface="Arial" pitchFamily="34" charset="0"/>
                <a:cs typeface="Arial" pitchFamily="34" charset="0"/>
              </a:rPr>
              <a:t>Zihinsel işlevler ile kavramsal, sosyal ve pratik uyum becerilerindeki sınırlılık nedeniyle temel akademik, günlük yaşam ve iş becerilerinin kazanılmasında özel eğitim ile destek eğitim hizmetine yoğun şekilde ihtiyacı olan birey, olarak tanımlanmıştır.</a:t>
            </a:r>
          </a:p>
          <a:p>
            <a:endParaRPr lang="tr-TR" dirty="0"/>
          </a:p>
        </p:txBody>
      </p:sp>
      <p:pic>
        <p:nvPicPr>
          <p:cNvPr id="2050" name="Picture 2" descr="C:\Users\PC\Desktop\GÖRSELLER\indir (2).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977157"/>
            <a:ext cx="3929162" cy="247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41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3"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251520" y="548680"/>
            <a:ext cx="7283152" cy="4032448"/>
          </a:xfrm>
        </p:spPr>
        <p:txBody>
          <a:bodyPr>
            <a:normAutofit/>
          </a:bodyPr>
          <a:lstStyle/>
          <a:p>
            <a:pPr marL="342900" indent="-342900" algn="l">
              <a:buFont typeface="Arial" pitchFamily="34" charset="0"/>
              <a:buChar char="•"/>
            </a:pPr>
            <a:r>
              <a:rPr lang="tr-TR" sz="2000" b="1" dirty="0">
                <a:latin typeface="Arial" pitchFamily="34" charset="0"/>
                <a:cs typeface="Arial" pitchFamily="34" charset="0"/>
              </a:rPr>
              <a:t>Ağır düzey zihinsel yetersizlik: </a:t>
            </a:r>
            <a:r>
              <a:rPr lang="tr-TR" sz="2000" dirty="0">
                <a:latin typeface="Arial" pitchFamily="34" charset="0"/>
                <a:cs typeface="Arial" pitchFamily="34" charset="0"/>
              </a:rPr>
              <a:t>Doğumda ya da hemen sonrasında fark edilir. Çoğunun merkezi sinir sisteminde ciddi sorunlar vardır. Hareketleri sınırlıdır ve bağımsız yaşamada zorlanır</a:t>
            </a:r>
            <a:r>
              <a:rPr lang="tr-TR" sz="2000" dirty="0" smtClean="0">
                <a:latin typeface="Arial" pitchFamily="34" charset="0"/>
                <a:cs typeface="Arial" pitchFamily="34" charset="0"/>
              </a:rPr>
              <a:t>.</a:t>
            </a:r>
            <a:br>
              <a:rPr lang="tr-TR" sz="2000" dirty="0" smtClean="0">
                <a:latin typeface="Arial" pitchFamily="34" charset="0"/>
                <a:cs typeface="Arial" pitchFamily="34" charset="0"/>
              </a:rPr>
            </a:br>
            <a:r>
              <a:rPr lang="tr-TR" sz="2000" dirty="0">
                <a:latin typeface="Arial" pitchFamily="34" charset="0"/>
                <a:cs typeface="Arial" pitchFamily="34" charset="0"/>
              </a:rPr>
              <a:t/>
            </a:r>
            <a:br>
              <a:rPr lang="tr-TR" sz="2000" dirty="0">
                <a:latin typeface="Arial" pitchFamily="34" charset="0"/>
                <a:cs typeface="Arial" pitchFamily="34" charset="0"/>
              </a:rPr>
            </a:br>
            <a:endParaRPr lang="tr-TR" sz="2000" dirty="0">
              <a:latin typeface="Arial" pitchFamily="34" charset="0"/>
              <a:cs typeface="Arial" pitchFamily="34" charset="0"/>
            </a:endParaRPr>
          </a:p>
        </p:txBody>
      </p:sp>
      <p:pic>
        <p:nvPicPr>
          <p:cNvPr id="3074" name="Picture 2" descr="C:\Users\PC\Desktop\GÖRSELLER\indir (9).jfif"/>
          <p:cNvPicPr>
            <a:picLocks noChangeAspect="1" noChangeArrowheads="1"/>
          </p:cNvPicPr>
          <p:nvPr/>
        </p:nvPicPr>
        <p:blipFill rotWithShape="1">
          <a:blip r:embed="rId3">
            <a:extLst>
              <a:ext uri="{28A0092B-C50C-407E-A947-70E740481C1C}">
                <a14:useLocalDpi xmlns:a14="http://schemas.microsoft.com/office/drawing/2010/main" val="0"/>
              </a:ext>
            </a:extLst>
          </a:blip>
          <a:srcRect t="2691" b="2691"/>
          <a:stretch/>
        </p:blipFill>
        <p:spPr bwMode="auto">
          <a:xfrm>
            <a:off x="3125928" y="3212976"/>
            <a:ext cx="1457325"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928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263"/>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251520" y="1268760"/>
            <a:ext cx="7355160" cy="6466730"/>
          </a:xfrm>
        </p:spPr>
        <p:txBody>
          <a:bodyPr>
            <a:normAutofit/>
          </a:bodyPr>
          <a:lstStyle/>
          <a:p>
            <a:pPr algn="l"/>
            <a:r>
              <a:rPr lang="tr-TR" sz="2000" b="1" dirty="0">
                <a:solidFill>
                  <a:prstClr val="black"/>
                </a:solidFill>
                <a:latin typeface="Arial" pitchFamily="34" charset="0"/>
                <a:cs typeface="Arial" pitchFamily="34" charset="0"/>
              </a:rPr>
              <a:t>Çok ağır düzey zihinsel yetersizlik: </a:t>
            </a:r>
            <a:r>
              <a:rPr lang="tr-TR" sz="2000" dirty="0">
                <a:solidFill>
                  <a:prstClr val="black"/>
                </a:solidFill>
                <a:latin typeface="Arial" pitchFamily="34" charset="0"/>
                <a:cs typeface="Arial" pitchFamily="34" charset="0"/>
              </a:rPr>
              <a:t>Ağır düzey ile benzer durumdur. Belirli özellikler açısından daha ağır engel durumudur</a:t>
            </a:r>
            <a:r>
              <a:rPr lang="tr-TR" sz="2000" dirty="0" smtClean="0">
                <a:solidFill>
                  <a:prstClr val="black"/>
                </a:solidFill>
                <a:latin typeface="Arial" pitchFamily="34" charset="0"/>
                <a:cs typeface="Arial" pitchFamily="34" charset="0"/>
              </a:rPr>
              <a:t>.</a:t>
            </a:r>
            <a:br>
              <a:rPr lang="tr-TR" sz="2000" dirty="0" smtClean="0">
                <a:solidFill>
                  <a:prstClr val="black"/>
                </a:solidFill>
                <a:latin typeface="Arial" pitchFamily="34" charset="0"/>
                <a:cs typeface="Arial" pitchFamily="34" charset="0"/>
              </a:rPr>
            </a:br>
            <a:r>
              <a:rPr lang="tr-TR" sz="2000" dirty="0">
                <a:solidFill>
                  <a:prstClr val="black"/>
                </a:solidFill>
                <a:latin typeface="Arial" pitchFamily="34" charset="0"/>
                <a:cs typeface="Arial" pitchFamily="34" charset="0"/>
              </a:rPr>
              <a:t/>
            </a:r>
            <a:br>
              <a:rPr lang="tr-TR" sz="2000" dirty="0">
                <a:solidFill>
                  <a:prstClr val="black"/>
                </a:solidFill>
                <a:latin typeface="Arial" pitchFamily="34" charset="0"/>
                <a:cs typeface="Arial" pitchFamily="34" charset="0"/>
              </a:rPr>
            </a:br>
            <a:r>
              <a:rPr lang="tr-TR" sz="2000" dirty="0">
                <a:solidFill>
                  <a:prstClr val="black"/>
                </a:solidFill>
                <a:latin typeface="Arial" pitchFamily="34" charset="0"/>
                <a:cs typeface="Arial" pitchFamily="34" charset="0"/>
              </a:rPr>
              <a:t>     </a:t>
            </a:r>
            <a:r>
              <a:rPr lang="tr-TR" sz="2000" b="1" dirty="0">
                <a:solidFill>
                  <a:prstClr val="black"/>
                </a:solidFill>
                <a:latin typeface="Arial" pitchFamily="34" charset="0"/>
                <a:cs typeface="Arial" pitchFamily="34" charset="0"/>
              </a:rPr>
              <a:t>Özel Eğitim Hizmetleri Yönetmeliği’ne Göre  Çok Ağır Düzeyde Zihinsel Engelli Birey: </a:t>
            </a:r>
            <a:r>
              <a:rPr lang="tr-TR" sz="2000" dirty="0">
                <a:solidFill>
                  <a:prstClr val="black"/>
                </a:solidFill>
                <a:latin typeface="Arial" pitchFamily="34" charset="0"/>
                <a:cs typeface="Arial" pitchFamily="34" charset="0"/>
              </a:rPr>
              <a:t>Zihinsel yetersizliği yanında öz bakım, günlük yaşam ve temel akademik becerileri kazanamayan, yaşam boyu bakım ve gözetime ihtiyacı olan birey, olarak tanımlanmıştır.</a:t>
            </a:r>
            <a:br>
              <a:rPr lang="tr-TR" sz="2000" dirty="0">
                <a:solidFill>
                  <a:prstClr val="black"/>
                </a:solidFill>
                <a:latin typeface="Arial" pitchFamily="34" charset="0"/>
                <a:cs typeface="Arial" pitchFamily="34" charset="0"/>
              </a:rPr>
            </a:br>
            <a:endParaRPr lang="tr-TR" sz="2000" dirty="0">
              <a:latin typeface="Arial" pitchFamily="34" charset="0"/>
              <a:cs typeface="Arial" pitchFamily="34" charset="0"/>
            </a:endParaRPr>
          </a:p>
        </p:txBody>
      </p:sp>
    </p:spTree>
    <p:extLst>
      <p:ext uri="{BB962C8B-B14F-4D97-AF65-F5344CB8AC3E}">
        <p14:creationId xmlns:p14="http://schemas.microsoft.com/office/powerpoint/2010/main" val="34051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0"/>
            <a:ext cx="9144000" cy="76774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611560" y="1988840"/>
            <a:ext cx="8229600" cy="1143000"/>
          </a:xfrm>
        </p:spPr>
        <p:txBody>
          <a:bodyPr/>
          <a:lstStyle/>
          <a:p>
            <a:r>
              <a:rPr lang="tr-TR" b="1" dirty="0"/>
              <a:t>Eğitsel Sınıflandırma</a:t>
            </a:r>
            <a:endParaRPr lang="tr-TR" dirty="0"/>
          </a:p>
        </p:txBody>
      </p:sp>
      <p:pic>
        <p:nvPicPr>
          <p:cNvPr id="4099" name="Picture 3" descr="C:\Users\PC\Desktop\GÖRSELLER\school-children-clipart-kids-school-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989" y="3838736"/>
            <a:ext cx="2039909" cy="22538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C\Desktop\GÖRSELLER\307-3075644_child-school-clipart-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363" y="4119219"/>
            <a:ext cx="2959842" cy="169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739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C\Desktop\GÖRSELLER\banner-design-with-cute-kids_1308-5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85" y="1388943"/>
            <a:ext cx="6984776" cy="432050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5486813" y="3356992"/>
            <a:ext cx="2232248" cy="1454415"/>
          </a:xfrm>
        </p:spPr>
        <p:txBody>
          <a:bodyPr>
            <a:noAutofit/>
          </a:bodyPr>
          <a:lstStyle/>
          <a:p>
            <a:pPr algn="l"/>
            <a:r>
              <a:rPr lang="tr-TR" sz="3200" dirty="0" smtClean="0"/>
              <a:t/>
            </a:r>
            <a:br>
              <a:rPr lang="tr-TR" sz="3200" dirty="0" smtClean="0"/>
            </a:br>
            <a:r>
              <a:rPr lang="tr-TR" sz="1800" dirty="0" smtClean="0"/>
              <a:t>*ağır derecede </a:t>
            </a:r>
            <a:br>
              <a:rPr lang="tr-TR" sz="1800" dirty="0" smtClean="0"/>
            </a:br>
            <a:r>
              <a:rPr lang="tr-TR" sz="1800" dirty="0" smtClean="0"/>
              <a:t>zihin engelinden etkilenmiş bireyler</a:t>
            </a:r>
            <a:endParaRPr lang="tr-TR" sz="1800" dirty="0"/>
          </a:p>
        </p:txBody>
      </p:sp>
      <p:sp>
        <p:nvSpPr>
          <p:cNvPr id="3" name="Metin kutusu 2"/>
          <p:cNvSpPr txBox="1"/>
          <p:nvPr/>
        </p:nvSpPr>
        <p:spPr>
          <a:xfrm>
            <a:off x="611560" y="620688"/>
            <a:ext cx="7920880" cy="369332"/>
          </a:xfrm>
          <a:prstGeom prst="rect">
            <a:avLst/>
          </a:prstGeom>
          <a:noFill/>
        </p:spPr>
        <p:txBody>
          <a:bodyPr wrap="square" rtlCol="0">
            <a:spAutoFit/>
          </a:bodyPr>
          <a:lstStyle/>
          <a:p>
            <a:r>
              <a:rPr lang="tr-TR" dirty="0"/>
              <a:t>Bu sınıflandırma türünde zihin engeli olan bireyler eğitim gereksinimlerine göre; </a:t>
            </a:r>
          </a:p>
        </p:txBody>
      </p:sp>
      <p:sp>
        <p:nvSpPr>
          <p:cNvPr id="5" name="Metin kutusu 4"/>
          <p:cNvSpPr txBox="1"/>
          <p:nvPr/>
        </p:nvSpPr>
        <p:spPr>
          <a:xfrm>
            <a:off x="1012611" y="3908955"/>
            <a:ext cx="2088232" cy="1200329"/>
          </a:xfrm>
          <a:prstGeom prst="rect">
            <a:avLst/>
          </a:prstGeom>
          <a:noFill/>
        </p:spPr>
        <p:txBody>
          <a:bodyPr wrap="square" rtlCol="0">
            <a:spAutoFit/>
          </a:bodyPr>
          <a:lstStyle/>
          <a:p>
            <a:r>
              <a:rPr lang="tr-TR" dirty="0"/>
              <a:t>*eğitilebilir (hafif derecede zihin engeli olan birey), </a:t>
            </a:r>
            <a:br>
              <a:rPr lang="tr-TR" dirty="0"/>
            </a:br>
            <a:endParaRPr lang="tr-TR" dirty="0"/>
          </a:p>
        </p:txBody>
      </p:sp>
      <p:sp>
        <p:nvSpPr>
          <p:cNvPr id="7" name="Metin kutusu 6"/>
          <p:cNvSpPr txBox="1"/>
          <p:nvPr/>
        </p:nvSpPr>
        <p:spPr>
          <a:xfrm>
            <a:off x="3275856" y="3908954"/>
            <a:ext cx="2160240" cy="1200329"/>
          </a:xfrm>
          <a:prstGeom prst="rect">
            <a:avLst/>
          </a:prstGeom>
          <a:noFill/>
        </p:spPr>
        <p:txBody>
          <a:bodyPr wrap="square" rtlCol="0">
            <a:spAutoFit/>
          </a:bodyPr>
          <a:lstStyle/>
          <a:p>
            <a:r>
              <a:rPr lang="tr-TR" dirty="0"/>
              <a:t>*öğretilebilir (orta derecede zihin </a:t>
            </a:r>
            <a:endParaRPr lang="tr-TR" dirty="0" smtClean="0"/>
          </a:p>
          <a:p>
            <a:r>
              <a:rPr lang="tr-TR" dirty="0" smtClean="0"/>
              <a:t>engeli </a:t>
            </a:r>
            <a:r>
              <a:rPr lang="tr-TR" dirty="0"/>
              <a:t>olan birey) </a:t>
            </a:r>
            <a:br>
              <a:rPr lang="tr-TR" dirty="0"/>
            </a:br>
            <a:endParaRPr lang="tr-TR" dirty="0"/>
          </a:p>
        </p:txBody>
      </p:sp>
      <p:sp>
        <p:nvSpPr>
          <p:cNvPr id="8" name="Metin kutusu 7"/>
          <p:cNvSpPr txBox="1"/>
          <p:nvPr/>
        </p:nvSpPr>
        <p:spPr>
          <a:xfrm>
            <a:off x="5004048" y="6165304"/>
            <a:ext cx="3888432" cy="369332"/>
          </a:xfrm>
          <a:prstGeom prst="rect">
            <a:avLst/>
          </a:prstGeom>
          <a:noFill/>
        </p:spPr>
        <p:txBody>
          <a:bodyPr wrap="square" rtlCol="0">
            <a:spAutoFit/>
          </a:bodyPr>
          <a:lstStyle/>
          <a:p>
            <a:r>
              <a:rPr lang="tr-TR" dirty="0"/>
              <a:t>olarak üç </a:t>
            </a:r>
            <a:r>
              <a:rPr lang="tr-TR" dirty="0" smtClean="0"/>
              <a:t>grupta toplanmıştır</a:t>
            </a:r>
            <a:r>
              <a:rPr lang="tr-TR" dirty="0"/>
              <a:t>.</a:t>
            </a:r>
          </a:p>
        </p:txBody>
      </p:sp>
    </p:spTree>
    <p:extLst>
      <p:ext uri="{BB962C8B-B14F-4D97-AF65-F5344CB8AC3E}">
        <p14:creationId xmlns:p14="http://schemas.microsoft.com/office/powerpoint/2010/main" val="1849058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71"/>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539552" y="548680"/>
            <a:ext cx="7056784" cy="6614873"/>
          </a:xfrm>
        </p:spPr>
        <p:txBody>
          <a:bodyPr>
            <a:noAutofit/>
          </a:bodyPr>
          <a:lstStyle/>
          <a:p>
            <a:pPr algn="l"/>
            <a:r>
              <a:rPr lang="tr-TR" sz="2800" b="1" dirty="0" smtClean="0"/>
              <a:t>              Eğitilebilir Zihinsel Engelliler</a:t>
            </a:r>
            <a:br>
              <a:rPr lang="tr-TR" sz="2800" b="1" dirty="0" smtClean="0"/>
            </a:br>
            <a:r>
              <a:rPr lang="tr-TR" sz="2800" dirty="0" smtClean="0"/>
              <a:t/>
            </a:r>
            <a:br>
              <a:rPr lang="tr-TR" sz="2800" dirty="0" smtClean="0"/>
            </a:br>
            <a:r>
              <a:rPr lang="tr-TR" sz="2800" dirty="0" smtClean="0"/>
              <a:t>     </a:t>
            </a:r>
            <a:r>
              <a:rPr lang="tr-TR" sz="2000" dirty="0" smtClean="0">
                <a:latin typeface="Arial" pitchFamily="34" charset="0"/>
                <a:cs typeface="Arial" pitchFamily="34" charset="0"/>
              </a:rPr>
              <a:t>Zekâ bölümleri 50-54 ve 70-75 arasında olan bireylerdir. Okul çağında akademik çalışmalarda gerilik gösterirler. Ortalama üçüncü ya da dördüncü sınıf düzeyinde akademik bilgi ve beceri kazanabilirken bu düzeye normallere göre daha ileri yaşlarda ulaşırlar. “Eğitilebilir” terimi içine giren çocukların okuma, yazma, matematik gibi temel akademik becerileri öğrenebileceklerini açıklamaktadır. Başka bir ifadeyle bu çocukların özel eğitim olanaklarıyla normal ilkokul programlarından yararlanabileceklerini göstermektedir.. </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163208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 y="579"/>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395536" y="1196752"/>
            <a:ext cx="7139136" cy="5242594"/>
          </a:xfrm>
        </p:spPr>
        <p:txBody>
          <a:bodyPr>
            <a:normAutofit/>
          </a:bodyPr>
          <a:lstStyle/>
          <a:p>
            <a:pPr algn="l"/>
            <a:r>
              <a:rPr lang="tr-TR" sz="2800" dirty="0" smtClean="0"/>
              <a:t>    </a:t>
            </a:r>
            <a:r>
              <a:rPr lang="tr-TR" sz="2000" dirty="0" smtClean="0">
                <a:latin typeface="Arial" pitchFamily="34" charset="0"/>
                <a:cs typeface="Arial" pitchFamily="34" charset="0"/>
              </a:rPr>
              <a:t>Bu gruba giren çocuklar temel akademik becerilerin yanı sıra öz bakım becerileri de öğrenebilirler.</a:t>
            </a:r>
            <a:br>
              <a:rPr lang="tr-TR" sz="2000" dirty="0" smtClean="0">
                <a:latin typeface="Arial" pitchFamily="34" charset="0"/>
                <a:cs typeface="Arial" pitchFamily="34" charset="0"/>
              </a:rPr>
            </a:br>
            <a:r>
              <a:rPr lang="tr-TR" sz="2000" dirty="0" smtClean="0">
                <a:latin typeface="Arial" pitchFamily="34" charset="0"/>
                <a:cs typeface="Arial" pitchFamily="34" charset="0"/>
              </a:rPr>
              <a:t>    </a:t>
            </a:r>
            <a:r>
              <a:rPr lang="tr-TR" sz="2000" dirty="0">
                <a:latin typeface="Arial" pitchFamily="34" charset="0"/>
                <a:cs typeface="Arial" pitchFamily="34" charset="0"/>
              </a:rPr>
              <a:t>İ</a:t>
            </a:r>
            <a:r>
              <a:rPr lang="tr-TR" sz="2000" dirty="0" smtClean="0">
                <a:latin typeface="Arial" pitchFamily="34" charset="0"/>
                <a:cs typeface="Arial" pitchFamily="34" charset="0"/>
              </a:rPr>
              <a:t>leride yetişkinlik çağına geldiklerinde tamamen ya da kısmen geçimlerini sağlayabilecek bir iş becerisi kazanabilirler.</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38846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467544" y="404664"/>
            <a:ext cx="7211144" cy="6178698"/>
          </a:xfrm>
        </p:spPr>
        <p:txBody>
          <a:bodyPr>
            <a:noAutofit/>
          </a:bodyPr>
          <a:lstStyle/>
          <a:p>
            <a:pPr algn="l"/>
            <a:r>
              <a:rPr lang="tr-TR" sz="2800" dirty="0" smtClean="0">
                <a:solidFill>
                  <a:prstClr val="black"/>
                </a:solidFill>
              </a:rPr>
              <a:t>             </a:t>
            </a:r>
            <a:r>
              <a:rPr lang="tr-TR" sz="2800" b="1" dirty="0" smtClean="0">
                <a:solidFill>
                  <a:prstClr val="black"/>
                </a:solidFill>
              </a:rPr>
              <a:t>Öğretilebilir </a:t>
            </a:r>
            <a:r>
              <a:rPr lang="tr-TR" sz="2800" b="1" dirty="0">
                <a:solidFill>
                  <a:prstClr val="black"/>
                </a:solidFill>
              </a:rPr>
              <a:t>Zihinsel Engelliler </a:t>
            </a:r>
            <a:r>
              <a:rPr lang="tr-TR" sz="2800" b="1" dirty="0" smtClean="0">
                <a:solidFill>
                  <a:prstClr val="black"/>
                </a:solidFill>
              </a:rPr>
              <a:t/>
            </a:r>
            <a:br>
              <a:rPr lang="tr-TR" sz="2800" b="1" dirty="0" smtClean="0">
                <a:solidFill>
                  <a:prstClr val="black"/>
                </a:solidFill>
              </a:rPr>
            </a:br>
            <a:r>
              <a:rPr lang="tr-TR" sz="2800" dirty="0" smtClean="0">
                <a:solidFill>
                  <a:prstClr val="black"/>
                </a:solidFill>
              </a:rPr>
              <a:t/>
            </a:r>
            <a:br>
              <a:rPr lang="tr-TR" sz="2800" dirty="0" smtClean="0">
                <a:solidFill>
                  <a:prstClr val="black"/>
                </a:solidFill>
              </a:rPr>
            </a:br>
            <a:r>
              <a:rPr lang="tr-TR" sz="2800" dirty="0" smtClean="0">
                <a:solidFill>
                  <a:prstClr val="black"/>
                </a:solidFill>
              </a:rPr>
              <a:t>     </a:t>
            </a:r>
            <a:r>
              <a:rPr lang="tr-TR" sz="2000" dirty="0" smtClean="0">
                <a:solidFill>
                  <a:prstClr val="black"/>
                </a:solidFill>
                <a:latin typeface="Arial" pitchFamily="34" charset="0"/>
                <a:cs typeface="Arial" pitchFamily="34" charset="0"/>
              </a:rPr>
              <a:t>Zeka </a:t>
            </a:r>
            <a:r>
              <a:rPr lang="tr-TR" sz="2000" dirty="0">
                <a:solidFill>
                  <a:prstClr val="black"/>
                </a:solidFill>
                <a:latin typeface="Arial" pitchFamily="34" charset="0"/>
                <a:cs typeface="Arial" pitchFamily="34" charset="0"/>
              </a:rPr>
              <a:t>bölümleri 25-35 ve 50-55 arasında olan bireylerdir. Genellikle okul öncesi dönemlerde yetersizlikleri fark edilir. Çünkü gelişim özelliklerinde normallerden önemli derecede farklılık gösterirler “Öğretilebilir” teriminin iki anlamı vardır: Temel akademik becerilerde güçlük çekerler. Günlük hayatın gerektirdiği sosyal uyum, pratik iletişim ve </a:t>
            </a:r>
            <a:r>
              <a:rPr lang="tr-TR" sz="2000" dirty="0" err="1">
                <a:solidFill>
                  <a:prstClr val="black"/>
                </a:solidFill>
                <a:latin typeface="Arial" pitchFamily="34" charset="0"/>
                <a:cs typeface="Arial" pitchFamily="34" charset="0"/>
              </a:rPr>
              <a:t>özbakım</a:t>
            </a:r>
            <a:r>
              <a:rPr lang="tr-TR" sz="2000" dirty="0">
                <a:solidFill>
                  <a:prstClr val="black"/>
                </a:solidFill>
                <a:latin typeface="Arial" pitchFamily="34" charset="0"/>
                <a:cs typeface="Arial" pitchFamily="34" charset="0"/>
              </a:rPr>
              <a:t> becerilerini öğrenebilir. Bu çocuklara yönelik eğitim programlarında ikinci gruba giren becerilerin öğretilmesine ağırlık verilmektedir. </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481396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0" y="-13329"/>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Yer Tutucusu 2"/>
          <p:cNvSpPr>
            <a:spLocks noGrp="1"/>
          </p:cNvSpPr>
          <p:nvPr>
            <p:ph type="body" idx="1"/>
          </p:nvPr>
        </p:nvSpPr>
        <p:spPr>
          <a:xfrm>
            <a:off x="395536" y="980728"/>
            <a:ext cx="7056784" cy="4536503"/>
          </a:xfrm>
        </p:spPr>
        <p:txBody>
          <a:bodyPr>
            <a:noAutofit/>
          </a:bodyPr>
          <a:lstStyle/>
          <a:p>
            <a:pPr algn="ctr"/>
            <a:endParaRPr lang="tr-TR" sz="2800" dirty="0" smtClean="0">
              <a:solidFill>
                <a:prstClr val="black"/>
              </a:solidFill>
            </a:endParaRPr>
          </a:p>
          <a:p>
            <a:pPr algn="ctr"/>
            <a:endParaRPr lang="tr-TR" sz="2800" dirty="0">
              <a:solidFill>
                <a:prstClr val="black"/>
              </a:solidFill>
            </a:endParaRPr>
          </a:p>
          <a:p>
            <a:r>
              <a:rPr lang="tr-TR" sz="2800" dirty="0" smtClean="0">
                <a:solidFill>
                  <a:prstClr val="black"/>
                </a:solidFill>
              </a:rPr>
              <a:t>    </a:t>
            </a:r>
            <a:r>
              <a:rPr lang="tr-TR" dirty="0" smtClean="0">
                <a:solidFill>
                  <a:prstClr val="black"/>
                </a:solidFill>
                <a:latin typeface="Arial" pitchFamily="34" charset="0"/>
                <a:cs typeface="Arial" pitchFamily="34" charset="0"/>
              </a:rPr>
              <a:t>Öğretilebilir zihinsel engelliler yetişkinlik çağına ulaştıklarında, sosyal uyum becerilerine ilişkin olarak ev, yatılı okul ya da korumalı işyerlerinde çalışarak üretime ve kendi geçimlerine katkıda sağlayabilirler. Ancak yine de aile ve iş yaşamlarında çeşitli derecelerde başkalarının desteklerine ihtiyaç duyabilirler. Eğitim amaçları dışa bağımlılıklarını en aza indirmek olarak ifade edilebilir. </a:t>
            </a:r>
            <a:br>
              <a:rPr lang="tr-TR" dirty="0" smtClean="0">
                <a:solidFill>
                  <a:prstClr val="black"/>
                </a:solidFill>
                <a:latin typeface="Arial" pitchFamily="34" charset="0"/>
                <a:cs typeface="Arial" pitchFamily="34" charset="0"/>
              </a:rPr>
            </a:br>
            <a:endParaRPr lang="tr-TR" dirty="0">
              <a:latin typeface="Arial" pitchFamily="34" charset="0"/>
              <a:cs typeface="Arial" pitchFamily="34" charset="0"/>
            </a:endParaRPr>
          </a:p>
        </p:txBody>
      </p:sp>
    </p:spTree>
    <p:extLst>
      <p:ext uri="{BB962C8B-B14F-4D97-AF65-F5344CB8AC3E}">
        <p14:creationId xmlns:p14="http://schemas.microsoft.com/office/powerpoint/2010/main" val="653594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251520" y="1556792"/>
            <a:ext cx="7488832" cy="4090466"/>
          </a:xfrm>
        </p:spPr>
        <p:txBody>
          <a:bodyPr>
            <a:noAutofit/>
          </a:bodyPr>
          <a:lstStyle/>
          <a:p>
            <a:pPr algn="l"/>
            <a:r>
              <a:rPr lang="tr-TR" sz="3200" dirty="0" smtClean="0">
                <a:solidFill>
                  <a:prstClr val="black"/>
                </a:solidFill>
              </a:rPr>
              <a:t/>
            </a:r>
            <a:br>
              <a:rPr lang="tr-TR" sz="3200" dirty="0" smtClean="0">
                <a:solidFill>
                  <a:prstClr val="black"/>
                </a:solidFill>
              </a:rPr>
            </a:br>
            <a:r>
              <a:rPr lang="tr-TR" sz="3200" dirty="0" smtClean="0">
                <a:solidFill>
                  <a:prstClr val="black"/>
                </a:solidFill>
              </a:rPr>
              <a:t>  </a:t>
            </a:r>
            <a:r>
              <a:rPr lang="tr-TR" sz="2800" b="1" dirty="0" smtClean="0">
                <a:solidFill>
                  <a:prstClr val="black"/>
                </a:solidFill>
              </a:rPr>
              <a:t>Ağır </a:t>
            </a:r>
            <a:r>
              <a:rPr lang="tr-TR" sz="2800" b="1" dirty="0">
                <a:solidFill>
                  <a:prstClr val="black"/>
                </a:solidFill>
              </a:rPr>
              <a:t>ve Çok Ağır Derecede Zihinsel Engelliler </a:t>
            </a:r>
            <a:br>
              <a:rPr lang="tr-TR" sz="2800" b="1" dirty="0">
                <a:solidFill>
                  <a:prstClr val="black"/>
                </a:solidFill>
              </a:rPr>
            </a:br>
            <a:r>
              <a:rPr lang="tr-TR" sz="3200" b="1" dirty="0" smtClean="0">
                <a:solidFill>
                  <a:prstClr val="black"/>
                </a:solidFill>
              </a:rPr>
              <a:t/>
            </a:r>
            <a:br>
              <a:rPr lang="tr-TR" sz="3200" b="1" dirty="0" smtClean="0">
                <a:solidFill>
                  <a:prstClr val="black"/>
                </a:solidFill>
              </a:rPr>
            </a:br>
            <a:r>
              <a:rPr lang="tr-TR" sz="2000" b="1" dirty="0" smtClean="0">
                <a:solidFill>
                  <a:prstClr val="black"/>
                </a:solidFill>
                <a:latin typeface="Arial" pitchFamily="34" charset="0"/>
                <a:cs typeface="Arial" pitchFamily="34" charset="0"/>
              </a:rPr>
              <a:t>   </a:t>
            </a:r>
            <a:r>
              <a:rPr lang="tr-TR" sz="2000" dirty="0" smtClean="0">
                <a:solidFill>
                  <a:prstClr val="black"/>
                </a:solidFill>
                <a:latin typeface="Arial" pitchFamily="34" charset="0"/>
                <a:cs typeface="Arial" pitchFamily="34" charset="0"/>
              </a:rPr>
              <a:t>Zekâ </a:t>
            </a:r>
            <a:r>
              <a:rPr lang="tr-TR" sz="2000" dirty="0">
                <a:solidFill>
                  <a:prstClr val="black"/>
                </a:solidFill>
                <a:latin typeface="Arial" pitchFamily="34" charset="0"/>
                <a:cs typeface="Arial" pitchFamily="34" charset="0"/>
              </a:rPr>
              <a:t>bölümleri 35 ve daha altındadır. Yetersizlikleri doğuştan fark edilir. Bazı basit </a:t>
            </a:r>
            <a:r>
              <a:rPr lang="tr-TR" sz="2000" dirty="0" err="1">
                <a:solidFill>
                  <a:prstClr val="black"/>
                </a:solidFill>
                <a:latin typeface="Arial" pitchFamily="34" charset="0"/>
                <a:cs typeface="Arial" pitchFamily="34" charset="0"/>
              </a:rPr>
              <a:t>özbakım</a:t>
            </a:r>
            <a:r>
              <a:rPr lang="tr-TR" sz="2000" dirty="0">
                <a:solidFill>
                  <a:prstClr val="black"/>
                </a:solidFill>
                <a:latin typeface="Arial" pitchFamily="34" charset="0"/>
                <a:cs typeface="Arial" pitchFamily="34" charset="0"/>
              </a:rPr>
              <a:t> becerilerini öğrenebilirler.</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3368572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758" y="-279787"/>
            <a:ext cx="7885690" cy="789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2555776" y="2780928"/>
            <a:ext cx="5626968" cy="3273227"/>
          </a:xfrm>
        </p:spPr>
        <p:txBody>
          <a:bodyPr>
            <a:normAutofit fontScale="92500" lnSpcReduction="10000"/>
          </a:bodyPr>
          <a:lstStyle/>
          <a:p>
            <a:pPr marL="0" indent="0">
              <a:buNone/>
            </a:pPr>
            <a:r>
              <a:rPr lang="tr-TR" dirty="0" smtClean="0"/>
              <a:t>•Zekâ </a:t>
            </a:r>
            <a:r>
              <a:rPr lang="tr-TR" dirty="0"/>
              <a:t>Nedir? </a:t>
            </a:r>
            <a:br>
              <a:rPr lang="tr-TR" dirty="0"/>
            </a:br>
            <a:r>
              <a:rPr lang="tr-TR" dirty="0"/>
              <a:t>•Zihinsel Engellilik  </a:t>
            </a:r>
            <a:br>
              <a:rPr lang="tr-TR" dirty="0"/>
            </a:br>
            <a:r>
              <a:rPr lang="tr-TR" dirty="0"/>
              <a:t>•Zihinsel Engelin Sınıflandırılması</a:t>
            </a:r>
            <a:br>
              <a:rPr lang="tr-TR" dirty="0"/>
            </a:br>
            <a:r>
              <a:rPr lang="tr-TR" dirty="0"/>
              <a:t>• Ülkemizde zekânın ölçülmesinde kullanılan testler </a:t>
            </a:r>
            <a:br>
              <a:rPr lang="tr-TR" dirty="0"/>
            </a:br>
            <a:r>
              <a:rPr lang="tr-TR" dirty="0"/>
              <a:t>•Zihinsel Engellilik Nedenleri</a:t>
            </a:r>
            <a:br>
              <a:rPr lang="tr-TR" dirty="0"/>
            </a:br>
            <a:r>
              <a:rPr lang="tr-TR" dirty="0"/>
              <a:t>•Zihinsel Engelliliği Önleme</a:t>
            </a:r>
          </a:p>
        </p:txBody>
      </p:sp>
    </p:spTree>
    <p:extLst>
      <p:ext uri="{BB962C8B-B14F-4D97-AF65-F5344CB8AC3E}">
        <p14:creationId xmlns:p14="http://schemas.microsoft.com/office/powerpoint/2010/main" val="337844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179512" y="731875"/>
            <a:ext cx="7571184" cy="5400600"/>
          </a:xfrm>
        </p:spPr>
        <p:txBody>
          <a:bodyPr>
            <a:noAutofit/>
          </a:bodyPr>
          <a:lstStyle/>
          <a:p>
            <a:pPr algn="l"/>
            <a:r>
              <a:rPr lang="tr-TR" sz="2800" b="1" dirty="0"/>
              <a:t>Ülkemizde zekânın ölçülmesinde kullanılan testler; </a:t>
            </a:r>
            <a:r>
              <a:rPr lang="tr-TR" sz="2800" b="1" dirty="0" smtClean="0"/>
              <a:t/>
            </a:r>
            <a:br>
              <a:rPr lang="tr-TR" sz="2800" b="1" dirty="0" smtClean="0"/>
            </a:br>
            <a:r>
              <a:rPr lang="tr-TR" sz="2800" b="1" dirty="0" smtClean="0"/>
              <a:t/>
            </a:r>
            <a:br>
              <a:rPr lang="tr-TR" sz="2800" b="1" dirty="0" smtClean="0"/>
            </a:br>
            <a:r>
              <a:rPr lang="tr-TR" sz="2400" dirty="0" smtClean="0"/>
              <a:t/>
            </a:r>
            <a:br>
              <a:rPr lang="tr-TR" sz="2400" dirty="0" smtClean="0"/>
            </a:br>
            <a:r>
              <a:rPr lang="tr-TR" sz="2000" b="1" dirty="0" smtClean="0">
                <a:latin typeface="Arial" pitchFamily="34" charset="0"/>
                <a:cs typeface="Arial" pitchFamily="34" charset="0"/>
              </a:rPr>
              <a:t>  - </a:t>
            </a:r>
            <a:r>
              <a:rPr lang="tr-TR" sz="2000" dirty="0" err="1" smtClean="0">
                <a:latin typeface="Arial" pitchFamily="34" charset="0"/>
                <a:cs typeface="Arial" pitchFamily="34" charset="0"/>
              </a:rPr>
              <a:t>Wechsler</a:t>
            </a:r>
            <a:r>
              <a:rPr lang="tr-TR" sz="2000" dirty="0" smtClean="0">
                <a:latin typeface="Arial" pitchFamily="34" charset="0"/>
                <a:cs typeface="Arial" pitchFamily="34" charset="0"/>
              </a:rPr>
              <a:t> </a:t>
            </a:r>
            <a:r>
              <a:rPr lang="tr-TR" sz="2000" dirty="0">
                <a:latin typeface="Arial" pitchFamily="34" charset="0"/>
                <a:cs typeface="Arial" pitchFamily="34" charset="0"/>
              </a:rPr>
              <a:t>Çocuklar için Zekâ Ölçeği (WISC-R; 6-16 yaş arası çocuklar ve ergenler için kullanılmaktadır), </a:t>
            </a: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b="1" dirty="0" smtClean="0">
                <a:latin typeface="Arial" pitchFamily="34" charset="0"/>
                <a:cs typeface="Arial" pitchFamily="34" charset="0"/>
              </a:rPr>
              <a:t>   -</a:t>
            </a:r>
            <a:r>
              <a:rPr lang="tr-TR" sz="2000" dirty="0" smtClean="0">
                <a:latin typeface="Arial" pitchFamily="34" charset="0"/>
                <a:cs typeface="Arial" pitchFamily="34" charset="0"/>
              </a:rPr>
              <a:t> Anadolu </a:t>
            </a:r>
            <a:r>
              <a:rPr lang="tr-TR" sz="2000" dirty="0">
                <a:latin typeface="Arial" pitchFamily="34" charset="0"/>
                <a:cs typeface="Arial" pitchFamily="34" charset="0"/>
              </a:rPr>
              <a:t>Sak Zeka Ölçeği (ASİS; 4-12 yaş aralığındaki çocuklar için kullanılmaktadır), </a:t>
            </a: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b="1" dirty="0" smtClean="0">
                <a:latin typeface="Arial" pitchFamily="34" charset="0"/>
                <a:cs typeface="Arial" pitchFamily="34" charset="0"/>
              </a:rPr>
              <a:t>   -</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Leiter</a:t>
            </a:r>
            <a:r>
              <a:rPr lang="tr-TR" sz="2000" dirty="0" smtClean="0">
                <a:latin typeface="Arial" pitchFamily="34" charset="0"/>
                <a:cs typeface="Arial" pitchFamily="34" charset="0"/>
              </a:rPr>
              <a:t> </a:t>
            </a:r>
            <a:r>
              <a:rPr lang="tr-TR" sz="2000" dirty="0">
                <a:latin typeface="Arial" pitchFamily="34" charset="0"/>
                <a:cs typeface="Arial" pitchFamily="34" charset="0"/>
              </a:rPr>
              <a:t>Uluslararası Performans Testi (2-18 yaş aralığındaki çocuklar için kullanılmaktadır</a:t>
            </a:r>
            <a:r>
              <a:rPr lang="tr-TR" sz="2000" dirty="0" smtClean="0">
                <a:latin typeface="Arial" pitchFamily="34" charset="0"/>
                <a:cs typeface="Arial" pitchFamily="34" charset="0"/>
              </a:rPr>
              <a:t>),</a:t>
            </a:r>
            <a:br>
              <a:rPr lang="tr-TR" sz="2000" dirty="0" smtClean="0">
                <a:latin typeface="Arial" pitchFamily="34" charset="0"/>
                <a:cs typeface="Arial" pitchFamily="34" charset="0"/>
              </a:rPr>
            </a:br>
            <a:r>
              <a:rPr lang="tr-TR" sz="2000" dirty="0" smtClean="0">
                <a:latin typeface="Arial" pitchFamily="34" charset="0"/>
                <a:cs typeface="Arial" pitchFamily="34" charset="0"/>
              </a:rPr>
              <a:t>  </a:t>
            </a:r>
            <a:r>
              <a:rPr lang="tr-TR" sz="2000" dirty="0">
                <a:latin typeface="Arial" pitchFamily="34" charset="0"/>
                <a:cs typeface="Arial" pitchFamily="34" charset="0"/>
              </a:rPr>
              <a:t/>
            </a:r>
            <a:br>
              <a:rPr lang="tr-TR" sz="2000" dirty="0">
                <a:latin typeface="Arial" pitchFamily="34" charset="0"/>
                <a:cs typeface="Arial" pitchFamily="34" charset="0"/>
              </a:rPr>
            </a:br>
            <a:r>
              <a:rPr lang="tr-TR" sz="2000" dirty="0" smtClean="0">
                <a:latin typeface="Arial" pitchFamily="34" charset="0"/>
                <a:cs typeface="Arial" pitchFamily="34" charset="0"/>
              </a:rPr>
              <a:t>   </a:t>
            </a:r>
            <a:r>
              <a:rPr lang="tr-TR" sz="2000" b="1" dirty="0" smtClean="0">
                <a:latin typeface="Arial" pitchFamily="34" charset="0"/>
                <a:cs typeface="Arial" pitchFamily="34" charset="0"/>
              </a:rPr>
              <a:t>-</a:t>
            </a:r>
            <a:r>
              <a:rPr lang="tr-TR" sz="2000" dirty="0" smtClean="0">
                <a:latin typeface="Arial" pitchFamily="34" charset="0"/>
                <a:cs typeface="Arial" pitchFamily="34" charset="0"/>
              </a:rPr>
              <a:t> Stanford </a:t>
            </a:r>
            <a:r>
              <a:rPr lang="tr-TR" sz="2000" dirty="0" err="1">
                <a:latin typeface="Arial" pitchFamily="34" charset="0"/>
                <a:cs typeface="Arial" pitchFamily="34" charset="0"/>
              </a:rPr>
              <a:t>Binet</a:t>
            </a:r>
            <a:r>
              <a:rPr lang="tr-TR" sz="2000" dirty="0">
                <a:latin typeface="Arial" pitchFamily="34" charset="0"/>
                <a:cs typeface="Arial" pitchFamily="34" charset="0"/>
              </a:rPr>
              <a:t> Zeka Testi (2-16 yaş aralığındaki çocuklar için kullanılmaktadır</a:t>
            </a:r>
            <a:r>
              <a:rPr lang="tr-TR" sz="2000" dirty="0" smtClean="0">
                <a:latin typeface="Arial" pitchFamily="34" charset="0"/>
                <a:cs typeface="Arial" pitchFamily="34" charset="0"/>
              </a:rPr>
              <a:t>)</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916961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51520" y="1196752"/>
            <a:ext cx="7488832" cy="4093428"/>
          </a:xfrm>
          <a:prstGeom prst="rect">
            <a:avLst/>
          </a:prstGeom>
          <a:noFill/>
        </p:spPr>
        <p:txBody>
          <a:bodyPr wrap="square" rtlCol="0">
            <a:spAutoFit/>
          </a:bodyPr>
          <a:lstStyle/>
          <a:p>
            <a:pPr algn="ctr"/>
            <a:endParaRPr lang="tr-TR" sz="2800" b="1" dirty="0" smtClean="0"/>
          </a:p>
          <a:p>
            <a:pPr algn="ctr"/>
            <a:r>
              <a:rPr lang="tr-TR" sz="2800" b="1" dirty="0" smtClean="0"/>
              <a:t>Zihin Engelinin Nedenleri </a:t>
            </a:r>
          </a:p>
          <a:p>
            <a:pPr algn="ctr"/>
            <a:endParaRPr lang="tr-TR" sz="2800" b="1" dirty="0" smtClean="0"/>
          </a:p>
          <a:p>
            <a:pPr algn="ctr"/>
            <a:endParaRPr lang="tr-TR" sz="2800" b="1" dirty="0" smtClean="0"/>
          </a:p>
          <a:p>
            <a:r>
              <a:rPr lang="tr-TR" sz="2000" dirty="0" smtClean="0">
                <a:latin typeface="Arial" pitchFamily="34" charset="0"/>
                <a:cs typeface="Arial" pitchFamily="34" charset="0"/>
              </a:rPr>
              <a:t>  Zihin engelinin birçok nedeni olduğu bilinmekle birlikte, pek çoğunun nedeni henüz açıklanamamaktadır.</a:t>
            </a:r>
          </a:p>
          <a:p>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  Dolayısıyla nedenler zihin engelinin oluş zamanına göre doğum öncesi, doğum anı ve doğum sonrası nedenler olarak üç grupta ele alınabilir.</a:t>
            </a:r>
          </a:p>
          <a:p>
            <a:endParaRPr lang="tr-TR" sz="2800" dirty="0" smtClean="0"/>
          </a:p>
        </p:txBody>
      </p:sp>
    </p:spTree>
    <p:extLst>
      <p:ext uri="{BB962C8B-B14F-4D97-AF65-F5344CB8AC3E}">
        <p14:creationId xmlns:p14="http://schemas.microsoft.com/office/powerpoint/2010/main" val="92151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4"/>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0" y="1030846"/>
            <a:ext cx="7416824" cy="4810546"/>
          </a:xfrm>
        </p:spPr>
        <p:txBody>
          <a:bodyPr>
            <a:noAutofit/>
          </a:bodyPr>
          <a:lstStyle/>
          <a:p>
            <a:pPr marL="457200" indent="-457200" algn="l"/>
            <a:r>
              <a:rPr lang="tr-TR" sz="2800" dirty="0"/>
              <a:t/>
            </a:r>
            <a:br>
              <a:rPr lang="tr-TR" sz="2800" dirty="0"/>
            </a:br>
            <a:r>
              <a:rPr lang="tr-TR" sz="2800" dirty="0"/>
              <a:t> </a:t>
            </a:r>
            <a:r>
              <a:rPr lang="tr-TR" sz="2400" b="1" dirty="0" smtClean="0"/>
              <a:t>Doğum Öncesi Nedenler: </a:t>
            </a:r>
            <a:br>
              <a:rPr lang="tr-TR" sz="2400" b="1" dirty="0" smtClean="0"/>
            </a:br>
            <a:r>
              <a:rPr lang="tr-TR" sz="2800" dirty="0" smtClean="0"/>
              <a:t/>
            </a:r>
            <a:br>
              <a:rPr lang="tr-TR" sz="2800" dirty="0" smtClean="0"/>
            </a:br>
            <a:r>
              <a:rPr lang="tr-TR" sz="2000" dirty="0" smtClean="0">
                <a:latin typeface="Arial" pitchFamily="34" charset="0"/>
                <a:cs typeface="Arial" pitchFamily="34" charset="0"/>
              </a:rPr>
              <a:t>*</a:t>
            </a:r>
            <a:r>
              <a:rPr lang="tr-TR" sz="2000" dirty="0" err="1" smtClean="0">
                <a:latin typeface="Arial" pitchFamily="34" charset="0"/>
                <a:cs typeface="Arial" pitchFamily="34" charset="0"/>
              </a:rPr>
              <a:t>Kromozomal</a:t>
            </a:r>
            <a:r>
              <a:rPr lang="tr-TR" sz="2000" dirty="0" smtClean="0">
                <a:latin typeface="Arial" pitchFamily="34" charset="0"/>
                <a:cs typeface="Arial" pitchFamily="34" charset="0"/>
              </a:rPr>
              <a:t> bozukluklar (</a:t>
            </a:r>
            <a:r>
              <a:rPr lang="tr-TR" sz="2000" dirty="0" err="1" smtClean="0">
                <a:latin typeface="Arial" pitchFamily="34" charset="0"/>
                <a:cs typeface="Arial" pitchFamily="34" charset="0"/>
              </a:rPr>
              <a:t>Down</a:t>
            </a:r>
            <a:r>
              <a:rPr lang="tr-TR" sz="2000" dirty="0" smtClean="0">
                <a:latin typeface="Arial" pitchFamily="34" charset="0"/>
                <a:cs typeface="Arial" pitchFamily="34" charset="0"/>
              </a:rPr>
              <a:t> sendromu, </a:t>
            </a:r>
            <a:r>
              <a:rPr lang="tr-TR" sz="2000" dirty="0" err="1" smtClean="0">
                <a:latin typeface="Arial" pitchFamily="34" charset="0"/>
                <a:cs typeface="Arial" pitchFamily="34" charset="0"/>
              </a:rPr>
              <a:t>fragile</a:t>
            </a:r>
            <a:r>
              <a:rPr lang="tr-TR" sz="2000" dirty="0" smtClean="0">
                <a:latin typeface="Arial" pitchFamily="34" charset="0"/>
                <a:cs typeface="Arial" pitchFamily="34" charset="0"/>
              </a:rPr>
              <a:t> X, Williams sendromu, </a:t>
            </a:r>
            <a:r>
              <a:rPr lang="tr-TR" sz="2000" dirty="0" err="1" smtClean="0">
                <a:latin typeface="Arial" pitchFamily="34" charset="0"/>
                <a:cs typeface="Arial" pitchFamily="34" charset="0"/>
              </a:rPr>
              <a:t>Prader-Willi</a:t>
            </a:r>
            <a:r>
              <a:rPr lang="tr-TR" sz="2000" dirty="0" smtClean="0">
                <a:latin typeface="Arial" pitchFamily="34" charset="0"/>
                <a:cs typeface="Arial" pitchFamily="34" charset="0"/>
              </a:rPr>
              <a:t> sendromu), </a:t>
            </a:r>
            <a:br>
              <a:rPr lang="tr-TR" sz="2000" dirty="0" smtClean="0">
                <a:latin typeface="Arial" pitchFamily="34" charset="0"/>
                <a:cs typeface="Arial" pitchFamily="34" charset="0"/>
              </a:rPr>
            </a:b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dirty="0" smtClean="0">
                <a:latin typeface="Arial" pitchFamily="34" charset="0"/>
                <a:cs typeface="Arial" pitchFamily="34" charset="0"/>
              </a:rPr>
              <a:t>*metabolizmanın işleyişiyle ilgili sorunlar (</a:t>
            </a:r>
            <a:r>
              <a:rPr lang="tr-TR" sz="2000" dirty="0" err="1" smtClean="0">
                <a:latin typeface="Arial" pitchFamily="34" charset="0"/>
                <a:cs typeface="Arial" pitchFamily="34" charset="0"/>
              </a:rPr>
              <a:t>fenilketonüri</a:t>
            </a:r>
            <a:r>
              <a:rPr lang="tr-TR" sz="2000" dirty="0" smtClean="0">
                <a:latin typeface="Arial" pitchFamily="34" charset="0"/>
                <a:cs typeface="Arial" pitchFamily="34" charset="0"/>
              </a:rPr>
              <a:t>/PKU), </a:t>
            </a:r>
            <a:br>
              <a:rPr lang="tr-TR" sz="2000" dirty="0" smtClean="0">
                <a:latin typeface="Arial" pitchFamily="34" charset="0"/>
                <a:cs typeface="Arial" pitchFamily="34" charset="0"/>
              </a:rPr>
            </a:b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dirty="0" smtClean="0">
                <a:latin typeface="Arial" pitchFamily="34" charset="0"/>
                <a:cs typeface="Arial" pitchFamily="34" charset="0"/>
              </a:rPr>
              <a:t>*Beyin gelişimi ile ilgili sorunlar (mikrosefali, hidrosefali) ,</a:t>
            </a:r>
            <a:br>
              <a:rPr lang="tr-TR" sz="2000" dirty="0" smtClean="0">
                <a:latin typeface="Arial" pitchFamily="34" charset="0"/>
                <a:cs typeface="Arial" pitchFamily="34" charset="0"/>
              </a:rPr>
            </a:b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dirty="0" smtClean="0">
                <a:latin typeface="Arial" pitchFamily="34" charset="0"/>
                <a:cs typeface="Arial" pitchFamily="34" charset="0"/>
              </a:rPr>
              <a:t>*Çevresel faktörler (</a:t>
            </a:r>
            <a:r>
              <a:rPr lang="tr-TR" sz="2000" dirty="0" err="1" smtClean="0">
                <a:latin typeface="Arial" pitchFamily="34" charset="0"/>
                <a:cs typeface="Arial" pitchFamily="34" charset="0"/>
              </a:rPr>
              <a:t>fetal</a:t>
            </a:r>
            <a:r>
              <a:rPr lang="tr-TR" sz="2000" dirty="0" smtClean="0">
                <a:latin typeface="Arial" pitchFamily="34" charset="0"/>
                <a:cs typeface="Arial" pitchFamily="34" charset="0"/>
              </a:rPr>
              <a:t> alkol sendromu). </a:t>
            </a:r>
            <a:br>
              <a:rPr lang="tr-TR" sz="2000" dirty="0" smtClean="0">
                <a:latin typeface="Arial" pitchFamily="34" charset="0"/>
                <a:cs typeface="Arial" pitchFamily="34" charset="0"/>
              </a:rPr>
            </a:b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792559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252536" y="1772816"/>
            <a:ext cx="7632848" cy="4738538"/>
          </a:xfrm>
        </p:spPr>
        <p:txBody>
          <a:bodyPr>
            <a:noAutofit/>
          </a:bodyPr>
          <a:lstStyle/>
          <a:p>
            <a:pPr marL="457200" indent="-457200" algn="l"/>
            <a:r>
              <a:rPr lang="tr-TR" sz="2800" dirty="0" smtClean="0"/>
              <a:t/>
            </a:r>
            <a:br>
              <a:rPr lang="tr-TR" sz="2800" dirty="0" smtClean="0"/>
            </a:br>
            <a:r>
              <a:rPr lang="tr-TR" sz="2800" dirty="0"/>
              <a:t/>
            </a:r>
            <a:br>
              <a:rPr lang="tr-TR" sz="2800" dirty="0"/>
            </a:br>
            <a:r>
              <a:rPr lang="tr-TR" sz="2400" b="1" dirty="0" smtClean="0"/>
              <a:t>Doğum Anı Nedenleri:</a:t>
            </a:r>
            <a:br>
              <a:rPr lang="tr-TR" sz="2400" b="1" dirty="0" smtClean="0"/>
            </a:br>
            <a:r>
              <a:rPr lang="tr-TR" sz="2400" b="1" dirty="0" smtClean="0"/>
              <a:t/>
            </a:r>
            <a:br>
              <a:rPr lang="tr-TR" sz="2400" b="1" dirty="0" smtClean="0"/>
            </a:br>
            <a:r>
              <a:rPr lang="tr-TR" sz="2000" b="1" dirty="0" smtClean="0">
                <a:latin typeface="Arial" pitchFamily="34" charset="0"/>
                <a:cs typeface="Arial" pitchFamily="34" charset="0"/>
              </a:rPr>
              <a:t>   </a:t>
            </a:r>
            <a:r>
              <a:rPr lang="tr-TR" sz="2000" dirty="0" smtClean="0">
                <a:latin typeface="Arial" pitchFamily="34" charset="0"/>
                <a:cs typeface="Arial" pitchFamily="34" charset="0"/>
              </a:rPr>
              <a:t>Bebeğin doğum sırasında oksijensiz kalması ve beyin sarılmasından kaynaklanan beyin incinmesi gibi durumlar. </a:t>
            </a:r>
            <a:br>
              <a:rPr lang="tr-TR" sz="2000" dirty="0" smtClean="0">
                <a:latin typeface="Arial" pitchFamily="34" charset="0"/>
                <a:cs typeface="Arial" pitchFamily="34" charset="0"/>
              </a:rPr>
            </a:b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800" dirty="0" smtClean="0"/>
              <a:t> </a:t>
            </a:r>
            <a:r>
              <a:rPr lang="tr-TR" sz="2400" b="1" dirty="0" smtClean="0"/>
              <a:t>Doğum Sonrası Nedenler: </a:t>
            </a:r>
            <a:br>
              <a:rPr lang="tr-TR" sz="2400" b="1" dirty="0" smtClean="0"/>
            </a:br>
            <a:r>
              <a:rPr lang="tr-TR" sz="2400" b="1" dirty="0" smtClean="0"/>
              <a:t/>
            </a:r>
            <a:br>
              <a:rPr lang="tr-TR" sz="2400" b="1" dirty="0" smtClean="0"/>
            </a:br>
            <a:r>
              <a:rPr lang="tr-TR" sz="2800" b="1" dirty="0"/>
              <a:t> </a:t>
            </a:r>
            <a:r>
              <a:rPr lang="tr-TR" sz="2800" b="1" dirty="0" smtClean="0"/>
              <a:t>  </a:t>
            </a:r>
            <a:r>
              <a:rPr lang="tr-TR" sz="2000" dirty="0" smtClean="0">
                <a:latin typeface="Arial" pitchFamily="34" charset="0"/>
                <a:cs typeface="Arial" pitchFamily="34" charset="0"/>
              </a:rPr>
              <a:t>Çocuğun geçirmiş olduğu hastalıklar (örneğin menenjit), geçirmiş olduğu kazalar (örneğin trafik kazaları, yaralanmalar), yetersiz beslenme ve fiziksel istismar.</a:t>
            </a:r>
            <a:br>
              <a:rPr lang="tr-TR" sz="2000" dirty="0" smtClean="0">
                <a:latin typeface="Arial" pitchFamily="34" charset="0"/>
                <a:cs typeface="Arial" pitchFamily="34" charset="0"/>
              </a:rPr>
            </a:b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434153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395536" y="1772816"/>
            <a:ext cx="6984776" cy="5832648"/>
          </a:xfrm>
        </p:spPr>
        <p:txBody>
          <a:bodyPr>
            <a:noAutofit/>
          </a:bodyPr>
          <a:lstStyle/>
          <a:p>
            <a:r>
              <a:rPr lang="tr-TR" sz="2400" cap="none" dirty="0" smtClean="0"/>
              <a:t>                                    Önleme</a:t>
            </a:r>
            <a:br>
              <a:rPr lang="tr-TR" sz="2400" cap="none" dirty="0" smtClean="0"/>
            </a:br>
            <a:r>
              <a:rPr lang="tr-TR" sz="2400" cap="none" dirty="0" smtClean="0"/>
              <a:t/>
            </a:r>
            <a:br>
              <a:rPr lang="tr-TR" sz="2400" cap="none" dirty="0" smtClean="0"/>
            </a:br>
            <a:r>
              <a:rPr lang="tr-TR" sz="2400" b="0" cap="none" dirty="0" smtClean="0"/>
              <a:t/>
            </a:r>
            <a:br>
              <a:rPr lang="tr-TR" sz="2400" b="0" cap="none" dirty="0" smtClean="0"/>
            </a:br>
            <a:r>
              <a:rPr lang="tr-TR" sz="1800" b="0" cap="none" dirty="0" smtClean="0">
                <a:latin typeface="Arial" pitchFamily="34" charset="0"/>
                <a:cs typeface="Arial" pitchFamily="34" charset="0"/>
              </a:rPr>
              <a:t>     Zihinsel yetersizliğin önlenmesi ve erken tanısı yetersizliğin ortaya çıkmamasında ve erken eğitim önlemlerinin alınmasında önemlidir. Erken tanı ve erken müdahale, anne adaylarının hamile kalmasından çok önce başlayan, hamilelik dönemi ve doğumu takiben erken çocukluk döneminin sonuna kadar geçen süreç içerisinde engelli çocuklara ve ailelerine erken destek amacıyla geliştirilen sistematik çabaları ifade eder. </a:t>
            </a:r>
            <a:br>
              <a:rPr lang="tr-TR" sz="1800" b="0" cap="none" dirty="0" smtClean="0">
                <a:latin typeface="Arial" pitchFamily="34" charset="0"/>
                <a:cs typeface="Arial" pitchFamily="34" charset="0"/>
              </a:rPr>
            </a:br>
            <a:r>
              <a:rPr lang="tr-TR" sz="1800" b="0" cap="none" dirty="0" smtClean="0">
                <a:latin typeface="Arial" pitchFamily="34" charset="0"/>
                <a:cs typeface="Arial" pitchFamily="34" charset="0"/>
              </a:rPr>
              <a:t/>
            </a:r>
            <a:br>
              <a:rPr lang="tr-TR" sz="1800" b="0" cap="none" dirty="0" smtClean="0">
                <a:latin typeface="Arial" pitchFamily="34" charset="0"/>
                <a:cs typeface="Arial" pitchFamily="34" charset="0"/>
              </a:rPr>
            </a:br>
            <a:r>
              <a:rPr lang="tr-TR" sz="1800" b="0" cap="none" dirty="0" smtClean="0">
                <a:latin typeface="Arial" pitchFamily="34" charset="0"/>
                <a:cs typeface="Arial" pitchFamily="34" charset="0"/>
              </a:rPr>
              <a:t>      Özel eğitimde tanı, bireyin engellilik durumu ile ilgili olarak; engelliliğin türü ve derecesini bir başka değişle bireyin etkilenme durumunu belirleme süreci olarak tanımlanabilir.</a:t>
            </a:r>
            <a:br>
              <a:rPr lang="tr-TR" sz="1800" b="0" cap="none" dirty="0" smtClean="0">
                <a:latin typeface="Arial" pitchFamily="34" charset="0"/>
                <a:cs typeface="Arial" pitchFamily="34" charset="0"/>
              </a:rPr>
            </a:br>
            <a:endParaRPr lang="tr-TR" sz="1800" b="0" cap="none" dirty="0">
              <a:latin typeface="Arial" pitchFamily="34" charset="0"/>
              <a:cs typeface="Arial" pitchFamily="34" charset="0"/>
            </a:endParaRPr>
          </a:p>
        </p:txBody>
      </p:sp>
    </p:spTree>
    <p:extLst>
      <p:ext uri="{BB962C8B-B14F-4D97-AF65-F5344CB8AC3E}">
        <p14:creationId xmlns:p14="http://schemas.microsoft.com/office/powerpoint/2010/main" val="3778204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395536" y="1844824"/>
            <a:ext cx="6923112" cy="5530626"/>
          </a:xfrm>
        </p:spPr>
        <p:txBody>
          <a:bodyPr>
            <a:noAutofit/>
          </a:bodyPr>
          <a:lstStyle/>
          <a:p>
            <a:pPr algn="l"/>
            <a:r>
              <a:rPr lang="tr-TR" sz="2400" dirty="0" smtClean="0"/>
              <a:t>   </a:t>
            </a:r>
            <a:r>
              <a:rPr lang="tr-TR" sz="2000" dirty="0" smtClean="0">
                <a:latin typeface="Arial" pitchFamily="34" charset="0"/>
                <a:cs typeface="Arial" pitchFamily="34" charset="0"/>
              </a:rPr>
              <a:t>Zihinsel yetersizlik tanısı ne kadar erken konursa eğitime o denli erken başlanması ve eğitimden mümkün olan en üst düzeyde yararlanılmasını sağlar. </a:t>
            </a:r>
            <a:br>
              <a:rPr lang="tr-TR" sz="2000" dirty="0" smtClean="0">
                <a:latin typeface="Arial" pitchFamily="34" charset="0"/>
                <a:cs typeface="Arial" pitchFamily="34" charset="0"/>
              </a:rPr>
            </a:br>
            <a:r>
              <a:rPr lang="tr-TR" sz="2000" dirty="0" smtClean="0">
                <a:latin typeface="Arial" pitchFamily="34" charset="0"/>
                <a:cs typeface="Arial" pitchFamily="34" charset="0"/>
              </a:rPr>
              <a:t>    Zihinsel engelliliğe neden olan faktörlerin bilinmesi ile tedavi edilebilir hastalıkların (örneğin </a:t>
            </a:r>
            <a:r>
              <a:rPr lang="tr-TR" sz="2000" dirty="0" err="1" smtClean="0">
                <a:latin typeface="Arial" pitchFamily="34" charset="0"/>
                <a:cs typeface="Arial" pitchFamily="34" charset="0"/>
              </a:rPr>
              <a:t>hipotiroidi</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fenilketonüri</a:t>
            </a:r>
            <a:r>
              <a:rPr lang="tr-TR" sz="2000" dirty="0" smtClean="0">
                <a:latin typeface="Arial" pitchFamily="34" charset="0"/>
                <a:cs typeface="Arial" pitchFamily="34" charset="0"/>
              </a:rPr>
              <a:t> gibi) tedavisi çocuğun gelişimini hızlandırır, doğumda yakalandığında zihinsel yetersizlik gelişmesi önlenebilir.  Kalıtımla ilişkili durumlarda, tekrar önlenebilir.</a:t>
            </a:r>
            <a:br>
              <a:rPr lang="tr-TR" sz="2000" dirty="0" smtClean="0">
                <a:latin typeface="Arial" pitchFamily="34" charset="0"/>
                <a:cs typeface="Arial" pitchFamily="34" charset="0"/>
              </a:rPr>
            </a:b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018353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251520" y="1700808"/>
            <a:ext cx="7139136" cy="5328592"/>
          </a:xfrm>
        </p:spPr>
        <p:txBody>
          <a:bodyPr>
            <a:noAutofit/>
          </a:bodyPr>
          <a:lstStyle/>
          <a:p>
            <a:pPr algn="l"/>
            <a:r>
              <a:rPr lang="tr-TR" sz="2800" dirty="0" smtClean="0"/>
              <a:t> </a:t>
            </a:r>
            <a:br>
              <a:rPr lang="tr-TR" sz="2800" dirty="0" smtClean="0"/>
            </a:br>
            <a:r>
              <a:rPr lang="tr-TR" sz="1800" dirty="0" smtClean="0"/>
              <a:t>   </a:t>
            </a:r>
            <a:r>
              <a:rPr lang="tr-TR" sz="2000" dirty="0" smtClean="0"/>
              <a:t>Anne adayının hamilelik kontrolleri düzenli olarak yapılmalıdır. </a:t>
            </a:r>
            <a:br>
              <a:rPr lang="tr-TR" sz="2000" dirty="0" smtClean="0"/>
            </a:br>
            <a:r>
              <a:rPr lang="tr-TR" sz="2000" dirty="0" smtClean="0"/>
              <a:t>   Anne adayı, bebekte zihinsel engelliğe yol açacak etmenler konusunda bilgilendirilmelidir. </a:t>
            </a:r>
            <a:br>
              <a:rPr lang="tr-TR" sz="2000" dirty="0" smtClean="0"/>
            </a:br>
            <a:r>
              <a:rPr lang="tr-TR" sz="2000" dirty="0" smtClean="0"/>
              <a:t>   Doğum, uzman bireylerce yaptırılmalıdır. </a:t>
            </a:r>
            <a:br>
              <a:rPr lang="tr-TR" sz="2000" dirty="0" smtClean="0"/>
            </a:br>
            <a:r>
              <a:rPr lang="tr-TR" sz="2000" dirty="0" smtClean="0"/>
              <a:t>   Bebeğin aşıları ve sağlık durumu sürekli izlenmelidir. </a:t>
            </a:r>
            <a:br>
              <a:rPr lang="tr-TR" sz="2000" dirty="0" smtClean="0"/>
            </a:br>
            <a:r>
              <a:rPr lang="tr-TR" sz="2000" dirty="0" smtClean="0"/>
              <a:t>   Taramalarla ortaya çıkabilecek zihinsel yetersizlik nedenlerini belirlemek için ülke çapında yaygın uygulamalara gidilmelidir (</a:t>
            </a:r>
            <a:r>
              <a:rPr lang="tr-TR" sz="2000" dirty="0" err="1" smtClean="0"/>
              <a:t>fenilketonüri</a:t>
            </a:r>
            <a:r>
              <a:rPr lang="tr-TR" sz="2000" dirty="0" smtClean="0"/>
              <a:t> taramalarında olduğu gibi). </a:t>
            </a:r>
            <a:br>
              <a:rPr lang="tr-TR" sz="2000" dirty="0" smtClean="0"/>
            </a:br>
            <a:r>
              <a:rPr lang="tr-TR" sz="2000" dirty="0" smtClean="0"/>
              <a:t>   Zihinsel engele neden olacak kazalardan korunma konusunda toplum bilgilendirilmelidir. </a:t>
            </a:r>
            <a:br>
              <a:rPr lang="tr-TR" sz="2000" dirty="0" smtClean="0"/>
            </a:br>
            <a:r>
              <a:rPr lang="tr-TR" sz="2000" dirty="0" smtClean="0"/>
              <a:t> İleri yaştaki doğumların ve akraba evliliklerinin zihinsel yetersizliğe neden olduğu konusunda toplum bilgilendirilmelidir</a:t>
            </a:r>
            <a:endParaRPr lang="tr-TR" sz="2000" dirty="0"/>
          </a:p>
        </p:txBody>
      </p:sp>
    </p:spTree>
    <p:extLst>
      <p:ext uri="{BB962C8B-B14F-4D97-AF65-F5344CB8AC3E}">
        <p14:creationId xmlns:p14="http://schemas.microsoft.com/office/powerpoint/2010/main" val="2700264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C\Desktop\GÖRSELLER\cute-cartoon-kids-frame-vector-6886628.jpg"/>
          <p:cNvPicPr>
            <a:picLocks noChangeAspect="1" noChangeArrowheads="1"/>
          </p:cNvPicPr>
          <p:nvPr/>
        </p:nvPicPr>
        <p:blipFill rotWithShape="1">
          <a:blip r:embed="rId2">
            <a:extLst>
              <a:ext uri="{28A0092B-C50C-407E-A947-70E740481C1C}">
                <a14:useLocalDpi xmlns:a14="http://schemas.microsoft.com/office/drawing/2010/main" val="0"/>
              </a:ext>
            </a:extLst>
          </a:blip>
          <a:srcRect t="-59" b="9431"/>
          <a:stretch/>
        </p:blipFill>
        <p:spPr bwMode="auto">
          <a:xfrm>
            <a:off x="710072" y="0"/>
            <a:ext cx="7835620" cy="692245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513082" y="1196752"/>
            <a:ext cx="8229600" cy="4234482"/>
          </a:xfrm>
        </p:spPr>
        <p:txBody>
          <a:bodyPr>
            <a:noAutofit/>
          </a:bodyPr>
          <a:lstStyle/>
          <a:p>
            <a:r>
              <a:rPr lang="tr-TR" sz="2400" b="1" dirty="0" smtClean="0"/>
              <a:t>Kaynakça</a:t>
            </a:r>
            <a:r>
              <a:rPr lang="tr-TR" sz="2400" dirty="0"/>
              <a:t/>
            </a:r>
            <a:br>
              <a:rPr lang="tr-TR" sz="2400" dirty="0"/>
            </a:br>
            <a:r>
              <a:rPr lang="tr-TR" sz="1400" dirty="0" smtClean="0"/>
              <a:t/>
            </a:r>
            <a:br>
              <a:rPr lang="tr-TR" sz="1400" dirty="0" smtClean="0"/>
            </a:br>
            <a:r>
              <a:rPr lang="tr-TR" sz="1400" dirty="0" smtClean="0">
                <a:latin typeface="Arial" pitchFamily="34" charset="0"/>
                <a:cs typeface="Arial" pitchFamily="34" charset="0"/>
              </a:rPr>
              <a:t>Özel Eğitim Hizmetleri Yönetmeliği</a:t>
            </a:r>
            <a:br>
              <a:rPr lang="tr-TR" sz="1400" dirty="0" smtClean="0">
                <a:latin typeface="Arial" pitchFamily="34" charset="0"/>
                <a:cs typeface="Arial" pitchFamily="34" charset="0"/>
              </a:rPr>
            </a:br>
            <a:r>
              <a:rPr lang="tr-TR" sz="1400" dirty="0" smtClean="0">
                <a:latin typeface="Arial" pitchFamily="34" charset="0"/>
                <a:cs typeface="Arial" pitchFamily="34" charset="0"/>
              </a:rPr>
              <a:t>Aile Eğitim Rehberi Zihinsel Engelli </a:t>
            </a:r>
            <a:br>
              <a:rPr lang="tr-TR" sz="1400" dirty="0" smtClean="0">
                <a:latin typeface="Arial" pitchFamily="34" charset="0"/>
                <a:cs typeface="Arial" pitchFamily="34" charset="0"/>
              </a:rPr>
            </a:br>
            <a:r>
              <a:rPr lang="tr-TR" sz="1400" dirty="0" smtClean="0">
                <a:latin typeface="Arial" pitchFamily="34" charset="0"/>
                <a:cs typeface="Arial" pitchFamily="34" charset="0"/>
              </a:rPr>
              <a:t>Çocuklar Engelli Ve Yaşlı Hizmetleri </a:t>
            </a:r>
            <a:br>
              <a:rPr lang="tr-TR" sz="1400" dirty="0" smtClean="0">
                <a:latin typeface="Arial" pitchFamily="34" charset="0"/>
                <a:cs typeface="Arial" pitchFamily="34" charset="0"/>
              </a:rPr>
            </a:br>
            <a:r>
              <a:rPr lang="tr-TR" sz="1400" dirty="0" smtClean="0">
                <a:latin typeface="Arial" pitchFamily="34" charset="0"/>
                <a:cs typeface="Arial" pitchFamily="34" charset="0"/>
              </a:rPr>
              <a:t>Genel Müdürlüğü web sitesi: </a:t>
            </a:r>
            <a:br>
              <a:rPr lang="tr-TR" sz="1400" dirty="0" smtClean="0">
                <a:latin typeface="Arial" pitchFamily="34" charset="0"/>
                <a:cs typeface="Arial" pitchFamily="34" charset="0"/>
              </a:rPr>
            </a:br>
            <a:r>
              <a:rPr lang="tr-TR" sz="1400" dirty="0" smtClean="0">
                <a:latin typeface="Arial" pitchFamily="34" charset="0"/>
                <a:cs typeface="Arial" pitchFamily="34" charset="0"/>
              </a:rPr>
              <a:t>https://www.ailevecalisma.gov.tr/media/1519/</a:t>
            </a:r>
            <a:br>
              <a:rPr lang="tr-TR" sz="1400" dirty="0" smtClean="0">
                <a:latin typeface="Arial" pitchFamily="34" charset="0"/>
                <a:cs typeface="Arial" pitchFamily="34" charset="0"/>
              </a:rPr>
            </a:br>
            <a:r>
              <a:rPr lang="tr-TR" sz="1400" dirty="0" smtClean="0">
                <a:latin typeface="Arial" pitchFamily="34" charset="0"/>
                <a:cs typeface="Arial" pitchFamily="34" charset="0"/>
              </a:rPr>
              <a:t>zihinsel-engelli-cocuklar.pdf </a:t>
            </a:r>
            <a:br>
              <a:rPr lang="tr-TR" sz="1400" dirty="0" smtClean="0">
                <a:latin typeface="Arial" pitchFamily="34" charset="0"/>
                <a:cs typeface="Arial" pitchFamily="34" charset="0"/>
              </a:rPr>
            </a:br>
            <a:r>
              <a:rPr lang="tr-TR" sz="1400" dirty="0" smtClean="0">
                <a:latin typeface="Arial" pitchFamily="34" charset="0"/>
                <a:cs typeface="Arial" pitchFamily="34" charset="0"/>
              </a:rPr>
              <a:t>adresinden alındı.</a:t>
            </a:r>
            <a:br>
              <a:rPr lang="tr-TR" sz="1400" dirty="0" smtClean="0">
                <a:latin typeface="Arial" pitchFamily="34" charset="0"/>
                <a:cs typeface="Arial" pitchFamily="34" charset="0"/>
              </a:rPr>
            </a:br>
            <a:r>
              <a:rPr lang="tr-TR" sz="1400" dirty="0" smtClean="0">
                <a:latin typeface="Arial" pitchFamily="34" charset="0"/>
                <a:cs typeface="Arial" pitchFamily="34" charset="0"/>
              </a:rPr>
              <a:t/>
            </a:r>
            <a:br>
              <a:rPr lang="tr-TR" sz="1400" dirty="0" smtClean="0">
                <a:latin typeface="Arial" pitchFamily="34" charset="0"/>
                <a:cs typeface="Arial" pitchFamily="34" charset="0"/>
              </a:rPr>
            </a:br>
            <a:r>
              <a:rPr lang="tr-TR" sz="1400" dirty="0" smtClean="0">
                <a:latin typeface="Arial" pitchFamily="34" charset="0"/>
                <a:cs typeface="Arial" pitchFamily="34" charset="0"/>
              </a:rPr>
              <a:t>Milli Eğitim Bakanlığı Çocuk Gelişimi </a:t>
            </a:r>
            <a:br>
              <a:rPr lang="tr-TR" sz="1400" dirty="0" smtClean="0">
                <a:latin typeface="Arial" pitchFamily="34" charset="0"/>
                <a:cs typeface="Arial" pitchFamily="34" charset="0"/>
              </a:rPr>
            </a:br>
            <a:r>
              <a:rPr lang="tr-TR" sz="1400" dirty="0" smtClean="0">
                <a:latin typeface="Arial" pitchFamily="34" charset="0"/>
                <a:cs typeface="Arial" pitchFamily="34" charset="0"/>
              </a:rPr>
              <a:t>Zihinsel Engelliler 2015 web sitesi </a:t>
            </a:r>
            <a:br>
              <a:rPr lang="tr-TR" sz="1400" dirty="0" smtClean="0">
                <a:latin typeface="Arial" pitchFamily="34" charset="0"/>
                <a:cs typeface="Arial" pitchFamily="34" charset="0"/>
              </a:rPr>
            </a:br>
            <a:r>
              <a:rPr lang="tr-TR" sz="1400" dirty="0" smtClean="0">
                <a:latin typeface="Arial" pitchFamily="34" charset="0"/>
                <a:cs typeface="Arial" pitchFamily="34" charset="0"/>
                <a:hlinkClick r:id="rId3"/>
              </a:rPr>
              <a:t>http://www.megep.meb.gov.tr/mte_program_</a:t>
            </a:r>
            <a:br>
              <a:rPr lang="tr-TR" sz="1400" dirty="0" smtClean="0">
                <a:latin typeface="Arial" pitchFamily="34" charset="0"/>
                <a:cs typeface="Arial" pitchFamily="34" charset="0"/>
                <a:hlinkClick r:id="rId3"/>
              </a:rPr>
            </a:br>
            <a:r>
              <a:rPr lang="tr-TR" sz="1400" dirty="0" err="1" smtClean="0">
                <a:latin typeface="Arial" pitchFamily="34" charset="0"/>
                <a:cs typeface="Arial" pitchFamily="34" charset="0"/>
                <a:hlinkClick r:id="rId3"/>
              </a:rPr>
              <a:t>modul</a:t>
            </a:r>
            <a:r>
              <a:rPr lang="tr-TR" sz="1400" dirty="0" smtClean="0">
                <a:latin typeface="Arial" pitchFamily="34" charset="0"/>
                <a:cs typeface="Arial" pitchFamily="34" charset="0"/>
                <a:hlinkClick r:id="rId3"/>
              </a:rPr>
              <a:t>/</a:t>
            </a:r>
            <a:r>
              <a:rPr lang="tr-TR" sz="1400" dirty="0" err="1" smtClean="0">
                <a:latin typeface="Arial" pitchFamily="34" charset="0"/>
                <a:cs typeface="Arial" pitchFamily="34" charset="0"/>
                <a:hlinkClick r:id="rId3"/>
              </a:rPr>
              <a:t>moduller_pdf</a:t>
            </a:r>
            <a:r>
              <a:rPr lang="tr-TR" sz="1400" dirty="0" smtClean="0">
                <a:latin typeface="Arial" pitchFamily="34" charset="0"/>
                <a:cs typeface="Arial" pitchFamily="34" charset="0"/>
                <a:hlinkClick r:id="rId3"/>
              </a:rPr>
              <a:t>/Zihinsel%20Engelliler.pdf</a:t>
            </a:r>
            <a:r>
              <a:rPr lang="tr-TR" sz="1400" dirty="0" smtClean="0">
                <a:latin typeface="Arial" pitchFamily="34" charset="0"/>
                <a:cs typeface="Arial" pitchFamily="34" charset="0"/>
              </a:rPr>
              <a:t> </a:t>
            </a:r>
            <a:br>
              <a:rPr lang="tr-TR" sz="1400" dirty="0" smtClean="0">
                <a:latin typeface="Arial" pitchFamily="34" charset="0"/>
                <a:cs typeface="Arial" pitchFamily="34" charset="0"/>
              </a:rPr>
            </a:br>
            <a:r>
              <a:rPr lang="tr-TR" sz="1400" dirty="0" smtClean="0">
                <a:latin typeface="Arial" pitchFamily="34" charset="0"/>
                <a:cs typeface="Arial" pitchFamily="34" charset="0"/>
              </a:rPr>
              <a:t>adresinden alındı.</a:t>
            </a:r>
            <a:endParaRPr lang="tr-TR" sz="1400" dirty="0">
              <a:latin typeface="Arial" pitchFamily="34" charset="0"/>
              <a:cs typeface="Arial" pitchFamily="34" charset="0"/>
            </a:endParaRPr>
          </a:p>
        </p:txBody>
      </p:sp>
    </p:spTree>
    <p:extLst>
      <p:ext uri="{BB962C8B-B14F-4D97-AF65-F5344CB8AC3E}">
        <p14:creationId xmlns:p14="http://schemas.microsoft.com/office/powerpoint/2010/main" val="312820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24744"/>
            <a:ext cx="8229600" cy="1143000"/>
          </a:xfrm>
        </p:spPr>
        <p:txBody>
          <a:bodyPr/>
          <a:lstStyle/>
          <a:p>
            <a:r>
              <a:rPr lang="tr-TR" b="1" dirty="0">
                <a:latin typeface="Arial" pitchFamily="34" charset="0"/>
                <a:cs typeface="Arial" pitchFamily="34" charset="0"/>
              </a:rPr>
              <a:t>ZEKA NEDİR?</a:t>
            </a:r>
            <a:endParaRPr lang="tr-TR" dirty="0">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2708920"/>
            <a:ext cx="4889416" cy="320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5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C\Desktop\GÖRSELLER\XIbU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16602"/>
            <a:ext cx="9145488" cy="686277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467544" y="2204864"/>
            <a:ext cx="6840760" cy="3744416"/>
          </a:xfrm>
        </p:spPr>
        <p:txBody>
          <a:bodyPr>
            <a:noAutofit/>
          </a:bodyPr>
          <a:lstStyle/>
          <a:p>
            <a:pPr algn="l"/>
            <a:r>
              <a:rPr lang="tr-TR" sz="2800" dirty="0" smtClean="0"/>
              <a:t/>
            </a:r>
            <a:br>
              <a:rPr lang="tr-TR" sz="2800" dirty="0" smtClean="0"/>
            </a:br>
            <a:r>
              <a:rPr lang="tr-TR" sz="2800" dirty="0" smtClean="0"/>
              <a:t>   </a:t>
            </a:r>
            <a:r>
              <a:rPr lang="tr-TR" sz="2000" dirty="0" err="1" smtClean="0">
                <a:latin typeface="Arial" pitchFamily="34" charset="0"/>
                <a:cs typeface="Arial" pitchFamily="34" charset="0"/>
              </a:rPr>
              <a:t>Binet’e</a:t>
            </a:r>
            <a:r>
              <a:rPr lang="tr-TR" sz="2000" dirty="0" smtClean="0">
                <a:latin typeface="Arial" pitchFamily="34" charset="0"/>
                <a:cs typeface="Arial" pitchFamily="34" charset="0"/>
              </a:rPr>
              <a:t> göre zekâ, iyi akıl yürütme, iyi hüküm verme ve </a:t>
            </a:r>
            <a:br>
              <a:rPr lang="tr-TR" sz="2000" dirty="0" smtClean="0">
                <a:latin typeface="Arial" pitchFamily="34" charset="0"/>
                <a:cs typeface="Arial" pitchFamily="34" charset="0"/>
              </a:rPr>
            </a:br>
            <a:r>
              <a:rPr lang="tr-TR" sz="2000" dirty="0" smtClean="0">
                <a:latin typeface="Arial" pitchFamily="34" charset="0"/>
                <a:cs typeface="Arial" pitchFamily="34" charset="0"/>
              </a:rPr>
              <a:t>kendi kendini aşma kapasitesi olarak açıklanmıştır. </a:t>
            </a:r>
            <a:br>
              <a:rPr lang="tr-TR" sz="2000" dirty="0" smtClean="0">
                <a:latin typeface="Arial" pitchFamily="34" charset="0"/>
                <a:cs typeface="Arial" pitchFamily="34" charset="0"/>
              </a:rPr>
            </a:b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Weshler’e</a:t>
            </a:r>
            <a:r>
              <a:rPr lang="tr-TR" sz="2000" dirty="0" smtClean="0">
                <a:latin typeface="Arial" pitchFamily="34" charset="0"/>
                <a:cs typeface="Arial" pitchFamily="34" charset="0"/>
              </a:rPr>
              <a:t> göre zekâ, “Bireyin amaçlı davranma, mantıklı düşünme ve çevresiyle ilişkilerinde etkili olma kapasitesinin tümüdür.” olarak tanımlanır. </a:t>
            </a:r>
            <a:br>
              <a:rPr lang="tr-TR" sz="2000" dirty="0" smtClean="0">
                <a:latin typeface="Arial" pitchFamily="34" charset="0"/>
                <a:cs typeface="Arial" pitchFamily="34" charset="0"/>
              </a:rPr>
            </a:b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dirty="0">
                <a:latin typeface="Arial" pitchFamily="34" charset="0"/>
                <a:cs typeface="Arial" pitchFamily="34" charset="0"/>
              </a:rPr>
              <a:t> </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Thorndike’a</a:t>
            </a:r>
            <a:r>
              <a:rPr lang="tr-TR" sz="2000" dirty="0" smtClean="0">
                <a:latin typeface="Arial" pitchFamily="34" charset="0"/>
                <a:cs typeface="Arial" pitchFamily="34" charset="0"/>
              </a:rPr>
              <a:t> göre zekâ, birçok </a:t>
            </a:r>
            <a:r>
              <a:rPr lang="tr-TR" sz="2000" dirty="0" err="1" smtClean="0">
                <a:latin typeface="Arial" pitchFamily="34" charset="0"/>
                <a:cs typeface="Arial" pitchFamily="34" charset="0"/>
              </a:rPr>
              <a:t>düşüncesel</a:t>
            </a:r>
            <a:r>
              <a:rPr lang="tr-TR" sz="2000" dirty="0" smtClean="0">
                <a:latin typeface="Arial" pitchFamily="34" charset="0"/>
                <a:cs typeface="Arial" pitchFamily="34" charset="0"/>
              </a:rPr>
              <a:t> yeteneklerin </a:t>
            </a:r>
            <a:br>
              <a:rPr lang="tr-TR" sz="2000" dirty="0" smtClean="0">
                <a:latin typeface="Arial" pitchFamily="34" charset="0"/>
                <a:cs typeface="Arial" pitchFamily="34" charset="0"/>
              </a:rPr>
            </a:br>
            <a:r>
              <a:rPr lang="tr-TR" sz="2000" dirty="0" smtClean="0">
                <a:latin typeface="Arial" pitchFamily="34" charset="0"/>
                <a:cs typeface="Arial" pitchFamily="34" charset="0"/>
              </a:rPr>
              <a:t>karışımından meydana gelir.</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3923171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Users\PC\Desktop\GÖRSELLER\children-template-to-educate-your-children-download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90" y="0"/>
            <a:ext cx="9270890" cy="695316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35496" y="1628800"/>
            <a:ext cx="4824536" cy="1631760"/>
          </a:xfrm>
        </p:spPr>
        <p:txBody>
          <a:bodyPr>
            <a:noAutofit/>
          </a:bodyPr>
          <a:lstStyle/>
          <a:p>
            <a:r>
              <a:rPr lang="tr-TR" b="1" dirty="0"/>
              <a:t>ZİHİNSEL ENGELLİ </a:t>
            </a:r>
            <a:r>
              <a:rPr lang="tr-TR" b="1" dirty="0" smtClean="0"/>
              <a:t/>
            </a:r>
            <a:br>
              <a:rPr lang="tr-TR" b="1" dirty="0" smtClean="0"/>
            </a:br>
            <a:r>
              <a:rPr lang="tr-TR" b="1" dirty="0" smtClean="0"/>
              <a:t>BİREY</a:t>
            </a:r>
            <a:r>
              <a:rPr lang="tr-TR" dirty="0"/>
              <a:t/>
            </a:r>
            <a:br>
              <a:rPr lang="tr-TR" dirty="0"/>
            </a:br>
            <a:endParaRPr lang="tr-TR" dirty="0"/>
          </a:p>
        </p:txBody>
      </p:sp>
      <p:pic>
        <p:nvPicPr>
          <p:cNvPr id="21509" name="Picture 5" descr="C:\Users\PC\Desktop\GÖRSELLER\175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736" y="3573016"/>
            <a:ext cx="5407024" cy="304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58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 y="-8806"/>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ctrTitle"/>
          </p:nvPr>
        </p:nvSpPr>
        <p:spPr>
          <a:xfrm>
            <a:off x="323528" y="548680"/>
            <a:ext cx="7272808" cy="5832648"/>
          </a:xfrm>
        </p:spPr>
        <p:txBody>
          <a:bodyPr>
            <a:normAutofit/>
          </a:bodyPr>
          <a:lstStyle/>
          <a:p>
            <a:pPr algn="l"/>
            <a:r>
              <a:rPr lang="tr-TR" sz="2000" dirty="0" smtClean="0">
                <a:latin typeface="Arial" pitchFamily="34" charset="0"/>
                <a:cs typeface="Arial" pitchFamily="34" charset="0"/>
              </a:rPr>
              <a:t>      Amerikan Zihinsel ve Gelişimsel Yetersizlikler Birliği (AAIDD)’</a:t>
            </a:r>
            <a:r>
              <a:rPr lang="tr-TR" sz="2000" dirty="0" err="1" smtClean="0">
                <a:latin typeface="Arial" pitchFamily="34" charset="0"/>
                <a:cs typeface="Arial" pitchFamily="34" charset="0"/>
              </a:rPr>
              <a:t>nin</a:t>
            </a:r>
            <a:r>
              <a:rPr lang="tr-TR" sz="2000" dirty="0" smtClean="0">
                <a:latin typeface="Arial" pitchFamily="34" charset="0"/>
                <a:cs typeface="Arial" pitchFamily="34" charset="0"/>
              </a:rPr>
              <a:t>  2010 yılında yapmış olduğu tanıma göre zihin engelli, “zihinsel işlevlerde ve uyumsal davranışlarda gözlenen önemli düzeyde sınırlılıkların karakterize ettiği; bilişsel, sosyal ve pratik uyumsal becerilerde kendini gösteren bir yetersizlik türüdür. Bu yetersizlik 18 yaşından önce ortaya çıkmaktadır.” </a:t>
            </a:r>
            <a:br>
              <a:rPr lang="tr-TR" sz="2000" dirty="0" smtClean="0">
                <a:latin typeface="Arial" pitchFamily="34" charset="0"/>
                <a:cs typeface="Arial" pitchFamily="34" charset="0"/>
              </a:rPr>
            </a:b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dirty="0" smtClean="0">
                <a:latin typeface="Arial" pitchFamily="34" charset="0"/>
                <a:cs typeface="Arial" pitchFamily="34" charset="0"/>
              </a:rPr>
              <a:t>      Özel </a:t>
            </a:r>
            <a:r>
              <a:rPr lang="tr-TR" sz="2000" dirty="0">
                <a:latin typeface="Arial" pitchFamily="34" charset="0"/>
                <a:cs typeface="Arial" pitchFamily="34" charset="0"/>
              </a:rPr>
              <a:t>Eğitim Hizmetleri Yönetmeliği’nde zihinsel yetersizlik; “Zihinsel işlevler bakımından ortalamanın iki standart sapma altında farklılık gösteren, buna bağlı olarak kavramsal, sosyal ve pratik uyum becerilerinde eksiklikleri ya da sınırlılıkları olan, bu özellikleri 18 yaşından önceki gelişim döneminde ortaya </a:t>
            </a:r>
            <a:r>
              <a:rPr lang="tr-TR" sz="2000" dirty="0" smtClean="0">
                <a:latin typeface="Arial" pitchFamily="34" charset="0"/>
                <a:cs typeface="Arial" pitchFamily="34" charset="0"/>
              </a:rPr>
              <a:t>çıkan yetersizliktir.</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3936888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PC\Desktop\GÖRSELLER\241-2415369_vector-frame-clipart-child-clipart-kids-background-h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16" y="-94621"/>
            <a:ext cx="10828902" cy="705137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327035" y="2859567"/>
            <a:ext cx="8229600" cy="1143000"/>
          </a:xfrm>
        </p:spPr>
        <p:txBody>
          <a:bodyPr>
            <a:normAutofit fontScale="90000"/>
          </a:bodyPr>
          <a:lstStyle/>
          <a:p>
            <a:r>
              <a:rPr lang="tr-TR" b="1" dirty="0">
                <a:solidFill>
                  <a:schemeClr val="bg1"/>
                </a:solidFill>
              </a:rPr>
              <a:t>Zihinsel E</a:t>
            </a:r>
            <a:r>
              <a:rPr lang="tr-TR" b="1" dirty="0" smtClean="0">
                <a:solidFill>
                  <a:schemeClr val="bg1"/>
                </a:solidFill>
              </a:rPr>
              <a:t>ngellilerin</a:t>
            </a:r>
            <a:br>
              <a:rPr lang="tr-TR" b="1" dirty="0" smtClean="0">
                <a:solidFill>
                  <a:schemeClr val="bg1"/>
                </a:solidFill>
              </a:rPr>
            </a:br>
            <a:r>
              <a:rPr lang="tr-TR" b="1" dirty="0" smtClean="0">
                <a:solidFill>
                  <a:schemeClr val="bg1"/>
                </a:solidFill>
              </a:rPr>
              <a:t> Sınıflandırılması</a:t>
            </a:r>
            <a:r>
              <a:rPr lang="tr-TR" b="1" dirty="0">
                <a:solidFill>
                  <a:schemeClr val="bg1"/>
                </a:solidFill>
              </a:rPr>
              <a:t/>
            </a:r>
            <a:br>
              <a:rPr lang="tr-TR" b="1" dirty="0">
                <a:solidFill>
                  <a:schemeClr val="bg1"/>
                </a:solidFill>
              </a:rPr>
            </a:br>
            <a:r>
              <a:rPr lang="tr-TR" b="1" dirty="0">
                <a:solidFill>
                  <a:schemeClr val="bg1"/>
                </a:solidFill>
              </a:rPr>
              <a:t/>
            </a:r>
            <a:br>
              <a:rPr lang="tr-TR" b="1" dirty="0">
                <a:solidFill>
                  <a:schemeClr val="bg1"/>
                </a:solidFill>
              </a:rPr>
            </a:br>
            <a:endParaRPr lang="tr-TR" dirty="0">
              <a:solidFill>
                <a:schemeClr val="bg1"/>
              </a:solidFill>
            </a:endParaRPr>
          </a:p>
        </p:txBody>
      </p:sp>
    </p:spTree>
    <p:extLst>
      <p:ext uri="{BB962C8B-B14F-4D97-AF65-F5344CB8AC3E}">
        <p14:creationId xmlns:p14="http://schemas.microsoft.com/office/powerpoint/2010/main" val="528233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ctrTitle"/>
          </p:nvPr>
        </p:nvSpPr>
        <p:spPr>
          <a:xfrm>
            <a:off x="467544" y="1340768"/>
            <a:ext cx="7412360" cy="4752528"/>
          </a:xfrm>
        </p:spPr>
        <p:txBody>
          <a:bodyPr>
            <a:normAutofit/>
          </a:bodyPr>
          <a:lstStyle/>
          <a:p>
            <a:pPr algn="l"/>
            <a:r>
              <a:rPr lang="tr-TR" sz="3100" b="1" dirty="0" smtClean="0"/>
              <a:t>     Zeka Bölümlerine  Göre Sınıflandırma</a:t>
            </a:r>
            <a:br>
              <a:rPr lang="tr-TR" sz="3100" b="1" dirty="0" smtClean="0"/>
            </a:br>
            <a:r>
              <a:rPr lang="tr-TR" sz="3100" b="1" dirty="0" smtClean="0"/>
              <a:t/>
            </a:r>
            <a:br>
              <a:rPr lang="tr-TR" sz="3100" b="1" dirty="0" smtClean="0"/>
            </a:br>
            <a:r>
              <a:rPr lang="tr-TR" sz="3100" dirty="0" smtClean="0"/>
              <a:t/>
            </a:r>
            <a:br>
              <a:rPr lang="tr-TR" sz="3100" dirty="0" smtClean="0"/>
            </a:br>
            <a:r>
              <a:rPr lang="tr-TR" sz="2000" dirty="0" smtClean="0">
                <a:latin typeface="Arial" pitchFamily="34" charset="0"/>
                <a:cs typeface="Arial" pitchFamily="34" charset="0"/>
              </a:rPr>
              <a:t>   Bireyin zeka testlerinden aldıkları puana göre   yapılan sınıflandırmadır. Buna göre;</a:t>
            </a:r>
            <a:br>
              <a:rPr lang="tr-TR" sz="2000" dirty="0" smtClean="0">
                <a:latin typeface="Arial" pitchFamily="34" charset="0"/>
                <a:cs typeface="Arial" pitchFamily="34" charset="0"/>
              </a:rPr>
            </a:b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b="1" dirty="0" smtClean="0">
                <a:latin typeface="Arial" pitchFamily="34" charset="0"/>
                <a:cs typeface="Arial" pitchFamily="34" charset="0"/>
              </a:rPr>
              <a:t>-</a:t>
            </a:r>
            <a:r>
              <a:rPr lang="tr-TR" sz="2000" dirty="0" smtClean="0">
                <a:latin typeface="Arial" pitchFamily="34" charset="0"/>
                <a:cs typeface="Arial" pitchFamily="34" charset="0"/>
              </a:rPr>
              <a:t>Hafif Düzeyde Zihinsel Yetersizlik: 55-70  </a:t>
            </a:r>
            <a:br>
              <a:rPr lang="tr-TR" sz="2000" dirty="0" smtClean="0">
                <a:latin typeface="Arial" pitchFamily="34" charset="0"/>
                <a:cs typeface="Arial" pitchFamily="34" charset="0"/>
              </a:rPr>
            </a:br>
            <a:r>
              <a:rPr lang="tr-TR" sz="2000" b="1" dirty="0" smtClean="0">
                <a:latin typeface="Arial" pitchFamily="34" charset="0"/>
                <a:cs typeface="Arial" pitchFamily="34" charset="0"/>
              </a:rPr>
              <a:t>-</a:t>
            </a:r>
            <a:r>
              <a:rPr lang="tr-TR" sz="2000" dirty="0" smtClean="0">
                <a:latin typeface="Arial" pitchFamily="34" charset="0"/>
                <a:cs typeface="Arial" pitchFamily="34" charset="0"/>
              </a:rPr>
              <a:t>Orta Düzeyde Zihinsel Yetersizlik:  40-55 </a:t>
            </a:r>
            <a:br>
              <a:rPr lang="tr-TR" sz="2000" dirty="0" smtClean="0">
                <a:latin typeface="Arial" pitchFamily="34" charset="0"/>
                <a:cs typeface="Arial" pitchFamily="34" charset="0"/>
              </a:rPr>
            </a:br>
            <a:r>
              <a:rPr lang="tr-TR" sz="2000" b="1" dirty="0" smtClean="0">
                <a:latin typeface="Arial" pitchFamily="34" charset="0"/>
                <a:cs typeface="Arial" pitchFamily="34" charset="0"/>
              </a:rPr>
              <a:t>-</a:t>
            </a:r>
            <a:r>
              <a:rPr lang="tr-TR" sz="2000" dirty="0" smtClean="0">
                <a:latin typeface="Arial" pitchFamily="34" charset="0"/>
                <a:cs typeface="Arial" pitchFamily="34" charset="0"/>
              </a:rPr>
              <a:t>Ağır Düzeyde Zihinsel Yetersizlik: 5-40 </a:t>
            </a:r>
            <a:br>
              <a:rPr lang="tr-TR" sz="2000" dirty="0" smtClean="0">
                <a:latin typeface="Arial" pitchFamily="34" charset="0"/>
                <a:cs typeface="Arial" pitchFamily="34" charset="0"/>
              </a:rPr>
            </a:br>
            <a:r>
              <a:rPr lang="tr-TR" sz="2000" b="1" dirty="0" smtClean="0">
                <a:latin typeface="Arial" pitchFamily="34" charset="0"/>
                <a:cs typeface="Arial" pitchFamily="34" charset="0"/>
              </a:rPr>
              <a:t>-</a:t>
            </a:r>
            <a:r>
              <a:rPr lang="tr-TR" sz="2000" dirty="0" smtClean="0">
                <a:latin typeface="Arial" pitchFamily="34" charset="0"/>
                <a:cs typeface="Arial" pitchFamily="34" charset="0"/>
              </a:rPr>
              <a:t>Çok ağır Düzeyde Zihinsel Yetersizlik: 25’den </a:t>
            </a:r>
            <a:br>
              <a:rPr lang="tr-TR" sz="2000" dirty="0" smtClean="0">
                <a:latin typeface="Arial" pitchFamily="34" charset="0"/>
                <a:cs typeface="Arial" pitchFamily="34" charset="0"/>
              </a:rPr>
            </a:br>
            <a:r>
              <a:rPr lang="tr-TR" sz="2000" dirty="0" smtClean="0">
                <a:latin typeface="Arial" pitchFamily="34" charset="0"/>
                <a:cs typeface="Arial" pitchFamily="34" charset="0"/>
              </a:rPr>
              <a:t>düşük puan alınması durumudur.</a:t>
            </a:r>
            <a:br>
              <a:rPr lang="tr-TR" sz="2000" dirty="0" smtClean="0">
                <a:latin typeface="Arial" pitchFamily="34" charset="0"/>
                <a:cs typeface="Arial" pitchFamily="34" charset="0"/>
              </a:rPr>
            </a:br>
            <a:r>
              <a:rPr lang="tr-TR" sz="2000" dirty="0" smtClean="0">
                <a:latin typeface="Arial" pitchFamily="34" charset="0"/>
                <a:cs typeface="Arial" pitchFamily="34" charset="0"/>
              </a:rPr>
              <a:t> </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1744199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67544" y="692696"/>
            <a:ext cx="7211144" cy="4857403"/>
          </a:xfrm>
        </p:spPr>
        <p:txBody>
          <a:bodyPr>
            <a:noAutofit/>
          </a:bodyPr>
          <a:lstStyle/>
          <a:p>
            <a:r>
              <a:rPr lang="tr-TR" sz="2000" b="1" dirty="0" smtClean="0">
                <a:latin typeface="Arial" pitchFamily="34" charset="0"/>
                <a:cs typeface="Arial" pitchFamily="34" charset="0"/>
              </a:rPr>
              <a:t>Hafif düzey zihinsel yetersizlik: </a:t>
            </a:r>
          </a:p>
          <a:p>
            <a:pPr marL="0" indent="0">
              <a:buNone/>
            </a:pPr>
            <a:r>
              <a:rPr lang="tr-TR" sz="2000" b="1" dirty="0" smtClean="0">
                <a:latin typeface="Arial" pitchFamily="34" charset="0"/>
                <a:cs typeface="Arial" pitchFamily="34" charset="0"/>
              </a:rPr>
              <a:t>Özel Eğitim Hizmetleri Yönetmeliği ’ne Göre Hafif Düzeyde Zihinsel Engelli Birey: </a:t>
            </a:r>
            <a:r>
              <a:rPr lang="tr-TR" sz="2000" dirty="0" smtClean="0">
                <a:latin typeface="Arial" pitchFamily="34" charset="0"/>
                <a:cs typeface="Arial" pitchFamily="34" charset="0"/>
              </a:rPr>
              <a:t>Zihinsel </a:t>
            </a:r>
            <a:r>
              <a:rPr lang="tr-TR" sz="2000" dirty="0">
                <a:latin typeface="Arial" pitchFamily="34" charset="0"/>
                <a:cs typeface="Arial" pitchFamily="34" charset="0"/>
              </a:rPr>
              <a:t>işlevler ile kavramsal, sosyal ve pratik uyum becerilerinde hafif düzeydeki yetersizliği nedeniyle özel eğitim ve destek eğitim hizmetine sınırlı düzeyde ihtiyacı olan </a:t>
            </a:r>
            <a:r>
              <a:rPr lang="tr-TR" sz="2000" dirty="0" smtClean="0">
                <a:latin typeface="Arial" pitchFamily="34" charset="0"/>
                <a:cs typeface="Arial" pitchFamily="34" charset="0"/>
              </a:rPr>
              <a:t>birey, olarak tanımlanmıştır.</a:t>
            </a:r>
          </a:p>
          <a:p>
            <a:pPr marL="0" indent="0">
              <a:buNone/>
            </a:pPr>
            <a:r>
              <a:rPr lang="tr-TR" sz="2000" dirty="0" smtClean="0">
                <a:latin typeface="Arial" pitchFamily="34" charset="0"/>
                <a:cs typeface="Arial" pitchFamily="34" charset="0"/>
              </a:rPr>
              <a:t> Bu çocuklar sağlanacak danışmanlık ve destek hizmetleriyle normal sınıflarda eğitim görebilirler. Genellikle kaynaştırma eğitimine devam ederler.</a:t>
            </a:r>
          </a:p>
          <a:p>
            <a:pPr marL="0" indent="0">
              <a:buNone/>
            </a:pPr>
            <a:endParaRPr lang="tr-TR" sz="2000" dirty="0"/>
          </a:p>
        </p:txBody>
      </p:sp>
      <p:pic>
        <p:nvPicPr>
          <p:cNvPr id="1026" name="Picture 2" descr="C:\Users\PC\Desktop\GÖRSELLER\happy-cute-little-kids-boy-girl-study-with-teacher_97632-19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717032"/>
            <a:ext cx="3809008" cy="290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212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444</Words>
  <Application>Microsoft Office PowerPoint</Application>
  <PresentationFormat>Ekran Gösterisi (4:3)</PresentationFormat>
  <Paragraphs>44</Paragraphs>
  <Slides>27</Slides>
  <Notes>1</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ZİHİN ENGELLİ  BİREYLER</vt:lpstr>
      <vt:lpstr>PowerPoint Sunusu</vt:lpstr>
      <vt:lpstr>ZEKA NEDİR?</vt:lpstr>
      <vt:lpstr>    Binet’e göre zekâ, iyi akıl yürütme, iyi hüküm verme ve  kendi kendini aşma kapasitesi olarak açıklanmıştır.       Weshler’e göre zekâ, “Bireyin amaçlı davranma, mantıklı düşünme ve çevresiyle ilişkilerinde etkili olma kapasitesinin tümüdür.” olarak tanımlanır.       Thorndike’a göre zekâ, birçok düşüncesel yeteneklerin  karışımından meydana gelir.</vt:lpstr>
      <vt:lpstr>ZİHİNSEL ENGELLİ  BİREY </vt:lpstr>
      <vt:lpstr>      Amerikan Zihinsel ve Gelişimsel Yetersizlikler Birliği (AAIDD)’nin  2010 yılında yapmış olduğu tanıma göre zihin engelli, “zihinsel işlevlerde ve uyumsal davranışlarda gözlenen önemli düzeyde sınırlılıkların karakterize ettiği; bilişsel, sosyal ve pratik uyumsal becerilerde kendini gösteren bir yetersizlik türüdür. Bu yetersizlik 18 yaşından önce ortaya çıkmaktadır.”         Özel Eğitim Hizmetleri Yönetmeliği’nde zihinsel yetersizlik; “Zihinsel işlevler bakımından ortalamanın iki standart sapma altında farklılık gösteren, buna bağlı olarak kavramsal, sosyal ve pratik uyum becerilerinde eksiklikleri ya da sınırlılıkları olan, bu özellikleri 18 yaşından önceki gelişim döneminde ortaya çıkan yetersizliktir.</vt:lpstr>
      <vt:lpstr>Zihinsel Engellilerin  Sınıflandırılması  </vt:lpstr>
      <vt:lpstr>     Zeka Bölümlerine  Göre Sınıflandırma      Bireyin zeka testlerinden aldıkları puana göre   yapılan sınıflandırmadır. Buna göre;  -Hafif Düzeyde Zihinsel Yetersizlik: 55-70   -Orta Düzeyde Zihinsel Yetersizlik:  40-55  -Ağır Düzeyde Zihinsel Yetersizlik: 5-40  -Çok ağır Düzeyde Zihinsel Yetersizlik: 25’den  düşük puan alınması durumudur.  </vt:lpstr>
      <vt:lpstr>PowerPoint Sunusu</vt:lpstr>
      <vt:lpstr>PowerPoint Sunusu</vt:lpstr>
      <vt:lpstr>Ağır düzey zihinsel yetersizlik: Doğumda ya da hemen sonrasında fark edilir. Çoğunun merkezi sinir sisteminde ciddi sorunlar vardır. Hareketleri sınırlıdır ve bağımsız yaşamada zorlanır.  </vt:lpstr>
      <vt:lpstr>Çok ağır düzey zihinsel yetersizlik: Ağır düzey ile benzer durumdur. Belirli özellikler açısından daha ağır engel durumudur.       Özel Eğitim Hizmetleri Yönetmeliği’ne Göre  Çok Ağır Düzeyde Zihinsel Engelli Birey: Zihinsel yetersizliği yanında öz bakım, günlük yaşam ve temel akademik becerileri kazanamayan, yaşam boyu bakım ve gözetime ihtiyacı olan birey, olarak tanımlanmıştır. </vt:lpstr>
      <vt:lpstr>Eğitsel Sınıflandırma</vt:lpstr>
      <vt:lpstr> *ağır derecede  zihin engelinden etkilenmiş bireyler</vt:lpstr>
      <vt:lpstr>              Eğitilebilir Zihinsel Engelliler       Zekâ bölümleri 50-54 ve 70-75 arasında olan bireylerdir. Okul çağında akademik çalışmalarda gerilik gösterirler. Ortalama üçüncü ya da dördüncü sınıf düzeyinde akademik bilgi ve beceri kazanabilirken bu düzeye normallere göre daha ileri yaşlarda ulaşırlar. “Eğitilebilir” terimi içine giren çocukların okuma, yazma, matematik gibi temel akademik becerileri öğrenebileceklerini açıklamaktadır. Başka bir ifadeyle bu çocukların özel eğitim olanaklarıyla normal ilkokul programlarından yararlanabileceklerini göstermektedir.. </vt:lpstr>
      <vt:lpstr>    Bu gruba giren çocuklar temel akademik becerilerin yanı sıra öz bakım becerileri de öğrenebilirler.     İleride yetişkinlik çağına geldiklerinde tamamen ya da kısmen geçimlerini sağlayabilecek bir iş becerisi kazanabilirler.</vt:lpstr>
      <vt:lpstr>             Öğretilebilir Zihinsel Engelliler        Zeka bölümleri 25-35 ve 50-55 arasında olan bireylerdir. Genellikle okul öncesi dönemlerde yetersizlikleri fark edilir. Çünkü gelişim özelliklerinde normallerden önemli derecede farklılık gösterirler “Öğretilebilir” teriminin iki anlamı vardır: Temel akademik becerilerde güçlük çekerler. Günlük hayatın gerektirdiği sosyal uyum, pratik iletişim ve özbakım becerilerini öğrenebilir. Bu çocuklara yönelik eğitim programlarında ikinci gruba giren becerilerin öğretilmesine ağırlık verilmektedir. </vt:lpstr>
      <vt:lpstr>PowerPoint Sunusu</vt:lpstr>
      <vt:lpstr>   Ağır ve Çok Ağır Derecede Zihinsel Engelliler      Zekâ bölümleri 35 ve daha altındadır. Yetersizlikleri doğuştan fark edilir. Bazı basit özbakım becerilerini öğrenebilirler.</vt:lpstr>
      <vt:lpstr>Ülkemizde zekânın ölçülmesinde kullanılan testler;      - Wechsler Çocuklar için Zekâ Ölçeği (WISC-R; 6-16 yaş arası çocuklar ve ergenler için kullanılmaktadır),      - Anadolu Sak Zeka Ölçeği (ASİS; 4-12 yaş aralığındaki çocuklar için kullanılmaktadır),      - Leiter Uluslararası Performans Testi (2-18 yaş aralığındaki çocuklar için kullanılmaktadır),       - Stanford Binet Zeka Testi (2-16 yaş aralığındaki çocuklar için kullanılmaktadır)</vt:lpstr>
      <vt:lpstr>PowerPoint Sunusu</vt:lpstr>
      <vt:lpstr>  Doğum Öncesi Nedenler:   *Kromozomal bozukluklar (Down sendromu, fragile X, Williams sendromu, Prader-Willi sendromu),   *metabolizmanın işleyişiyle ilgili sorunlar (fenilketonüri/PKU),   *Beyin gelişimi ile ilgili sorunlar (mikrosefali, hidrosefali) ,  *Çevresel faktörler (fetal alkol sendromu).  </vt:lpstr>
      <vt:lpstr>  Doğum Anı Nedenleri:     Bebeğin doğum sırasında oksijensiz kalması ve beyin sarılmasından kaynaklanan beyin incinmesi gibi durumlar.    Doğum Sonrası Nedenler:      Çocuğun geçirmiş olduğu hastalıklar (örneğin menenjit), geçirmiş olduğu kazalar (örneğin trafik kazaları, yaralanmalar), yetersiz beslenme ve fiziksel istismar. </vt:lpstr>
      <vt:lpstr>                                    Önleme        Zihinsel yetersizliğin önlenmesi ve erken tanısı yetersizliğin ortaya çıkmamasında ve erken eğitim önlemlerinin alınmasında önemlidir. Erken tanı ve erken müdahale, anne adaylarının hamile kalmasından çok önce başlayan, hamilelik dönemi ve doğumu takiben erken çocukluk döneminin sonuna kadar geçen süreç içerisinde engelli çocuklara ve ailelerine erken destek amacıyla geliştirilen sistematik çabaları ifade eder.         Özel eğitimde tanı, bireyin engellilik durumu ile ilgili olarak; engelliliğin türü ve derecesini bir başka değişle bireyin etkilenme durumunu belirleme süreci olarak tanımlanabilir. </vt:lpstr>
      <vt:lpstr>   Zihinsel yetersizlik tanısı ne kadar erken konursa eğitime o denli erken başlanması ve eğitimden mümkün olan en üst düzeyde yararlanılmasını sağlar.      Zihinsel engelliliğe neden olan faktörlerin bilinmesi ile tedavi edilebilir hastalıkların (örneğin hipotiroidi, fenilketonüri gibi) tedavisi çocuğun gelişimini hızlandırır, doğumda yakalandığında zihinsel yetersizlik gelişmesi önlenebilir.  Kalıtımla ilişkili durumlarda, tekrar önlenebilir. </vt:lpstr>
      <vt:lpstr>     Anne adayının hamilelik kontrolleri düzenli olarak yapılmalıdır.     Anne adayı, bebekte zihinsel engelliğe yol açacak etmenler konusunda bilgilendirilmelidir.     Doğum, uzman bireylerce yaptırılmalıdır.     Bebeğin aşıları ve sağlık durumu sürekli izlenmelidir.     Taramalarla ortaya çıkabilecek zihinsel yetersizlik nedenlerini belirlemek için ülke çapında yaygın uygulamalara gidilmelidir (fenilketonüri taramalarında olduğu gibi).     Zihinsel engele neden olacak kazalardan korunma konusunda toplum bilgilendirilmelidir.   İleri yaştaki doğumların ve akraba evliliklerinin zihinsel yetersizliğe neden olduğu konusunda toplum bilgilendirilmelidir</vt:lpstr>
      <vt:lpstr>Kaynakça  Özel Eğitim Hizmetleri Yönetmeliği Aile Eğitim Rehberi Zihinsel Engelli  Çocuklar Engelli Ve Yaşlı Hizmetleri  Genel Müdürlüğü web sitesi:  https://www.ailevecalisma.gov.tr/media/1519/ zihinsel-engelli-cocuklar.pdf  adresinden alındı.  Milli Eğitim Bakanlığı Çocuk Gelişimi  Zihinsel Engelliler 2015 web sitesi  http://www.megep.meb.gov.tr/mte_program_ modul/moduller_pdf/Zihinsel%20Engelliler.pdf  adresinden alındı.</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Salon</dc:creator>
  <cp:lastModifiedBy>PC</cp:lastModifiedBy>
  <cp:revision>35</cp:revision>
  <dcterms:created xsi:type="dcterms:W3CDTF">2021-05-26T07:25:36Z</dcterms:created>
  <dcterms:modified xsi:type="dcterms:W3CDTF">2021-07-08T11:56:55Z</dcterms:modified>
</cp:coreProperties>
</file>