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62" r:id="rId3"/>
    <p:sldId id="263" r:id="rId4"/>
    <p:sldId id="264" r:id="rId5"/>
    <p:sldId id="265" r:id="rId6"/>
    <p:sldId id="266" r:id="rId7"/>
    <p:sldId id="267" r:id="rId8"/>
    <p:sldId id="268" r:id="rId9"/>
    <p:sldId id="269" r:id="rId10"/>
    <p:sldId id="270" r:id="rId11"/>
    <p:sldId id="271" r:id="rId12"/>
    <p:sldId id="272" r:id="rId13"/>
    <p:sldId id="273" r:id="rId14"/>
    <p:sldId id="275" r:id="rId15"/>
    <p:sldId id="276" r:id="rId16"/>
    <p:sldId id="277" r:id="rId17"/>
    <p:sldId id="278" r:id="rId18"/>
    <p:sldId id="279" r:id="rId19"/>
    <p:sldId id="260" r:id="rId20"/>
    <p:sldId id="280" r:id="rId21"/>
    <p:sldId id="281" r:id="rId22"/>
    <p:sldId id="282" r:id="rId23"/>
    <p:sldId id="283" r:id="rId24"/>
    <p:sldId id="284" r:id="rId25"/>
    <p:sldId id="261" r:id="rId26"/>
    <p:sldId id="285" r:id="rId27"/>
    <p:sldId id="288" r:id="rId28"/>
    <p:sldId id="289" r:id="rId29"/>
    <p:sldId id="290" r:id="rId30"/>
    <p:sldId id="291" r:id="rId31"/>
    <p:sldId id="292" r:id="rId32"/>
    <p:sldId id="293" r:id="rId33"/>
  </p:sldIdLst>
  <p:sldSz cx="12190413" cy="6859588"/>
  <p:notesSz cx="6858000" cy="9144000"/>
  <p:defaultTextStyle>
    <a:defPPr>
      <a:defRPr lang="tr-TR"/>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BB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1"/>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7C9D0-6930-42CE-BD9D-82FFA738C576}" type="datetimeFigureOut">
              <a:rPr lang="tr-TR" smtClean="0"/>
              <a:pPr/>
              <a:t>10.10.2021</a:t>
            </a:fld>
            <a:endParaRPr lang="tr-TR"/>
          </a:p>
        </p:txBody>
      </p:sp>
      <p:sp>
        <p:nvSpPr>
          <p:cNvPr id="4" name="3 Slayt Görüntüsü Yer Tutucusu"/>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D7B1B-BCDC-4321-A52C-73F259F5D1F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2588" y="685800"/>
            <a:ext cx="6092825" cy="3429000"/>
          </a:xfrm>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a:t>
            </a:fld>
            <a:endParaRPr lang="tr-TR" dirty="0"/>
          </a:p>
        </p:txBody>
      </p:sp>
    </p:spTree>
    <p:extLst>
      <p:ext uri="{BB962C8B-B14F-4D97-AF65-F5344CB8AC3E}">
        <p14:creationId xmlns="" xmlns:p14="http://schemas.microsoft.com/office/powerpoint/2010/main" val="196486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10</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11</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13</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14</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15</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16</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17</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18</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19</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20</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21</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23</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24</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25</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26</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27</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28</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29</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3</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30</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31</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32</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4</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5</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6</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7</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8</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17732C3C-A191-48C2-A7E8-9C96AF841A7A}" type="slidenum">
              <a:rPr lang="tr-TR" smtClean="0"/>
              <a:pPr rtl="0"/>
              <a:t>9</a:t>
            </a:fld>
            <a:endParaRPr lang="tr-TR" dirty="0"/>
          </a:p>
        </p:txBody>
      </p:sp>
    </p:spTree>
    <p:extLst>
      <p:ext uri="{BB962C8B-B14F-4D97-AF65-F5344CB8AC3E}">
        <p14:creationId xmlns="" xmlns:p14="http://schemas.microsoft.com/office/powerpoint/2010/main" val="237160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281" y="2130919"/>
            <a:ext cx="10361851" cy="147036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8049" y="274702"/>
            <a:ext cx="2742843" cy="585288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521" y="274702"/>
            <a:ext cx="8025355" cy="585288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2959" y="4407921"/>
            <a:ext cx="10361851" cy="1362390"/>
          </a:xfrm>
        </p:spPr>
        <p:txBody>
          <a:bodyPr anchor="t"/>
          <a:lstStyle>
            <a:lvl1pPr algn="l">
              <a:defRPr sz="48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521"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6793"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521" y="273113"/>
            <a:ext cx="4010562" cy="1162319"/>
          </a:xfrm>
        </p:spPr>
        <p:txBody>
          <a:bodyPr anchor="b"/>
          <a:lstStyle>
            <a:lvl1pPr algn="l">
              <a:defRPr sz="2400" b="1"/>
            </a:lvl1pPr>
          </a:lstStyle>
          <a:p>
            <a:r>
              <a:rPr lang="tr-TR" smtClean="0"/>
              <a:t>Asıl başlık stili için tıklatın</a:t>
            </a:r>
            <a:endParaRPr lang="tr-TR"/>
          </a:p>
        </p:txBody>
      </p:sp>
      <p:sp>
        <p:nvSpPr>
          <p:cNvPr id="3" name="2 İçerik Yer Tutucusu"/>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406" y="4801712"/>
            <a:ext cx="7314248" cy="566869"/>
          </a:xfrm>
        </p:spPr>
        <p:txBody>
          <a:bodyPr anchor="b"/>
          <a:lstStyle>
            <a:lvl1pPr algn="l">
              <a:defRPr sz="2400" b="1"/>
            </a:lvl1pPr>
          </a:lstStyle>
          <a:p>
            <a:r>
              <a:rPr lang="tr-TR" smtClean="0"/>
              <a:t>Asıl başlık stili için tıklatın</a:t>
            </a:r>
            <a:endParaRPr lang="tr-TR"/>
          </a:p>
        </p:txBody>
      </p:sp>
      <p:sp>
        <p:nvSpPr>
          <p:cNvPr id="3" name="2 Resim Yer Tutucusu"/>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tr-TR"/>
          </a:p>
        </p:txBody>
      </p:sp>
      <p:sp>
        <p:nvSpPr>
          <p:cNvPr id="4" name="3 Metin Yer Tutucusu"/>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D9F75050-0E15-4C5B-92B0-66D068882F1F}" type="datetimeFigureOut">
              <a:rPr lang="tr-TR" smtClean="0"/>
              <a:pPr/>
              <a:t>10.10.2021</a:t>
            </a:fld>
            <a:endParaRPr lang="tr-TR"/>
          </a:p>
        </p:txBody>
      </p:sp>
      <p:sp>
        <p:nvSpPr>
          <p:cNvPr id="5" name="4 Altbilgi Yer Tutucusu"/>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r-TR"/>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a:extLst>
              <a:ext uri="{FF2B5EF4-FFF2-40B4-BE49-F238E27FC236}">
                <a16:creationId xmlns="" xmlns:a16="http://schemas.microsoft.com/office/drawing/2014/main" id="{12839A1C-34CB-4C3C-8531-CA67525FDE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0413" cy="6859588"/>
          </a:xfrm>
          <a:prstGeom prst="rect">
            <a:avLst/>
          </a:prstGeom>
          <a:solidFill>
            <a:srgbClr val="36BB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850" tIns="54425" rIns="108850" bIns="54425" rtlCol="0" anchor="ctr"/>
          <a:lstStyle/>
          <a:p>
            <a:pPr algn="ctr" rtl="0"/>
            <a:endParaRPr lang="tr-TR" dirty="0"/>
          </a:p>
        </p:txBody>
      </p:sp>
      <p:sp useBgFill="1">
        <p:nvSpPr>
          <p:cNvPr id="24" name="Serbest Form: Şekil 23">
            <a:extLst>
              <a:ext uri="{FF2B5EF4-FFF2-40B4-BE49-F238E27FC236}">
                <a16:creationId xmlns="" xmlns:a16="http://schemas.microsoft.com/office/drawing/2014/main" id="{FAC94EAF-F7F7-4727-AE69-A7036B4A51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rot="16200000">
            <a:off x="-651880" y="651880"/>
            <a:ext cx="6859588" cy="5555829"/>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Alt Başlık 2">
            <a:extLst>
              <a:ext uri="{FF2B5EF4-FFF2-40B4-BE49-F238E27FC236}">
                <a16:creationId xmlns="" xmlns:a16="http://schemas.microsoft.com/office/drawing/2014/main" id="{F0FC7E44-4828-47E6-A083-C1E389988E20}"/>
              </a:ext>
            </a:extLst>
          </p:cNvPr>
          <p:cNvSpPr>
            <a:spLocks noGrp="1"/>
          </p:cNvSpPr>
          <p:nvPr>
            <p:ph type="subTitle" idx="1"/>
          </p:nvPr>
        </p:nvSpPr>
        <p:spPr>
          <a:xfrm>
            <a:off x="643383" y="2282103"/>
            <a:ext cx="3993495" cy="2295383"/>
          </a:xfrm>
          <a:effectLst/>
        </p:spPr>
        <p:txBody>
          <a:bodyPr rtlCol="0" anchor="ctr">
            <a:normAutofit/>
          </a:bodyPr>
          <a:lstStyle/>
          <a:p>
            <a:pPr algn="ctr" rtl="0"/>
            <a:r>
              <a:rPr lang="tr-TR" sz="3300" dirty="0" smtClean="0"/>
              <a:t>LİSE-Öğrenci Sunumu</a:t>
            </a:r>
            <a:endParaRPr lang="tr-TR" sz="3300" dirty="0"/>
          </a:p>
        </p:txBody>
      </p:sp>
      <p:sp>
        <p:nvSpPr>
          <p:cNvPr id="2" name="Başlık 1">
            <a:extLst>
              <a:ext uri="{FF2B5EF4-FFF2-40B4-BE49-F238E27FC236}">
                <a16:creationId xmlns="" xmlns:a16="http://schemas.microsoft.com/office/drawing/2014/main" id="{B68617FD-A3DD-4B1B-A618-8B7F44A2DD42}"/>
              </a:ext>
            </a:extLst>
          </p:cNvPr>
          <p:cNvSpPr>
            <a:spLocks noGrp="1"/>
          </p:cNvSpPr>
          <p:nvPr>
            <p:ph type="ctrTitle"/>
          </p:nvPr>
        </p:nvSpPr>
        <p:spPr>
          <a:xfrm>
            <a:off x="5735166" y="693490"/>
            <a:ext cx="5847028" cy="4793275"/>
          </a:xfrm>
          <a:effectLst/>
        </p:spPr>
        <p:txBody>
          <a:bodyPr rtlCol="0" anchor="ctr">
            <a:normAutofit/>
          </a:bodyPr>
          <a:lstStyle/>
          <a:p>
            <a:pPr algn="l"/>
            <a:r>
              <a:rPr lang="tr-TR" sz="7900" dirty="0" smtClean="0">
                <a:solidFill>
                  <a:schemeClr val="bg1"/>
                </a:solidFill>
              </a:rPr>
              <a:t>MOTİVASYON </a:t>
            </a:r>
            <a:br>
              <a:rPr lang="tr-TR" sz="7900" dirty="0" smtClean="0">
                <a:solidFill>
                  <a:schemeClr val="bg1"/>
                </a:solidFill>
              </a:rPr>
            </a:br>
            <a:r>
              <a:rPr lang="tr-TR" sz="7900" dirty="0" smtClean="0">
                <a:solidFill>
                  <a:schemeClr val="bg1"/>
                </a:solidFill>
              </a:rPr>
              <a:t>VE HEDEF BELİRLEME</a:t>
            </a:r>
            <a:endParaRPr lang="tr-TR" sz="7900" dirty="0">
              <a:solidFill>
                <a:schemeClr val="bg1"/>
              </a:solidFill>
            </a:endParaRPr>
          </a:p>
        </p:txBody>
      </p:sp>
      <p:pic>
        <p:nvPicPr>
          <p:cNvPr id="6" name="Picture 4" descr="C:\Users\pc\Desktop\LOGO KURUM\logo (1).png"/>
          <p:cNvPicPr>
            <a:picLocks noChangeAspect="1" noChangeArrowheads="1"/>
          </p:cNvPicPr>
          <p:nvPr/>
        </p:nvPicPr>
        <p:blipFill>
          <a:blip r:embed="rId3" cstate="print"/>
          <a:srcRect/>
          <a:stretch>
            <a:fillRect/>
          </a:stretch>
        </p:blipFill>
        <p:spPr bwMode="auto">
          <a:xfrm>
            <a:off x="622598" y="5014337"/>
            <a:ext cx="1284858" cy="1285323"/>
          </a:xfrm>
          <a:prstGeom prst="rect">
            <a:avLst/>
          </a:prstGeom>
          <a:noFill/>
        </p:spPr>
      </p:pic>
      <p:pic>
        <p:nvPicPr>
          <p:cNvPr id="7" name="Picture 2"/>
          <p:cNvPicPr>
            <a:picLocks noChangeAspect="1" noChangeArrowheads="1"/>
          </p:cNvPicPr>
          <p:nvPr/>
        </p:nvPicPr>
        <p:blipFill>
          <a:blip r:embed="rId4" cstate="print"/>
          <a:srcRect/>
          <a:stretch>
            <a:fillRect/>
          </a:stretch>
        </p:blipFill>
        <p:spPr bwMode="auto">
          <a:xfrm>
            <a:off x="2062758" y="4438139"/>
            <a:ext cx="1870443" cy="2421449"/>
          </a:xfrm>
          <a:prstGeom prst="ellipse">
            <a:avLst/>
          </a:prstGeom>
          <a:ln>
            <a:noFill/>
          </a:ln>
          <a:effectLst>
            <a:softEdge rad="112500"/>
          </a:effectLst>
        </p:spPr>
      </p:pic>
    </p:spTree>
    <p:extLst>
      <p:ext uri="{BB962C8B-B14F-4D97-AF65-F5344CB8AC3E}">
        <p14:creationId xmlns="" xmlns:p14="http://schemas.microsoft.com/office/powerpoint/2010/main" val="405477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İÇSEL MOTİVASYONUMUZU NASIL ARTIRIRIZ?</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İçsel motivasyonu sürdürmek için gerekli olan; bir sonraki basamağa geçmemizde destek olabilecek kişilerden yardım alabilmektir.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fontScale="90000"/>
          </a:bodyPr>
          <a:lstStyle/>
          <a:p>
            <a:r>
              <a:rPr lang="tr-TR" sz="4000" dirty="0" smtClean="0">
                <a:solidFill>
                  <a:schemeClr val="bg1"/>
                </a:solidFill>
              </a:rPr>
              <a:t>MOTİVASYONUMUZU DÜŞÜREN YANLIŞ İNANÇLAR?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Karşılaşılan sonuçların kendi elinde ve kontrolünde olmadığına inanmak. Şanssız ya da yetersiz olduklarını düşünmek. </a:t>
            </a:r>
          </a:p>
          <a:p>
            <a:pPr algn="just">
              <a:buNone/>
            </a:pPr>
            <a:r>
              <a:rPr lang="tr-TR" dirty="0" smtClean="0"/>
              <a:t>	«Çok şanssızım sınavlarda hazırlanmadığım yerlerden geliyor.»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fontScale="90000"/>
          </a:bodyPr>
          <a:lstStyle/>
          <a:p>
            <a:r>
              <a:rPr lang="tr-TR" sz="4000" dirty="0" smtClean="0">
                <a:solidFill>
                  <a:schemeClr val="bg1"/>
                </a:solidFill>
              </a:rPr>
              <a:t>MOTİVASYONUMUZU DÜŞÜREN YANLIŞ İNANÇLAR?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Uzun ve zor görünen görevlerden kaçınmak ve başarısız olduğunda kolayca pes etmek.</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fontScale="90000"/>
          </a:bodyPr>
          <a:lstStyle/>
          <a:p>
            <a:r>
              <a:rPr lang="tr-TR" sz="4000" dirty="0" smtClean="0">
                <a:solidFill>
                  <a:schemeClr val="bg1"/>
                </a:solidFill>
              </a:rPr>
              <a:t>MOTİVASYONUMUZU DÜŞÜREN YANLIŞ İNANÇLAR?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Çalışmayı sürekli ihmal etmek ve ertelemek. Bir sorun olduğunu reddetmek. </a:t>
            </a:r>
          </a:p>
          <a:p>
            <a:pPr algn="just">
              <a:buNone/>
            </a:pPr>
            <a:r>
              <a:rPr lang="tr-TR" dirty="0" smtClean="0"/>
              <a:t>	“Okulun ve derslerin gereksiz olduğunu savunmaya başlamak.”</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fontScale="90000"/>
          </a:bodyPr>
          <a:lstStyle/>
          <a:p>
            <a:r>
              <a:rPr lang="tr-TR" sz="4000" dirty="0" smtClean="0">
                <a:solidFill>
                  <a:schemeClr val="bg1"/>
                </a:solidFill>
              </a:rPr>
              <a:t>MOTİVASYONUMUZU DÜŞÜREN YANLIŞ İNANÇLAR?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fontScale="92500" lnSpcReduction="10000"/>
          </a:bodyPr>
          <a:lstStyle/>
          <a:p>
            <a:pPr algn="just">
              <a:buNone/>
            </a:pPr>
            <a:r>
              <a:rPr lang="tr-TR" dirty="0" smtClean="0"/>
              <a:t>		Başarısızlığı önemsemiyor gibi görünse de kendini yetersiz görmek. </a:t>
            </a:r>
          </a:p>
          <a:p>
            <a:pPr algn="just">
              <a:buNone/>
            </a:pPr>
            <a:r>
              <a:rPr lang="tr-TR" dirty="0" smtClean="0"/>
              <a:t>«İstesem de başarılı olamam.» </a:t>
            </a:r>
          </a:p>
          <a:p>
            <a:pPr algn="just">
              <a:buNone/>
            </a:pPr>
            <a:r>
              <a:rPr lang="tr-TR" dirty="0" smtClean="0"/>
              <a:t>«Ben yeterince zeki değilim.» </a:t>
            </a:r>
          </a:p>
          <a:p>
            <a:pPr algn="just">
              <a:buNone/>
            </a:pPr>
            <a:r>
              <a:rPr lang="tr-TR" dirty="0" smtClean="0"/>
              <a:t>«Matematiği hiçbir zaman yapamam, çalışsam da başaramam.» </a:t>
            </a:r>
          </a:p>
          <a:p>
            <a:pPr algn="just">
              <a:buNone/>
            </a:pPr>
            <a:r>
              <a:rPr lang="tr-TR" dirty="0" smtClean="0"/>
              <a:t>«Çaba göstermemin anlamı yok.» </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MOTİVASYON- ÖNERİLER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r>
              <a:rPr lang="tr-TR" dirty="0" smtClean="0"/>
              <a:t>Tek önemli şey okul başarısı DEĞİLDİR, her bireyin becerili olduğu alanlar vardır.</a:t>
            </a:r>
          </a:p>
          <a:p>
            <a:pPr algn="just"/>
            <a:r>
              <a:rPr lang="tr-TR" dirty="0" smtClean="0"/>
              <a:t>Birey başarılı olabileceği, kendini iyi hissedebileceği alanları keşfedilmelidir. Bu alan sanat, spor, müzik gibi bir hobi olabileceği gibi sosyal ilişkilerde iyi olma, yardımsever olma gibi beceriler de olabilir. </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MOTİVASYON- ÖNERİLER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r>
              <a:rPr lang="tr-TR" dirty="0" smtClean="0"/>
              <a:t>Birey, becerilerinin ortaya çıkmasını ve gelişmesini engelleyen etkinliklere sınır koymalıdır.</a:t>
            </a:r>
          </a:p>
          <a:p>
            <a:pPr algn="just"/>
            <a:r>
              <a:rPr lang="tr-TR" dirty="0" smtClean="0"/>
              <a:t>Başarısızlıklarına odaklanmak yerine başarabilecekleri konusunda hedefler belirlemelidir.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MOTİVASYON- ÖNERİLER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r>
              <a:rPr lang="tr-TR" dirty="0" smtClean="0"/>
              <a:t>Öğrenmeye istekli ve açık olmak konusunda örnek olabilecek çevrelerde vakit geçirilebilir. Aile ortamında da bu konuda ortak karar alınarak değişim sağlanabilir.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MOTİVASYON- ÖNERİLER</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r>
              <a:rPr lang="tr-TR" dirty="0" smtClean="0"/>
              <a:t>Başarı ya da başarısızlık beceriye değil çabaya bağlanmalıdır.</a:t>
            </a:r>
          </a:p>
          <a:p>
            <a:pPr algn="just"/>
            <a:r>
              <a:rPr lang="tr-TR" dirty="0" smtClean="0"/>
              <a:t>Gelişmeleri fark etmek ve gerçekçi beklentiler oluşturmak gerekir. </a:t>
            </a:r>
          </a:p>
          <a:p>
            <a:pPr algn="just"/>
            <a:r>
              <a:rPr lang="tr-TR" dirty="0" smtClean="0"/>
              <a:t>Yaşamda çeşitli alanlarda başarılı olmuş farklı rol modellerle bir araya gelmek motive edici olabilir. </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Hedef Belirleme</a:t>
            </a:r>
            <a:endParaRPr lang="tr-TR" dirty="0">
              <a:solidFill>
                <a:schemeClr val="bg1"/>
              </a:solidFill>
            </a:endParaRPr>
          </a:p>
        </p:txBody>
      </p:sp>
      <p:sp>
        <p:nvSpPr>
          <p:cNvPr id="7" name="6 İçerik Yer Tutucusu"/>
          <p:cNvSpPr>
            <a:spLocks noGrp="1"/>
          </p:cNvSpPr>
          <p:nvPr>
            <p:ph idx="1"/>
          </p:nvPr>
        </p:nvSpPr>
        <p:spPr>
          <a:xfrm>
            <a:off x="694606" y="2349674"/>
            <a:ext cx="4752528" cy="2549303"/>
          </a:xfrm>
        </p:spPr>
        <p:txBody>
          <a:bodyPr/>
          <a:lstStyle/>
          <a:p>
            <a:r>
              <a:rPr lang="tr-TR" dirty="0" smtClean="0"/>
              <a:t>Hedefi belli olmayan gemiye hiçbir rüzgar yardım edemez…</a:t>
            </a:r>
            <a:endParaRPr lang="tr-TR" dirty="0"/>
          </a:p>
        </p:txBody>
      </p:sp>
      <p:pic>
        <p:nvPicPr>
          <p:cNvPr id="4098" name="Picture 2" descr="Çizgi Film Yelkenli Gemi 3D Model $15 - .obj .unknown .max .fbx .3ds -  Free3D"/>
          <p:cNvPicPr>
            <a:picLocks noChangeAspect="1" noChangeArrowheads="1"/>
          </p:cNvPicPr>
          <p:nvPr/>
        </p:nvPicPr>
        <p:blipFill>
          <a:blip r:embed="rId3" cstate="print"/>
          <a:srcRect/>
          <a:stretch>
            <a:fillRect/>
          </a:stretch>
        </p:blipFill>
        <p:spPr bwMode="auto">
          <a:xfrm>
            <a:off x="6527254" y="1917626"/>
            <a:ext cx="4464496" cy="4464496"/>
          </a:xfrm>
          <a:prstGeom prst="rect">
            <a:avLst/>
          </a:prstGeom>
          <a:ln>
            <a:noFill/>
          </a:ln>
          <a:effectLst>
            <a:softEdge rad="112500"/>
          </a:effectLst>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MOTİVASYON</a:t>
            </a:r>
            <a:endParaRPr lang="tr-TR"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r>
              <a:rPr lang="tr-TR" dirty="0" smtClean="0"/>
              <a:t> Motivasyon kişilerin amaçlarına ve hedeflerine ulaşmak için kendi istek ve arzularına göre davranmalarıdır. İnsanların başarıya ve hedeflerine ulaşmak için bir şey yapma isteğinin öne çıkmasıdır. </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475413" y="1557586"/>
            <a:ext cx="5715000" cy="4286250"/>
          </a:xfrm>
          <a:prstGeom prst="rect">
            <a:avLst/>
          </a:prstGeom>
          <a:noFill/>
          <a:ln w="9525">
            <a:noFill/>
            <a:miter lim="800000"/>
            <a:headEnd/>
            <a:tailEnd/>
          </a:ln>
        </p:spPr>
      </p:pic>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HEDEF BELİRLEME</a:t>
            </a:r>
            <a:endParaRPr lang="tr-TR" sz="4000" dirty="0">
              <a:solidFill>
                <a:schemeClr val="bg1"/>
              </a:solidFill>
            </a:endParaRPr>
          </a:p>
        </p:txBody>
      </p:sp>
      <p:sp>
        <p:nvSpPr>
          <p:cNvPr id="6" name="5 İçerik Yer Tutucusu"/>
          <p:cNvSpPr>
            <a:spLocks noGrp="1"/>
          </p:cNvSpPr>
          <p:nvPr>
            <p:ph idx="1"/>
          </p:nvPr>
        </p:nvSpPr>
        <p:spPr>
          <a:xfrm>
            <a:off x="609521" y="2061642"/>
            <a:ext cx="8870061" cy="4065940"/>
          </a:xfrm>
        </p:spPr>
        <p:txBody>
          <a:bodyPr>
            <a:normAutofit/>
          </a:bodyPr>
          <a:lstStyle/>
          <a:p>
            <a:pPr algn="just">
              <a:buNone/>
            </a:pPr>
            <a:r>
              <a:rPr lang="tr-TR" dirty="0" smtClean="0"/>
              <a:t>	Hedef Belirleme Aşamasında; </a:t>
            </a:r>
          </a:p>
          <a:p>
            <a:pPr algn="just"/>
            <a:r>
              <a:rPr lang="tr-TR" dirty="0" smtClean="0"/>
              <a:t>Kendini tanıma </a:t>
            </a:r>
          </a:p>
          <a:p>
            <a:pPr algn="just"/>
            <a:r>
              <a:rPr lang="tr-TR" dirty="0" smtClean="0"/>
              <a:t>Karar verme </a:t>
            </a:r>
          </a:p>
          <a:p>
            <a:pPr algn="just"/>
            <a:r>
              <a:rPr lang="tr-TR" dirty="0" smtClean="0"/>
              <a:t>Sorumluluk alma </a:t>
            </a:r>
          </a:p>
          <a:p>
            <a:pPr algn="just"/>
            <a:r>
              <a:rPr lang="tr-TR" dirty="0" smtClean="0"/>
              <a:t>Eylem planı oluşturma, önemli basamaklardır.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HEDEF BELİRLEME</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fontScale="92500"/>
          </a:bodyPr>
          <a:lstStyle/>
          <a:p>
            <a:pPr algn="just">
              <a:buNone/>
            </a:pPr>
            <a:r>
              <a:rPr lang="tr-TR" dirty="0" smtClean="0"/>
              <a:t>	KENDİNİ TANIMA:</a:t>
            </a:r>
          </a:p>
          <a:p>
            <a:pPr algn="just">
              <a:buNone/>
            </a:pPr>
            <a:r>
              <a:rPr lang="tr-TR" dirty="0" smtClean="0"/>
              <a:t>		Bireyin kendine uygun bir hedef seçebilmesi için ilk olarak kendini tanıması gerekir. İlk olarak yapılması gereken bireyin  kendi ile ilgili farkında lığını arttırmasıdır. </a:t>
            </a:r>
          </a:p>
          <a:p>
            <a:pPr algn="just">
              <a:buNone/>
            </a:pPr>
            <a:r>
              <a:rPr lang="tr-TR" dirty="0" smtClean="0"/>
              <a:t>		Yeteneklerinin, ilgi alanlarının, bilgi ve becerilerinin farkında olan bireyin hedef belirlemesi daha kolaydır.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HEDEF BELİRLEME</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lnSpcReduction="10000"/>
          </a:bodyPr>
          <a:lstStyle/>
          <a:p>
            <a:pPr algn="just">
              <a:buNone/>
            </a:pPr>
            <a:r>
              <a:rPr lang="tr-TR" dirty="0" smtClean="0"/>
              <a:t>	KARAR VERME:</a:t>
            </a:r>
          </a:p>
          <a:p>
            <a:pPr algn="just">
              <a:buNone/>
            </a:pPr>
            <a:r>
              <a:rPr lang="tr-TR" dirty="0" smtClean="0"/>
              <a:t>		Karar verme, bir ihtiyaç durumun da bu ihtiyacı karşılamak amacıyla ulaşılmak istenen amaçların belirlenmesini, gerekli bilgilerin toplanması ve bu bilgilerin değerlendirilerek seçeneklerin oluşturulması ve seçeneklerden duruma en uygun olanın seçilmesidir.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HEDEF BELİRLEME</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fontScale="92500"/>
          </a:bodyPr>
          <a:lstStyle/>
          <a:p>
            <a:pPr algn="just">
              <a:buNone/>
            </a:pPr>
            <a:r>
              <a:rPr lang="tr-TR" dirty="0" smtClean="0"/>
              <a:t>	SORUMLULUK ALMA:</a:t>
            </a:r>
          </a:p>
          <a:p>
            <a:pPr algn="just">
              <a:buNone/>
            </a:pPr>
            <a:r>
              <a:rPr lang="tr-TR" dirty="0" smtClean="0"/>
              <a:t>		Bireyin yaşamı ile ilgili sorumluluk alması aynı zamanda farkındalığının yüksek olması anlamına gelmektedir. Bu anlamda farkındalık neden sonuç ilişkisi kurmayı da gerektirir. Bu noktada kişi hedefleri konusunda kendi sorumluluklarının farkında olması onun daha hızlı ilerlemesine yardımcı olur.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HEDEF BELİRLEME</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buNone/>
            </a:pPr>
            <a:r>
              <a:rPr lang="tr-TR" dirty="0" smtClean="0"/>
              <a:t>	EYLEM PLANI OLUŞTURMA:</a:t>
            </a:r>
          </a:p>
          <a:p>
            <a:pPr algn="just">
              <a:buNone/>
            </a:pPr>
            <a:r>
              <a:rPr lang="tr-TR" dirty="0" smtClean="0"/>
              <a:t>		Hedef kapsamlı ve büyük bir hedef ise parçalara ayırın. Daha sonra hedef olarak belirleyeceğiniz her şey sadece ve sadece bir konu ile ilgili olsun. Hedefin içinde birden fazla hedef yer almasın. Her birisi için esnek bir planınız olsun.</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Hedef Belirleme</a:t>
            </a:r>
            <a:endParaRPr lang="tr-TR" dirty="0">
              <a:solidFill>
                <a:schemeClr val="bg1"/>
              </a:solidFill>
            </a:endParaRPr>
          </a:p>
        </p:txBody>
      </p:sp>
      <p:sp>
        <p:nvSpPr>
          <p:cNvPr id="6" name="5 İçerik Yer Tutucusu"/>
          <p:cNvSpPr>
            <a:spLocks noGrp="1"/>
          </p:cNvSpPr>
          <p:nvPr>
            <p:ph idx="1"/>
          </p:nvPr>
        </p:nvSpPr>
        <p:spPr>
          <a:xfrm>
            <a:off x="622598" y="2277666"/>
            <a:ext cx="5976664" cy="3921924"/>
          </a:xfrm>
        </p:spPr>
        <p:txBody>
          <a:bodyPr/>
          <a:lstStyle/>
          <a:p>
            <a:pPr>
              <a:buNone/>
            </a:pPr>
            <a:r>
              <a:rPr lang="tr-TR" dirty="0" smtClean="0"/>
              <a:t>	Kendini 5-10-20 sene sonra nerede görmek istiyorsun?</a:t>
            </a:r>
          </a:p>
          <a:p>
            <a:pPr>
              <a:buNone/>
            </a:pPr>
            <a:endParaRPr lang="tr-TR" dirty="0" smtClean="0"/>
          </a:p>
          <a:p>
            <a:pPr>
              <a:buNone/>
            </a:pPr>
            <a:r>
              <a:rPr lang="tr-TR" dirty="0" smtClean="0"/>
              <a:t>	Hayallerini şimdiden belirle…</a:t>
            </a:r>
            <a:endParaRPr lang="tr-TR" dirty="0"/>
          </a:p>
        </p:txBody>
      </p:sp>
      <p:pic>
        <p:nvPicPr>
          <p:cNvPr id="8" name="Picture 2" descr="Photo Target"/>
          <p:cNvPicPr>
            <a:picLocks noChangeAspect="1" noChangeArrowheads="1"/>
          </p:cNvPicPr>
          <p:nvPr/>
        </p:nvPicPr>
        <p:blipFill>
          <a:blip r:embed="rId3" cstate="print"/>
          <a:srcRect l="6279" t="6237" r="9583" b="7365"/>
          <a:stretch>
            <a:fillRect/>
          </a:stretch>
        </p:blipFill>
        <p:spPr bwMode="auto">
          <a:xfrm>
            <a:off x="7031310" y="2133650"/>
            <a:ext cx="4104456" cy="367240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3800" dirty="0" smtClean="0">
                <a:solidFill>
                  <a:schemeClr val="bg1"/>
                </a:solidFill>
              </a:rPr>
              <a:t>İYİ BİR HEDEF NASIL OLMALI?</a:t>
            </a:r>
            <a:endParaRPr lang="tr-TR" sz="3800" dirty="0">
              <a:solidFill>
                <a:schemeClr val="bg1"/>
              </a:solidFill>
            </a:endParaRPr>
          </a:p>
        </p:txBody>
      </p:sp>
      <p:sp>
        <p:nvSpPr>
          <p:cNvPr id="6" name="5 İçerik Yer Tutucusu"/>
          <p:cNvSpPr>
            <a:spLocks noGrp="1"/>
          </p:cNvSpPr>
          <p:nvPr>
            <p:ph idx="1"/>
          </p:nvPr>
        </p:nvSpPr>
        <p:spPr>
          <a:xfrm>
            <a:off x="622598" y="2277666"/>
            <a:ext cx="5976664" cy="3921924"/>
          </a:xfrm>
        </p:spPr>
        <p:txBody>
          <a:bodyPr>
            <a:normAutofit/>
          </a:bodyPr>
          <a:lstStyle/>
          <a:p>
            <a:r>
              <a:rPr lang="tr-TR" dirty="0" smtClean="0"/>
              <a:t>Spesifik ve somut olmalı </a:t>
            </a:r>
          </a:p>
          <a:p>
            <a:r>
              <a:rPr lang="tr-TR" dirty="0" smtClean="0"/>
              <a:t>İnanılmalı </a:t>
            </a:r>
          </a:p>
          <a:p>
            <a:r>
              <a:rPr lang="tr-TR" dirty="0" smtClean="0"/>
              <a:t>Gerçekçi olmalı </a:t>
            </a:r>
          </a:p>
          <a:p>
            <a:r>
              <a:rPr lang="tr-TR" dirty="0" smtClean="0"/>
              <a:t>Ölçülebilir Olmalı </a:t>
            </a:r>
          </a:p>
          <a:p>
            <a:r>
              <a:rPr lang="tr-TR" dirty="0" smtClean="0"/>
              <a:t>İstenilir Olmalı</a:t>
            </a:r>
            <a:endParaRPr lang="tr-TR" dirty="0"/>
          </a:p>
        </p:txBody>
      </p:sp>
      <p:pic>
        <p:nvPicPr>
          <p:cNvPr id="23556" name="Picture 4" descr="https://nasilist.com/wp-content/uploads/2018/04/tik-isareti-png.png"/>
          <p:cNvPicPr>
            <a:picLocks noChangeAspect="1" noChangeArrowheads="1"/>
          </p:cNvPicPr>
          <p:nvPr/>
        </p:nvPicPr>
        <p:blipFill>
          <a:blip r:embed="rId3" cstate="print"/>
          <a:srcRect/>
          <a:stretch>
            <a:fillRect/>
          </a:stretch>
        </p:blipFill>
        <p:spPr bwMode="auto">
          <a:xfrm>
            <a:off x="4943078" y="1399828"/>
            <a:ext cx="4777290" cy="5459760"/>
          </a:xfrm>
          <a:prstGeom prst="rect">
            <a:avLst/>
          </a:prstGeom>
          <a:noFill/>
        </p:spPr>
      </p:pic>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İYİ BİR HEDEF NASIL OLMALI?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lnSpcReduction="10000"/>
          </a:bodyPr>
          <a:lstStyle/>
          <a:p>
            <a:pPr algn="just">
              <a:buNone/>
            </a:pPr>
            <a:r>
              <a:rPr lang="tr-TR" dirty="0" smtClean="0"/>
              <a:t>	Spesifik ve somut olmalı; </a:t>
            </a:r>
          </a:p>
          <a:p>
            <a:pPr algn="just">
              <a:buNone/>
            </a:pPr>
            <a:r>
              <a:rPr lang="tr-TR" dirty="0" smtClean="0"/>
              <a:t>		Kişi hedefi konusunda ne istediğini, beklediğini spesifik ve somut olarak ifade edebilmelidir. Bunun için: hedeflerinizi gerçekçi biçimde tanımlayın. Ne kadarlık bir gelişme hedefi belirleyeceğinizi saptayın. Bunun için yapmanız gerekenleri aşama aşama belirleyiniz.</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İYİ BİR HEDEF NASIL OLMALI?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buNone/>
            </a:pPr>
            <a:r>
              <a:rPr lang="tr-TR" dirty="0" smtClean="0"/>
              <a:t>	 İnanılmalı; </a:t>
            </a:r>
          </a:p>
          <a:p>
            <a:pPr algn="just">
              <a:buNone/>
            </a:pPr>
            <a:r>
              <a:rPr lang="tr-TR" dirty="0" smtClean="0"/>
              <a:t>		Kişinin kendi ve yeteneklerine inanması, kendini yetkin hissetmesi, daha önce yetkin hissettiği konulardaki stratejiyi bu alanda da kullanması önemlidir. Aynı zamanda özgüvenli ve öz saygı konusunda kendini desteklemeniz de önemlidir.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İYİ BİR HEDEF NASIL OLMALI?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just">
              <a:buNone/>
            </a:pPr>
            <a:r>
              <a:rPr lang="tr-TR" dirty="0" smtClean="0"/>
              <a:t>	 Gerçekçi olmalı;</a:t>
            </a:r>
          </a:p>
          <a:p>
            <a:pPr algn="just">
              <a:buNone/>
            </a:pPr>
            <a:r>
              <a:rPr lang="tr-TR" dirty="0" smtClean="0"/>
              <a:t>		 Belirlediğiniz hedefin güzel bir hayal mi, yoksa ulaşılması zor ama gerçekçi bir hedef mi olduğunu test edin. Eğer hedefinizin gerçekçi olduğuna karar verdiyseniz, dönün bir de kendi yetenek ve yetkinliklerinizi de gözden geçiriniz.</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MOTİVASYON</a:t>
            </a:r>
            <a:endParaRPr lang="tr-TR"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r>
              <a:rPr lang="tr-TR" dirty="0" smtClean="0"/>
              <a:t>Motivasyon bizi harekete geçiren güçtür. Yaşantımızda yaptığımız eylemlerin tamamı için motive olmaya ihtiyaç duyarız.</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İYİ BİR HEDEF NASIL OLMALI?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fontScale="92500" lnSpcReduction="20000"/>
          </a:bodyPr>
          <a:lstStyle/>
          <a:p>
            <a:pPr algn="just">
              <a:buNone/>
            </a:pPr>
            <a:r>
              <a:rPr lang="tr-TR" dirty="0" smtClean="0"/>
              <a:t>	 Ölçülebilir Olmalı;</a:t>
            </a:r>
          </a:p>
          <a:p>
            <a:pPr algn="just">
              <a:buNone/>
            </a:pPr>
            <a:r>
              <a:rPr lang="tr-TR" dirty="0" smtClean="0"/>
              <a:t>		 Öncelikle hedefinizi 5 yıl 10 yıl sonra nerede olmak istediğinizi belirleyin. Hedefiniz için bir yol haritası belirleyiniz. Sürece göre şekillenmelidir. Uzun ve orta vadeli bir zaman dilimini hesaplayınız. Sebatlı ve sabırlı olmakta hedefe ulaşmakta etkilidir. Önemli dışsal değişiklikler olmadığı sürece değiştirilmemelidir. Belirlediğiniz hedefe dair mutlaka bir ölçüt geliştirin ve bu ölçüyü nasıl kullanacağınıza karar veriniz.</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İYİ BİR HEDEF NASIL OLMALI?</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fontScale="92500" lnSpcReduction="20000"/>
          </a:bodyPr>
          <a:lstStyle/>
          <a:p>
            <a:pPr algn="just">
              <a:buNone/>
            </a:pPr>
            <a:r>
              <a:rPr lang="tr-TR" dirty="0" smtClean="0"/>
              <a:t>	İstenilir Olmalı; </a:t>
            </a:r>
          </a:p>
          <a:p>
            <a:pPr algn="just">
              <a:buNone/>
            </a:pPr>
            <a:r>
              <a:rPr lang="tr-TR" dirty="0" smtClean="0"/>
              <a:t>		Hedefler, belirli bir süre içinde gerçekleştirilmesi arzu edilen veya ulaşılmak istenen sonuçlar demektir. Hepimiz, gelecekte olmak istediğimiz yerle ilgili bir arzulara sahibiz. O hayalleri amaçlara, amaçları hedeflere, hedefleri projelere, planlara ve eyleme döktüğünüzde ancak o hayaliniz gerçekleştirme olasılığını artırırsınız. Kişinin hedeflerini istediği yönde belirlemesi motivasyonunu da artıracaktır.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 </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normAutofit/>
          </a:bodyPr>
          <a:lstStyle/>
          <a:p>
            <a:pPr algn="ctr">
              <a:buNone/>
            </a:pPr>
            <a:endParaRPr lang="tr-TR" dirty="0" smtClean="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MOTİVASYON</a:t>
            </a:r>
            <a:endParaRPr lang="tr-TR"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r>
              <a:rPr lang="tr-TR" dirty="0" smtClean="0"/>
              <a:t>Motivasyon, belirli şeylere karşı duyulan ihtiyaç ile başlar. Bir ihtiyaç ortaya çıktığında onu karşılama isteği belirir. Birey böylelikle itici bir güçle uyarılmaya başlar. Sonra çeşitli biçim ve yönde davranışlara geçer. Motivasyon; dışsal motivasyon ve içsel motivasyon olarak ikiye ayrılır.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MOTİVASYON</a:t>
            </a:r>
            <a:endParaRPr lang="tr-TR"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r>
              <a:rPr lang="tr-TR" b="1" dirty="0" smtClean="0"/>
              <a:t>Dışsal motivasyon: </a:t>
            </a:r>
            <a:r>
              <a:rPr lang="tr-TR" dirty="0" smtClean="0"/>
              <a:t>Bir görevin ya da etkinliğin tamamlanması için sağlanan ödüllerle oluşturulan motivasyondur.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dirty="0" smtClean="0">
                <a:solidFill>
                  <a:schemeClr val="bg1"/>
                </a:solidFill>
              </a:rPr>
              <a:t>MOTİVASYON</a:t>
            </a:r>
            <a:endParaRPr lang="tr-TR"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r>
              <a:rPr lang="tr-TR" b="1" dirty="0" smtClean="0"/>
              <a:t>İçsel motivasyon: </a:t>
            </a:r>
            <a:r>
              <a:rPr lang="tr-TR" dirty="0" smtClean="0"/>
              <a:t>Bireyin kendi isteği ile hareket edip çalışmasıdır. Bir şeyi kendimiz istediğimiz için öğrenirsek, daha etkili çalışır, daha tutarlı olur, daha iyi öğrenir ve başarmak için farklı yollar deneriz.</a:t>
            </a:r>
          </a:p>
          <a:p>
            <a:pPr algn="just">
              <a:buNone/>
            </a:pP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İÇSEL MOTİVASYONUMUZU NASIL ARTIRIRIZ?</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Bir görevi, bir işi tamamladığımızda, başardığımızı fark ettiğimizde hissettiğimiz yeterlilik duygusu, bizleri daha zor şeyleri denemek için motive eder. Tamamlamış ve başarmış olmak ile birlikte gelen “yetkin hissetme” hali gerçekten çok güçlüdür ve içsel motivasyonu destekler.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İÇSEL MOTİVASYONUMUZU NASIL ARTIRIRIZ?</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Yetkin hissetme hali, içsel motivasyonu destekleyen anlamlı bir ödül gibidir. Geliştikçe aslında yetkinliğimiz de artar. Bu nedenle gelişmeye yönelik her adım değerlendirilmelidir.</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Belirtme Çizgisi"/>
          <p:cNvSpPr/>
          <p:nvPr/>
        </p:nvSpPr>
        <p:spPr>
          <a:xfrm>
            <a:off x="0" y="0"/>
            <a:ext cx="12190413" cy="1485578"/>
          </a:xfrm>
          <a:prstGeom prst="wedgeRectCallout">
            <a:avLst>
              <a:gd name="adj1" fmla="val -29950"/>
              <a:gd name="adj2" fmla="val 79545"/>
            </a:avLst>
          </a:prstGeom>
          <a:solidFill>
            <a:srgbClr val="36BB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 xmlns:a16="http://schemas.microsoft.com/office/drawing/2014/main" id="{E9272F0E-1F23-4605-A360-8DD777B96560}"/>
              </a:ext>
            </a:extLst>
          </p:cNvPr>
          <p:cNvSpPr>
            <a:spLocks noGrp="1"/>
          </p:cNvSpPr>
          <p:nvPr>
            <p:ph type="title"/>
          </p:nvPr>
        </p:nvSpPr>
        <p:spPr>
          <a:xfrm>
            <a:off x="0" y="333450"/>
            <a:ext cx="10570622" cy="970675"/>
          </a:xfrm>
        </p:spPr>
        <p:txBody>
          <a:bodyPr rtlCol="0">
            <a:normAutofit/>
          </a:bodyPr>
          <a:lstStyle/>
          <a:p>
            <a:r>
              <a:rPr lang="tr-TR" sz="4000" dirty="0" smtClean="0">
                <a:solidFill>
                  <a:schemeClr val="bg1"/>
                </a:solidFill>
              </a:rPr>
              <a:t>İÇSEL MOTİVASYONUMUZU NASIL ARTIRIRIZ?</a:t>
            </a:r>
            <a:endParaRPr lang="tr-TR" sz="4000" dirty="0">
              <a:solidFill>
                <a:schemeClr val="bg1"/>
              </a:solidFill>
            </a:endParaRPr>
          </a:p>
        </p:txBody>
      </p:sp>
      <p:sp>
        <p:nvSpPr>
          <p:cNvPr id="6" name="5 İçerik Yer Tutucusu"/>
          <p:cNvSpPr>
            <a:spLocks noGrp="1"/>
          </p:cNvSpPr>
          <p:nvPr>
            <p:ph idx="1"/>
          </p:nvPr>
        </p:nvSpPr>
        <p:spPr>
          <a:xfrm>
            <a:off x="609521" y="2061642"/>
            <a:ext cx="10971372" cy="4065940"/>
          </a:xfrm>
        </p:spPr>
        <p:txBody>
          <a:bodyPr/>
          <a:lstStyle/>
          <a:p>
            <a:pPr algn="just">
              <a:buNone/>
            </a:pPr>
            <a:r>
              <a:rPr lang="tr-TR" dirty="0" smtClean="0"/>
              <a:t>		Sonuca değil sürece odaklanmak öğrenme ve gelişmenin en önemli etkenlerinden biridir. Küçük bir kıvılcımı görmek ve onu beslemek motivasyonu daha da güçlendirir. </a:t>
            </a:r>
            <a:endParaRPr lang="tr-TR" dirty="0"/>
          </a:p>
        </p:txBody>
      </p:sp>
    </p:spTree>
    <p:extLst>
      <p:ext uri="{BB962C8B-B14F-4D97-AF65-F5344CB8AC3E}">
        <p14:creationId xmlns="" xmlns:p14="http://schemas.microsoft.com/office/powerpoint/2010/main" val="3171450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396</Words>
  <Application>Microsoft Office PowerPoint</Application>
  <PresentationFormat>Özel</PresentationFormat>
  <Paragraphs>125</Paragraphs>
  <Slides>32</Slides>
  <Notes>32</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MOTİVASYON  VE HEDEF BELİRLEME</vt:lpstr>
      <vt:lpstr>MOTİVASYON</vt:lpstr>
      <vt:lpstr>MOTİVASYON</vt:lpstr>
      <vt:lpstr>MOTİVASYON</vt:lpstr>
      <vt:lpstr>MOTİVASYON</vt:lpstr>
      <vt:lpstr>MOTİVASYON</vt:lpstr>
      <vt:lpstr>İÇSEL MOTİVASYONUMUZU NASIL ARTIRIRIZ?</vt:lpstr>
      <vt:lpstr>İÇSEL MOTİVASYONUMUZU NASIL ARTIRIRIZ?</vt:lpstr>
      <vt:lpstr>İÇSEL MOTİVASYONUMUZU NASIL ARTIRIRIZ?</vt:lpstr>
      <vt:lpstr>İÇSEL MOTİVASYONUMUZU NASIL ARTIRIRIZ?</vt:lpstr>
      <vt:lpstr>MOTİVASYONUMUZU DÜŞÜREN YANLIŞ İNANÇLAR?</vt:lpstr>
      <vt:lpstr>MOTİVASYONUMUZU DÜŞÜREN YANLIŞ İNANÇLAR?</vt:lpstr>
      <vt:lpstr>MOTİVASYONUMUZU DÜŞÜREN YANLIŞ İNANÇLAR?</vt:lpstr>
      <vt:lpstr>MOTİVASYONUMUZU DÜŞÜREN YANLIŞ İNANÇLAR?</vt:lpstr>
      <vt:lpstr>MOTİVASYON- ÖNERİLER</vt:lpstr>
      <vt:lpstr>MOTİVASYON- ÖNERİLER</vt:lpstr>
      <vt:lpstr>MOTİVASYON- ÖNERİLER</vt:lpstr>
      <vt:lpstr>MOTİVASYON- ÖNERİLER</vt:lpstr>
      <vt:lpstr>Hedef Belirleme</vt:lpstr>
      <vt:lpstr>HEDEF BELİRLEME</vt:lpstr>
      <vt:lpstr>HEDEF BELİRLEME</vt:lpstr>
      <vt:lpstr>HEDEF BELİRLEME</vt:lpstr>
      <vt:lpstr>HEDEF BELİRLEME</vt:lpstr>
      <vt:lpstr>HEDEF BELİRLEME</vt:lpstr>
      <vt:lpstr>Hedef Belirleme</vt:lpstr>
      <vt:lpstr>İYİ BİR HEDEF NASIL OLMALI?</vt:lpstr>
      <vt:lpstr>İYİ BİR HEDEF NASIL OLMALI?</vt:lpstr>
      <vt:lpstr>İYİ BİR HEDEF NASIL OLMALI?</vt:lpstr>
      <vt:lpstr>İYİ BİR HEDEF NASIL OLMALI?</vt:lpstr>
      <vt:lpstr>İYİ BİR HEDEF NASIL OLMALI?</vt:lpstr>
      <vt:lpstr>İYİ BİR HEDEF NASIL OLMALI?</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BELİRLEME</dc:title>
  <dc:creator>pc</dc:creator>
  <cp:lastModifiedBy>Windows Kullanıcısı</cp:lastModifiedBy>
  <cp:revision>58</cp:revision>
  <dcterms:created xsi:type="dcterms:W3CDTF">2021-09-29T10:31:29Z</dcterms:created>
  <dcterms:modified xsi:type="dcterms:W3CDTF">2021-10-10T18:47:38Z</dcterms:modified>
</cp:coreProperties>
</file>