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552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4877-F30D-4511-B155-D816AA2E23ED}" type="datetimeFigureOut">
              <a:rPr lang="tr-TR" smtClean="0"/>
              <a:t>12.10.2021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A37-892D-4463-86B7-73714AFCD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2869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4877-F30D-4511-B155-D816AA2E23ED}" type="datetimeFigureOut">
              <a:rPr lang="tr-TR" smtClean="0"/>
              <a:t>12.10.2021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A37-892D-4463-86B7-73714AFCD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4417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4877-F30D-4511-B155-D816AA2E23ED}" type="datetimeFigureOut">
              <a:rPr lang="tr-TR" smtClean="0"/>
              <a:t>12.10.2021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A37-892D-4463-86B7-73714AFCD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52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4877-F30D-4511-B155-D816AA2E23ED}" type="datetimeFigureOut">
              <a:rPr lang="tr-TR" smtClean="0"/>
              <a:t>12.10.2021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A37-892D-4463-86B7-73714AFCD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7643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4877-F30D-4511-B155-D816AA2E23ED}" type="datetimeFigureOut">
              <a:rPr lang="tr-TR" smtClean="0"/>
              <a:t>12.10.2021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A37-892D-4463-86B7-73714AFCD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281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4877-F30D-4511-B155-D816AA2E23ED}" type="datetimeFigureOut">
              <a:rPr lang="tr-TR" smtClean="0"/>
              <a:t>12.10.2021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A37-892D-4463-86B7-73714AFCD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655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4877-F30D-4511-B155-D816AA2E23ED}" type="datetimeFigureOut">
              <a:rPr lang="tr-TR" smtClean="0"/>
              <a:t>12.10.2021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A37-892D-4463-86B7-73714AFCD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07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4877-F30D-4511-B155-D816AA2E23ED}" type="datetimeFigureOut">
              <a:rPr lang="tr-TR" smtClean="0"/>
              <a:t>12.10.2021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A37-892D-4463-86B7-73714AFCD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145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4877-F30D-4511-B155-D816AA2E23ED}" type="datetimeFigureOut">
              <a:rPr lang="tr-TR" smtClean="0"/>
              <a:t>12.10.2021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A37-892D-4463-86B7-73714AFCD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354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4877-F30D-4511-B155-D816AA2E23ED}" type="datetimeFigureOut">
              <a:rPr lang="tr-TR" smtClean="0"/>
              <a:t>12.10.2021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A37-892D-4463-86B7-73714AFCD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439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4877-F30D-4511-B155-D816AA2E23ED}" type="datetimeFigureOut">
              <a:rPr lang="tr-TR" smtClean="0"/>
              <a:t>12.10.2021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1A37-892D-4463-86B7-73714AFCD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76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24877-F30D-4511-B155-D816AA2E23ED}" type="datetimeFigureOut">
              <a:rPr lang="tr-TR" smtClean="0"/>
              <a:t>12.10.2021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11A37-892D-4463-86B7-73714AFCD3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0211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253683"/>
            <a:ext cx="9144000" cy="1148397"/>
          </a:xfrm>
        </p:spPr>
        <p:txBody>
          <a:bodyPr/>
          <a:lstStyle/>
          <a:p>
            <a:r>
              <a:rPr lang="tr-TR" dirty="0" smtClean="0"/>
              <a:t>ÖZ DİSİPLİN GELİŞTİRME</a:t>
            </a:r>
            <a:endParaRPr lang="tr-TR" dirty="0"/>
          </a:p>
        </p:txBody>
      </p:sp>
      <p:pic>
        <p:nvPicPr>
          <p:cNvPr id="7170" name="Picture 2" descr="BAŞARIDA DİSİPLİNİN ÖNEMİ | Semra KOZAN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511" y="1828800"/>
            <a:ext cx="4808978" cy="240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D:\Users\Hp\Desktop\unnam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489" y="4780249"/>
            <a:ext cx="357190" cy="33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17"/>
          <p:cNvSpPr txBox="1"/>
          <p:nvPr/>
        </p:nvSpPr>
        <p:spPr>
          <a:xfrm>
            <a:off x="4313052" y="4745085"/>
            <a:ext cx="2591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1"/>
                </a:solidFill>
                <a:latin typeface="Trebuchet MS" pitchFamily="34" charset="0"/>
              </a:rPr>
              <a:t>0272 214 45 56</a:t>
            </a:r>
            <a:endParaRPr lang="tr-TR" dirty="0">
              <a:solidFill>
                <a:schemeClr val="accent1"/>
              </a:solidFill>
              <a:latin typeface="Trebuchet MS" pitchFamily="34" charset="0"/>
            </a:endParaRPr>
          </a:p>
        </p:txBody>
      </p:sp>
      <p:pic>
        <p:nvPicPr>
          <p:cNvPr id="6" name="Resim 10" descr="D:\Users\Hp\Desktop\google-haritalar-konum-ekleme-nasil-yapilir-1578491639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630" y="5301203"/>
            <a:ext cx="450907" cy="5040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etin kutusu 11"/>
          <p:cNvSpPr txBox="1"/>
          <p:nvPr/>
        </p:nvSpPr>
        <p:spPr>
          <a:xfrm>
            <a:off x="4313052" y="5172521"/>
            <a:ext cx="3933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1"/>
                </a:solidFill>
                <a:latin typeface="Trebuchet MS" pitchFamily="34" charset="0"/>
                <a:cs typeface="Calibri" pitchFamily="34" charset="0"/>
              </a:rPr>
              <a:t>Sümer </a:t>
            </a:r>
            <a:r>
              <a:rPr lang="tr-TR" dirty="0" err="1" smtClean="0">
                <a:solidFill>
                  <a:schemeClr val="accent1"/>
                </a:solidFill>
                <a:latin typeface="Trebuchet MS" pitchFamily="34" charset="0"/>
                <a:cs typeface="Calibri" pitchFamily="34" charset="0"/>
              </a:rPr>
              <a:t>Mh</a:t>
            </a:r>
            <a:r>
              <a:rPr lang="tr-TR" dirty="0" smtClean="0">
                <a:solidFill>
                  <a:schemeClr val="accent1"/>
                </a:solidFill>
                <a:latin typeface="Trebuchet MS" pitchFamily="34" charset="0"/>
                <a:cs typeface="Calibri" pitchFamily="34" charset="0"/>
              </a:rPr>
              <a:t>. Kurtuluş </a:t>
            </a:r>
            <a:r>
              <a:rPr lang="tr-TR" dirty="0" err="1" smtClean="0">
                <a:solidFill>
                  <a:schemeClr val="accent1"/>
                </a:solidFill>
                <a:latin typeface="Trebuchet MS" pitchFamily="34" charset="0"/>
                <a:cs typeface="Calibri" pitchFamily="34" charset="0"/>
              </a:rPr>
              <a:t>Cd</a:t>
            </a:r>
            <a:r>
              <a:rPr lang="tr-TR" dirty="0" smtClean="0">
                <a:solidFill>
                  <a:schemeClr val="accent1"/>
                </a:solidFill>
                <a:latin typeface="Trebuchet MS" pitchFamily="34" charset="0"/>
                <a:cs typeface="Calibri" pitchFamily="34" charset="0"/>
              </a:rPr>
              <a:t>. No48/2 İç Kapı No:C Merkez/AFYONKARAHİSAR</a:t>
            </a:r>
            <a:endParaRPr lang="tr-TR" dirty="0">
              <a:solidFill>
                <a:schemeClr val="accent1"/>
              </a:solidFill>
              <a:latin typeface="Trebuchet MS" pitchFamily="34" charset="0"/>
              <a:cs typeface="Calibri" pitchFamily="34" charset="0"/>
            </a:endParaRPr>
          </a:p>
        </p:txBody>
      </p:sp>
      <p:pic>
        <p:nvPicPr>
          <p:cNvPr id="8" name="Resim 8" descr="D:\Users\Hp\Desktop\pics-photos-instagram-logo-png-4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064" y="6057299"/>
            <a:ext cx="450907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Metin kutusu 3"/>
          <p:cNvSpPr txBox="1"/>
          <p:nvPr/>
        </p:nvSpPr>
        <p:spPr>
          <a:xfrm>
            <a:off x="4233537" y="6075117"/>
            <a:ext cx="1694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solidFill>
                  <a:schemeClr val="accent1"/>
                </a:solidFill>
                <a:latin typeface="Trebuchet MS" pitchFamily="34" charset="0"/>
              </a:rPr>
              <a:t>afyonram</a:t>
            </a:r>
            <a:endParaRPr lang="tr-TR" dirty="0">
              <a:solidFill>
                <a:schemeClr val="accent1"/>
              </a:solidFill>
              <a:latin typeface="Trebuchet MS" pitchFamily="34" charset="0"/>
            </a:endParaRPr>
          </a:p>
        </p:txBody>
      </p:sp>
      <p:pic>
        <p:nvPicPr>
          <p:cNvPr id="10" name="Resim 12" descr="D:\Users\Hp\Desktop\social-media-computer-icons-tulane-university-facebook-drawing-vector-twitter-thumbnail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610" y="6075117"/>
            <a:ext cx="369290" cy="33795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Metin kutusu 13"/>
          <p:cNvSpPr txBox="1"/>
          <p:nvPr/>
        </p:nvSpPr>
        <p:spPr>
          <a:xfrm>
            <a:off x="6759406" y="6043743"/>
            <a:ext cx="187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1"/>
                </a:solidFill>
                <a:latin typeface="Trebuchet MS" pitchFamily="34" charset="0"/>
              </a:rPr>
              <a:t>@Afyon_RAM</a:t>
            </a:r>
            <a:endParaRPr lang="tr-TR" dirty="0">
              <a:solidFill>
                <a:schemeClr val="accent1"/>
              </a:solidFill>
              <a:latin typeface="Trebuchet MS" pitchFamily="34" charset="0"/>
            </a:endParaRPr>
          </a:p>
        </p:txBody>
      </p:sp>
      <p:pic>
        <p:nvPicPr>
          <p:cNvPr id="12" name="Picture 2" descr="\\YILMAZ\Users\Public\özel eğitim dökümanlar\logo (1)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434136" y="4103272"/>
            <a:ext cx="2395861" cy="23958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297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5349240" cy="4351338"/>
          </a:xfrm>
        </p:spPr>
        <p:txBody>
          <a:bodyPr>
            <a:no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Öz disiplin kazanmaya çalışırken kendinizi ödüllendirmelisiniz. </a:t>
            </a:r>
          </a:p>
          <a:p>
            <a:pPr marL="0" indent="0">
              <a:buNone/>
            </a:pP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 Öz disiplin kazanma yolunda ne kadar çaba sarf ederseniz o kadar yol alırsınız. Bu nedenle pişmanlığa ve tereddüde fazla kapılmadan, kendinizi affederek süreci devam ettirmelisiniz.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 disiplinimizi Geliştirmek İçin Öneriler</a:t>
            </a:r>
            <a:endParaRPr lang="tr-TR" dirty="0"/>
          </a:p>
        </p:txBody>
      </p:sp>
      <p:pic>
        <p:nvPicPr>
          <p:cNvPr id="3074" name="Picture 2" descr="Hayalleri süsleyen ödüller - Ca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667" y="2574608"/>
            <a:ext cx="4118293" cy="242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04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5699760" cy="4351338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Aktif hedef belirlediğiniz zaman disiplin kazanırsınız zira hedefinizi net bir biçimde bildiğiniz için ne yapmanız gerektiğini de bilirsiniz. </a:t>
            </a:r>
          </a:p>
          <a:p>
            <a:pPr marL="0" indent="0">
              <a:buNone/>
            </a:pPr>
            <a:endParaRPr lang="tr-TR" dirty="0" smtClean="0">
              <a:latin typeface="Comic Sans MS" panose="030F0702030302020204" pitchFamily="66" charset="0"/>
            </a:endParaRPr>
          </a:p>
          <a:p>
            <a:r>
              <a:rPr lang="tr-TR" dirty="0" smtClean="0">
                <a:latin typeface="Comic Sans MS" panose="030F0702030302020204" pitchFamily="66" charset="0"/>
              </a:rPr>
              <a:t> Uyku ve öz disiplin birbiriyle doğrudan ilişkilidir. Düzenli ve kaliteli bir uyku, hem daha disiplin olmanızı sağlar hem de hafızanızı iyileştirir.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 disiplinimizi Geliştirmek İçin Öneriler</a:t>
            </a:r>
            <a:endParaRPr lang="tr-TR" dirty="0"/>
          </a:p>
        </p:txBody>
      </p:sp>
      <p:pic>
        <p:nvPicPr>
          <p:cNvPr id="4098" name="Picture 2" descr="Kötü Uyuduğunuzu Gösteren 6 İşaret ! | BRTürkiye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480" y="2569051"/>
            <a:ext cx="4190276" cy="2468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23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7240" y="1886585"/>
            <a:ext cx="5379720" cy="4351338"/>
          </a:xfrm>
        </p:spPr>
        <p:txBody>
          <a:bodyPr/>
          <a:lstStyle/>
          <a:p>
            <a:r>
              <a:rPr lang="tr-TR" dirty="0" smtClean="0">
                <a:latin typeface="Comic Sans MS" panose="030F0702030302020204" pitchFamily="66" charset="0"/>
              </a:rPr>
              <a:t>Egzersiz yapmak damarlarınızdaki kan akışını hızlandırır, hücrelerin daha çok oksijen almasını sağlar. </a:t>
            </a:r>
          </a:p>
          <a:p>
            <a:pPr marL="0" indent="0">
              <a:buNone/>
            </a:pP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 smtClean="0">
                <a:latin typeface="Comic Sans MS" panose="030F0702030302020204" pitchFamily="66" charset="0"/>
              </a:rPr>
              <a:t>Öz disiplin kazanmak ve hedeflere ulaşmak için düzenli olmak şarttır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 disiplinimizi Geliştirmek İçin Öneriler</a:t>
            </a:r>
            <a:endParaRPr lang="tr-TR" dirty="0"/>
          </a:p>
        </p:txBody>
      </p:sp>
      <p:pic>
        <p:nvPicPr>
          <p:cNvPr id="5122" name="Picture 2" descr="Egzersi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695" y="2712720"/>
            <a:ext cx="33718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24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5379720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Zaman yönetimi, kendi alanında en bilinen ve en başarılı insanların başarı sırlarından biridir. </a:t>
            </a:r>
          </a:p>
          <a:p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 Sabırlı ve ısrarlı olmak, başarısız olduğunuzda bile ayağa tekrar kalkmanızı sağlar.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 disiplinimizi Geliştirmek İçin Öneriler</a:t>
            </a:r>
            <a:endParaRPr lang="tr-TR" dirty="0"/>
          </a:p>
        </p:txBody>
      </p:sp>
      <p:sp>
        <p:nvSpPr>
          <p:cNvPr id="5" name="AutoShape 2" descr="Gerçek Başarı Nerede? - Sports &amp;amp; Merits Bl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4" descr="Gerçek Başarı Nerede? - Sports &amp;amp; Merits Blo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6150" name="Picture 6" descr="ÖĞRENCİ KOÇLUĞ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490" y="2545398"/>
            <a:ext cx="4679176" cy="286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07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949219" y="650855"/>
            <a:ext cx="9042861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8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DİNLEDİĞİNİZ İÇİN </a:t>
            </a:r>
          </a:p>
          <a:p>
            <a:pPr algn="ctr"/>
            <a:r>
              <a:rPr lang="tr-TR" sz="8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TEŞEKKÜRLER </a:t>
            </a:r>
            <a:r>
              <a:rPr lang="tr-TR" sz="8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sym typeface="Wingdings" panose="05000000000000000000" pitchFamily="2" charset="2"/>
              </a:rPr>
              <a:t></a:t>
            </a:r>
            <a:endParaRPr lang="tr-TR" sz="8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8194" name="Picture 2" descr="En Hızlı Beni Dinlediğiniz Için Teşekkürler Yazısı Hareketl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160" y="2262900"/>
            <a:ext cx="3955731" cy="449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5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 disiplin Nedir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18615"/>
          </a:xfrm>
        </p:spPr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Öz disiplin düşünce, dürtü ve duyguların üzerine çıkabilme becerisidir. Bu beceriye sahip olanlar ise okulda ve iş yaşamında daha başarılı olma eğilimindedir</a:t>
            </a:r>
            <a:endParaRPr lang="tr-TR" dirty="0"/>
          </a:p>
        </p:txBody>
      </p:sp>
      <p:pic>
        <p:nvPicPr>
          <p:cNvPr id="1026" name="Picture 2" descr="Öz Disiplin Ve Motivasyon Kavramı Zaman Yönetimi Öz Kontrol Öz Yönetim  Hedef Verimlilik Metaforları Modern Düz Karikatür Tarzı Beyaz Arka Planda  Vektör Çizimi Stok Vektör Sanatı &amp;amp; Öz Disiplin&amp;#39;nin Daha Fazla Görseli 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754" y="3283426"/>
            <a:ext cx="4332281" cy="298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83920" y="972185"/>
            <a:ext cx="10515600" cy="1740535"/>
          </a:xfrm>
        </p:spPr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Öz disiplini yüksek </a:t>
            </a:r>
            <a:r>
              <a:rPr lang="tr-TR" sz="3200" dirty="0" smtClean="0">
                <a:latin typeface="Comic Sans MS" pitchFamily="66" charset="0"/>
              </a:rPr>
              <a:t>kişilerin</a:t>
            </a:r>
            <a:r>
              <a:rPr lang="tr-TR" dirty="0" smtClean="0">
                <a:latin typeface="Comic Sans MS" pitchFamily="66" charset="0"/>
              </a:rPr>
              <a:t> daha iyi ilişkiler  kurduğunu, aynı zamanda daha mutlu, daha az stresli, fiziksel ve zihinsel olarak daha sağlıklı ve daha uzun yaşayan insanlar olduklarını gösteren çalışmalar vardır.</a:t>
            </a:r>
          </a:p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050" y="3074654"/>
            <a:ext cx="9414887" cy="2701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28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9642"/>
            <a:ext cx="9128632" cy="696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2895600" y="929640"/>
            <a:ext cx="7056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dirty="0" smtClean="0"/>
              <a:t>Öz </a:t>
            </a:r>
            <a:r>
              <a:rPr lang="tr-TR" sz="5400" dirty="0"/>
              <a:t>D</a:t>
            </a:r>
            <a:r>
              <a:rPr lang="tr-TR" sz="5400" dirty="0" smtClean="0"/>
              <a:t>isiplini Olan Kişilerin Özellikleri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331234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57" y="1160611"/>
            <a:ext cx="4550871" cy="4860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544586" y="321608"/>
            <a:ext cx="4766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>
                <a:latin typeface="Comic Sans MS" pitchFamily="66" charset="0"/>
              </a:rPr>
              <a:t>Amaç oluşturma ve ulaşmada farklı seçenekleri </a:t>
            </a:r>
            <a:r>
              <a:rPr lang="tr-TR" sz="2000" dirty="0" smtClean="0">
                <a:latin typeface="Comic Sans MS" pitchFamily="66" charset="0"/>
              </a:rPr>
              <a:t>kullanabilirler.</a:t>
            </a:r>
            <a:endParaRPr lang="tr-TR" sz="2000" dirty="0">
              <a:latin typeface="Comic Sans MS" pitchFamily="66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8046640" y="852963"/>
            <a:ext cx="25557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>
                <a:latin typeface="Comic Sans MS" pitchFamily="66" charset="0"/>
              </a:rPr>
              <a:t>Karşılaştıkları problemi çözme konusunda kendine daha fazla </a:t>
            </a:r>
            <a:r>
              <a:rPr lang="tr-TR" sz="2000" dirty="0" smtClean="0">
                <a:latin typeface="Comic Sans MS" pitchFamily="66" charset="0"/>
              </a:rPr>
              <a:t>güvenirler.</a:t>
            </a:r>
            <a:endParaRPr lang="tr-TR" sz="20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8579534" y="2699047"/>
            <a:ext cx="23973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>
                <a:latin typeface="Comic Sans MS" pitchFamily="66" charset="0"/>
              </a:rPr>
              <a:t>Öz saygıları, öz güvenleri, empati becerileri ve uyum düzeyleri </a:t>
            </a:r>
            <a:r>
              <a:rPr lang="tr-TR" sz="2000" dirty="0" smtClean="0">
                <a:latin typeface="Comic Sans MS" pitchFamily="66" charset="0"/>
              </a:rPr>
              <a:t>yüksektir.</a:t>
            </a:r>
            <a:endParaRPr lang="tr-TR" sz="20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8256920" y="5067181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latin typeface="Comic Sans MS" pitchFamily="66" charset="0"/>
              </a:rPr>
              <a:t>Yeni çözüm yollarını </a:t>
            </a:r>
            <a:r>
              <a:rPr lang="tr-TR" sz="2000" dirty="0">
                <a:latin typeface="Comic Sans MS" pitchFamily="66" charset="0"/>
              </a:rPr>
              <a:t>denemeye</a:t>
            </a:r>
            <a:r>
              <a:rPr lang="tr-TR" dirty="0">
                <a:latin typeface="Comic Sans MS" pitchFamily="66" charset="0"/>
              </a:rPr>
              <a:t> daha </a:t>
            </a:r>
            <a:r>
              <a:rPr lang="tr-TR" dirty="0" smtClean="0">
                <a:latin typeface="Comic Sans MS" pitchFamily="66" charset="0"/>
              </a:rPr>
              <a:t>açıktırlar.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2415843" y="6000090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>
                <a:latin typeface="Comic Sans MS" pitchFamily="66" charset="0"/>
              </a:rPr>
              <a:t>Kendilerini daha çok motive edebilirler</a:t>
            </a:r>
            <a:endParaRPr lang="tr-TR" sz="20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822483" y="4301910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>
                <a:latin typeface="Comic Sans MS" pitchFamily="66" charset="0"/>
              </a:rPr>
              <a:t>Planlama becerileri daha </a:t>
            </a:r>
            <a:r>
              <a:rPr lang="tr-TR" sz="2000" dirty="0" smtClean="0">
                <a:latin typeface="Comic Sans MS" pitchFamily="66" charset="0"/>
              </a:rPr>
              <a:t>iyidir.</a:t>
            </a:r>
            <a:endParaRPr lang="tr-TR" sz="2000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930495" y="2484179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>
                <a:latin typeface="Comic Sans MS" pitchFamily="66" charset="0"/>
              </a:rPr>
              <a:t>Öğrenme sürecine daha etkin </a:t>
            </a:r>
            <a:r>
              <a:rPr lang="tr-TR" sz="2000" dirty="0" smtClean="0">
                <a:latin typeface="Comic Sans MS" pitchFamily="66" charset="0"/>
              </a:rPr>
              <a:t>katılabilirler.</a:t>
            </a:r>
            <a:endParaRPr lang="tr-TR" sz="2000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1695569" y="854407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tr-TR" sz="2000" dirty="0" smtClean="0">
                <a:latin typeface="Comic Sans MS" pitchFamily="66" charset="0"/>
              </a:rPr>
              <a:t>Yeterliliklerinin</a:t>
            </a:r>
          </a:p>
          <a:p>
            <a:pPr algn="ctr" fontAlgn="base">
              <a:lnSpc>
                <a:spcPct val="150000"/>
              </a:lnSpc>
            </a:pP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>
                <a:latin typeface="Comic Sans MS" pitchFamily="66" charset="0"/>
              </a:rPr>
              <a:t>farkındadırlar.</a:t>
            </a:r>
          </a:p>
        </p:txBody>
      </p:sp>
    </p:spTree>
    <p:extLst>
      <p:ext uri="{BB962C8B-B14F-4D97-AF65-F5344CB8AC3E}">
        <p14:creationId xmlns:p14="http://schemas.microsoft.com/office/powerpoint/2010/main" val="13743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Comic Sans MS" panose="030F0702030302020204" pitchFamily="66" charset="0"/>
              </a:rPr>
              <a:t>ÖZ DİSİPLİNLE BAĞLANTILI KAVRAMLAR</a:t>
            </a:r>
            <a:endParaRPr lang="tr-TR" sz="3600" dirty="0"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528828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3200" dirty="0" smtClean="0">
                <a:latin typeface="Comic Sans MS" panose="030F0702030302020204" pitchFamily="66" charset="0"/>
              </a:rPr>
              <a:t>➢ Öz düzenleme</a:t>
            </a:r>
          </a:p>
          <a:p>
            <a:pPr marL="0" indent="0">
              <a:buNone/>
            </a:pPr>
            <a:r>
              <a:rPr lang="tr-TR" sz="3200" dirty="0" smtClean="0">
                <a:latin typeface="Comic Sans MS" panose="030F0702030302020204" pitchFamily="66" charset="0"/>
              </a:rPr>
              <a:t>➢ İstikrarlı olmak </a:t>
            </a:r>
          </a:p>
          <a:p>
            <a:pPr marL="0" indent="0">
              <a:buNone/>
            </a:pPr>
            <a:r>
              <a:rPr lang="tr-TR" sz="3200" dirty="0" smtClean="0">
                <a:latin typeface="Comic Sans MS" panose="030F0702030302020204" pitchFamily="66" charset="0"/>
              </a:rPr>
              <a:t>➢ İrade sahibi olmak</a:t>
            </a:r>
          </a:p>
          <a:p>
            <a:pPr marL="0" indent="0">
              <a:buNone/>
            </a:pPr>
            <a:r>
              <a:rPr lang="tr-TR" sz="3200" dirty="0" smtClean="0">
                <a:latin typeface="Comic Sans MS" panose="030F0702030302020204" pitchFamily="66" charset="0"/>
              </a:rPr>
              <a:t>➢ Kararlılık </a:t>
            </a:r>
          </a:p>
          <a:p>
            <a:pPr marL="0" indent="0">
              <a:buNone/>
            </a:pPr>
            <a:r>
              <a:rPr lang="tr-TR" sz="3200" dirty="0" smtClean="0">
                <a:latin typeface="Comic Sans MS" panose="030F0702030302020204" pitchFamily="66" charset="0"/>
              </a:rPr>
              <a:t>➢ İç motivasyona sahip olmak </a:t>
            </a:r>
          </a:p>
          <a:p>
            <a:pPr marL="0" indent="0">
              <a:buNone/>
            </a:pPr>
            <a:r>
              <a:rPr lang="tr-TR" sz="3200" dirty="0" smtClean="0">
                <a:latin typeface="Comic Sans MS" panose="030F0702030302020204" pitchFamily="66" charset="0"/>
              </a:rPr>
              <a:t>➢ Azim-istek</a:t>
            </a:r>
          </a:p>
          <a:p>
            <a:pPr marL="0" indent="0">
              <a:buNone/>
            </a:pPr>
            <a:r>
              <a:rPr lang="tr-TR" sz="3200" dirty="0" smtClean="0">
                <a:latin typeface="Comic Sans MS" panose="030F0702030302020204" pitchFamily="66" charset="0"/>
              </a:rPr>
              <a:t>➢ Yeterlilik </a:t>
            </a:r>
          </a:p>
          <a:p>
            <a:pPr marL="0" indent="0">
              <a:buNone/>
            </a:pPr>
            <a:r>
              <a:rPr lang="tr-TR" sz="3200" dirty="0" smtClean="0">
                <a:latin typeface="Comic Sans MS" panose="030F0702030302020204" pitchFamily="66" charset="0"/>
              </a:rPr>
              <a:t>➢ Dayanıklılık</a:t>
            </a:r>
          </a:p>
          <a:p>
            <a:pPr marL="0" indent="0">
              <a:buNone/>
            </a:pPr>
            <a:endParaRPr lang="tr-TR" sz="3200" dirty="0">
              <a:latin typeface="Comic Sans MS" panose="030F0702030302020204" pitchFamily="66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7086600" y="1825625"/>
            <a:ext cx="426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➢ </a:t>
            </a:r>
            <a:r>
              <a:rPr lang="tr-TR" sz="3200" dirty="0">
                <a:latin typeface="Comic Sans MS" panose="030F0702030302020204" pitchFamily="66" charset="0"/>
              </a:rPr>
              <a:t>Sabır </a:t>
            </a:r>
            <a:endParaRPr lang="tr-TR" sz="3200" dirty="0" smtClean="0">
              <a:latin typeface="Comic Sans MS" panose="030F0702030302020204" pitchFamily="66" charset="0"/>
            </a:endParaRPr>
          </a:p>
          <a:p>
            <a:r>
              <a:rPr lang="tr-TR" sz="3200" dirty="0" smtClean="0">
                <a:latin typeface="Comic Sans MS" panose="030F0702030302020204" pitchFamily="66" charset="0"/>
              </a:rPr>
              <a:t>➢ </a:t>
            </a:r>
            <a:r>
              <a:rPr lang="tr-TR" sz="3200" dirty="0">
                <a:latin typeface="Comic Sans MS" panose="030F0702030302020204" pitchFamily="66" charset="0"/>
              </a:rPr>
              <a:t>Hedeflerimizin olması </a:t>
            </a:r>
            <a:endParaRPr lang="tr-TR" sz="3200" dirty="0" smtClean="0">
              <a:latin typeface="Comic Sans MS" panose="030F0702030302020204" pitchFamily="66" charset="0"/>
            </a:endParaRPr>
          </a:p>
          <a:p>
            <a:r>
              <a:rPr lang="tr-TR" sz="3200" dirty="0" smtClean="0">
                <a:latin typeface="Comic Sans MS" panose="030F0702030302020204" pitchFamily="66" charset="0"/>
              </a:rPr>
              <a:t>➢ </a:t>
            </a:r>
            <a:r>
              <a:rPr lang="tr-TR" sz="3200" dirty="0">
                <a:latin typeface="Comic Sans MS" panose="030F0702030302020204" pitchFamily="66" charset="0"/>
              </a:rPr>
              <a:t>Planlı-programlı olmak </a:t>
            </a:r>
            <a:endParaRPr lang="tr-TR" sz="3200" dirty="0" smtClean="0">
              <a:latin typeface="Comic Sans MS" panose="030F0702030302020204" pitchFamily="66" charset="0"/>
            </a:endParaRPr>
          </a:p>
          <a:p>
            <a:r>
              <a:rPr lang="tr-TR" sz="3200" dirty="0" smtClean="0">
                <a:latin typeface="Comic Sans MS" panose="030F0702030302020204" pitchFamily="66" charset="0"/>
              </a:rPr>
              <a:t>➢ </a:t>
            </a:r>
            <a:r>
              <a:rPr lang="tr-TR" sz="3200" dirty="0">
                <a:latin typeface="Comic Sans MS" panose="030F0702030302020204" pitchFamily="66" charset="0"/>
              </a:rPr>
              <a:t>İnanç sahibi olmak ➢ Öz </a:t>
            </a:r>
            <a:r>
              <a:rPr lang="tr-TR" sz="3200" dirty="0" smtClean="0">
                <a:latin typeface="Comic Sans MS" panose="030F0702030302020204" pitchFamily="66" charset="0"/>
              </a:rPr>
              <a:t>güven </a:t>
            </a:r>
          </a:p>
          <a:p>
            <a:r>
              <a:rPr lang="tr-TR" sz="3200" dirty="0" smtClean="0">
                <a:latin typeface="Comic Sans MS" panose="030F0702030302020204" pitchFamily="66" charset="0"/>
              </a:rPr>
              <a:t>➢ </a:t>
            </a:r>
            <a:r>
              <a:rPr lang="tr-TR" sz="3200" dirty="0">
                <a:latin typeface="Comic Sans MS" panose="030F0702030302020204" pitchFamily="66" charset="0"/>
              </a:rPr>
              <a:t>Cesaret </a:t>
            </a:r>
            <a:endParaRPr lang="tr-TR" sz="3200" dirty="0" smtClean="0">
              <a:latin typeface="Comic Sans MS" panose="030F0702030302020204" pitchFamily="66" charset="0"/>
            </a:endParaRPr>
          </a:p>
          <a:p>
            <a:endParaRPr lang="tr-T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59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471805"/>
            <a:ext cx="10515600" cy="869315"/>
          </a:xfrm>
        </p:spPr>
        <p:txBody>
          <a:bodyPr>
            <a:normAutofit fontScale="90000"/>
          </a:bodyPr>
          <a:lstStyle/>
          <a:p>
            <a:r>
              <a:rPr lang="tr-TR" dirty="0"/>
              <a:t>KENDİ</a:t>
            </a:r>
            <a:r>
              <a:rPr lang="tr-TR" b="1" dirty="0" smtClean="0"/>
              <a:t> </a:t>
            </a:r>
            <a:r>
              <a:rPr lang="tr-TR" dirty="0" smtClean="0"/>
              <a:t>ÖZ DİSİPLİNİMİZİ </a:t>
            </a:r>
            <a:r>
              <a:rPr lang="tr-TR" dirty="0"/>
              <a:t>OLUŞTURMAK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grpSp>
        <p:nvGrpSpPr>
          <p:cNvPr id="4" name="Grup 3"/>
          <p:cNvGrpSpPr/>
          <p:nvPr/>
        </p:nvGrpSpPr>
        <p:grpSpPr>
          <a:xfrm>
            <a:off x="1048905" y="1341119"/>
            <a:ext cx="10226383" cy="3719845"/>
            <a:chOff x="1139178" y="1614591"/>
            <a:chExt cx="7393262" cy="1275864"/>
          </a:xfrm>
        </p:grpSpPr>
        <p:sp>
          <p:nvSpPr>
            <p:cNvPr id="5" name="Metin kutusu 4"/>
            <p:cNvSpPr txBox="1"/>
            <p:nvPr/>
          </p:nvSpPr>
          <p:spPr>
            <a:xfrm>
              <a:off x="2123728" y="1614591"/>
              <a:ext cx="4104456" cy="179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/>
                <a:t>UZUN DÖNEM ÖZ DİSİPLİNLERİMİZ</a:t>
              </a:r>
              <a:endParaRPr lang="tr-TR" sz="2800" b="1" dirty="0"/>
            </a:p>
          </p:txBody>
        </p:sp>
        <p:sp>
          <p:nvSpPr>
            <p:cNvPr id="6" name="Dikdörtgen 5"/>
            <p:cNvSpPr/>
            <p:nvPr/>
          </p:nvSpPr>
          <p:spPr>
            <a:xfrm>
              <a:off x="1667254" y="1760757"/>
              <a:ext cx="6048672" cy="10336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" name="Aşağı Ok 6"/>
            <p:cNvSpPr/>
            <p:nvPr/>
          </p:nvSpPr>
          <p:spPr>
            <a:xfrm>
              <a:off x="1643234" y="1864123"/>
              <a:ext cx="288032" cy="391398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" name="Aşağı Ok 7"/>
            <p:cNvSpPr/>
            <p:nvPr/>
          </p:nvSpPr>
          <p:spPr>
            <a:xfrm>
              <a:off x="3275856" y="1864123"/>
              <a:ext cx="288032" cy="391398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" name="Aşağı Ok 8"/>
            <p:cNvSpPr/>
            <p:nvPr/>
          </p:nvSpPr>
          <p:spPr>
            <a:xfrm>
              <a:off x="7427894" y="1812440"/>
              <a:ext cx="288032" cy="391398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0" name="Aşağı Ok 9"/>
            <p:cNvSpPr/>
            <p:nvPr/>
          </p:nvSpPr>
          <p:spPr>
            <a:xfrm>
              <a:off x="5477824" y="1860274"/>
              <a:ext cx="288032" cy="391398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1" name="Metin kutusu 10"/>
            <p:cNvSpPr txBox="1"/>
            <p:nvPr/>
          </p:nvSpPr>
          <p:spPr>
            <a:xfrm>
              <a:off x="1139178" y="2327979"/>
              <a:ext cx="1296144" cy="327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800" dirty="0" smtClean="0">
                  <a:latin typeface="Comic Sans MS" panose="030F0702030302020204" pitchFamily="66" charset="0"/>
                </a:rPr>
                <a:t>Dürüst olmak</a:t>
              </a:r>
              <a:endParaRPr lang="tr-TR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12" name="Metin kutusu 11"/>
            <p:cNvSpPr txBox="1"/>
            <p:nvPr/>
          </p:nvSpPr>
          <p:spPr>
            <a:xfrm>
              <a:off x="2525496" y="2327979"/>
              <a:ext cx="1788751" cy="475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800" dirty="0">
                  <a:latin typeface="Comic Sans MS" panose="030F0702030302020204" pitchFamily="66" charset="0"/>
                </a:rPr>
                <a:t>Başladığı işi zamanında bitirmek</a:t>
              </a:r>
            </a:p>
          </p:txBody>
        </p:sp>
        <p:sp>
          <p:nvSpPr>
            <p:cNvPr id="13" name="Metin kutusu 12"/>
            <p:cNvSpPr txBox="1"/>
            <p:nvPr/>
          </p:nvSpPr>
          <p:spPr>
            <a:xfrm>
              <a:off x="4932040" y="2312144"/>
              <a:ext cx="1296144" cy="475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800" dirty="0">
                  <a:latin typeface="Comic Sans MS" panose="030F0702030302020204" pitchFamily="66" charset="0"/>
                </a:rPr>
                <a:t>Verdiği Sözde Durmak</a:t>
              </a:r>
            </a:p>
          </p:txBody>
        </p:sp>
        <p:sp>
          <p:nvSpPr>
            <p:cNvPr id="14" name="Metin kutusu 13"/>
            <p:cNvSpPr txBox="1"/>
            <p:nvPr/>
          </p:nvSpPr>
          <p:spPr>
            <a:xfrm>
              <a:off x="6588224" y="2267628"/>
              <a:ext cx="1944216" cy="622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800" dirty="0">
                  <a:latin typeface="Comic Sans MS" panose="030F0702030302020204" pitchFamily="66" charset="0"/>
                </a:rPr>
                <a:t>Amacına ulaşmak için zorluklara dayanmak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048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617757" y="1207621"/>
            <a:ext cx="5131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KISA DÖNEM ÖZ DİSİPLİNLERİMİZ</a:t>
            </a:r>
            <a:endParaRPr lang="tr-TR" sz="2800" b="1" dirty="0"/>
          </a:p>
        </p:txBody>
      </p:sp>
      <p:sp>
        <p:nvSpPr>
          <p:cNvPr id="6" name="Dikdörtgen 5"/>
          <p:cNvSpPr/>
          <p:nvPr/>
        </p:nvSpPr>
        <p:spPr>
          <a:xfrm>
            <a:off x="1700829" y="1770453"/>
            <a:ext cx="8366542" cy="301369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Aşağı Ok 6"/>
          <p:cNvSpPr/>
          <p:nvPr/>
        </p:nvSpPr>
        <p:spPr>
          <a:xfrm>
            <a:off x="1700829" y="2071822"/>
            <a:ext cx="398407" cy="1141141"/>
          </a:xfrm>
          <a:prstGeom prst="downArrow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Aşağı Ok 7"/>
          <p:cNvSpPr/>
          <p:nvPr/>
        </p:nvSpPr>
        <p:spPr>
          <a:xfrm>
            <a:off x="4150327" y="2071818"/>
            <a:ext cx="398407" cy="1141141"/>
          </a:xfrm>
          <a:prstGeom prst="downArrow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Aşağı Ok 8"/>
          <p:cNvSpPr/>
          <p:nvPr/>
        </p:nvSpPr>
        <p:spPr>
          <a:xfrm>
            <a:off x="6960276" y="2071818"/>
            <a:ext cx="398407" cy="1141141"/>
          </a:xfrm>
          <a:prstGeom prst="downArrow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Aşağı Ok 9"/>
          <p:cNvSpPr/>
          <p:nvPr/>
        </p:nvSpPr>
        <p:spPr>
          <a:xfrm>
            <a:off x="9740196" y="2071819"/>
            <a:ext cx="398407" cy="1141141"/>
          </a:xfrm>
          <a:prstGeom prst="downArrow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14016" y="3514332"/>
            <a:ext cx="2310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Ders çalışma planımıza sadık kalmak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3732857" y="3499415"/>
            <a:ext cx="1650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Zaman planı yapmak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6511406" y="3553936"/>
            <a:ext cx="24344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Yatma ve kalkma saatlerimizi belirlemek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8768088" y="3499416"/>
            <a:ext cx="28600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Odamızı ve eşyalarımızı düzenlemek</a:t>
            </a:r>
          </a:p>
        </p:txBody>
      </p:sp>
    </p:spTree>
    <p:extLst>
      <p:ext uri="{BB962C8B-B14F-4D97-AF65-F5344CB8AC3E}">
        <p14:creationId xmlns:p14="http://schemas.microsoft.com/office/powerpoint/2010/main" val="331638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 disiplinimizi Geliştirmek İçin Öneriler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5882640" cy="4742816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Dikkatinizi dağıtan ve aklınızı çelen şeyleri çevrenizden kaldırmak, daha sade bir çalışma ortamına sahip olmak öz disiplin kazanmanın temel koşullarından biridir. </a:t>
            </a:r>
          </a:p>
          <a:p>
            <a:r>
              <a:rPr lang="tr-TR" dirty="0" smtClean="0">
                <a:latin typeface="Comic Sans MS" panose="030F0702030302020204" pitchFamily="66" charset="0"/>
              </a:rPr>
              <a:t>Açken konsantre olmakta zorlanırsınız ve beyniniz olması gerektiği gibi çalışmaz. Bu nedenle düzenli olarak bir şeyler atıştırmaya dikkat edin</a:t>
            </a:r>
            <a:endParaRPr lang="tr-TR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Öz disiplinimizi nasıl geliştirebiliriz? - BinYapr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314" y="2492534"/>
            <a:ext cx="3563486" cy="267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44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437</Words>
  <Application>Microsoft Office PowerPoint</Application>
  <PresentationFormat>Özel</PresentationFormat>
  <Paragraphs>64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Office Teması</vt:lpstr>
      <vt:lpstr>ÖZ DİSİPLİN GELİŞTİRME</vt:lpstr>
      <vt:lpstr>Öz disiplin Nedir ?</vt:lpstr>
      <vt:lpstr>PowerPoint Sunusu</vt:lpstr>
      <vt:lpstr>PowerPoint Sunusu</vt:lpstr>
      <vt:lpstr>PowerPoint Sunusu</vt:lpstr>
      <vt:lpstr>ÖZ DİSİPLİNLE BAĞLANTILI KAVRAMLAR</vt:lpstr>
      <vt:lpstr>KENDİ ÖZ DİSİPLİNİMİZİ OLUŞTURMAK </vt:lpstr>
      <vt:lpstr>PowerPoint Sunusu</vt:lpstr>
      <vt:lpstr>Öz disiplinimizi Geliştirmek İçin Öneriler</vt:lpstr>
      <vt:lpstr>Öz disiplinimizi Geliştirmek İçin Öneriler</vt:lpstr>
      <vt:lpstr>Öz disiplinimizi Geliştirmek İçin Öneriler</vt:lpstr>
      <vt:lpstr>Öz disiplinimizi Geliştirmek İçin Öneriler</vt:lpstr>
      <vt:lpstr>Öz disiplinimizi Geliştirmek İçin Öneriler</vt:lpstr>
      <vt:lpstr>PowerPoint Sunusu</vt:lpstr>
    </vt:vector>
  </TitlesOfParts>
  <Company>Silentall Unattended Installer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ÖZDİSİPLİN GELİŞTİRME</dc:title>
  <dc:creator>isko</dc:creator>
  <cp:lastModifiedBy>Salon</cp:lastModifiedBy>
  <cp:revision>8</cp:revision>
  <dcterms:created xsi:type="dcterms:W3CDTF">2021-10-10T15:09:57Z</dcterms:created>
  <dcterms:modified xsi:type="dcterms:W3CDTF">2021-10-12T06:48:41Z</dcterms:modified>
</cp:coreProperties>
</file>