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27.09.2021</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3720DD-5B6D-40BF-8493-A6B52D484E6B}" type="datetimeFigureOut">
              <a:rPr lang="tr-TR" smtClean="0"/>
              <a:t>27.09.2021</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64705" y="-235943"/>
            <a:ext cx="7406640" cy="1472184"/>
          </a:xfrm>
        </p:spPr>
        <p:txBody>
          <a:bodyPr/>
          <a:lstStyle/>
          <a:p>
            <a:r>
              <a:rPr lang="tr-TR" dirty="0" smtClean="0"/>
              <a:t>ÖZSAYGI GELİŞTİRME</a:t>
            </a:r>
            <a:endParaRPr lang="tr-TR" dirty="0"/>
          </a:p>
        </p:txBody>
      </p:sp>
      <p:pic>
        <p:nvPicPr>
          <p:cNvPr id="4" name="Picture 8" descr="D:\Users\Hp\Desktop\unna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702076"/>
            <a:ext cx="357190" cy="33416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17"/>
          <p:cNvSpPr txBox="1"/>
          <p:nvPr/>
        </p:nvSpPr>
        <p:spPr>
          <a:xfrm>
            <a:off x="2483768" y="4702076"/>
            <a:ext cx="2591877" cy="400110"/>
          </a:xfrm>
          <a:prstGeom prst="rect">
            <a:avLst/>
          </a:prstGeom>
          <a:noFill/>
        </p:spPr>
        <p:txBody>
          <a:bodyPr wrap="square" rtlCol="0">
            <a:spAutoFit/>
          </a:bodyPr>
          <a:lstStyle/>
          <a:p>
            <a:r>
              <a:rPr lang="tr-TR" sz="2000" dirty="0" smtClean="0">
                <a:solidFill>
                  <a:schemeClr val="accent2">
                    <a:lumMod val="50000"/>
                  </a:schemeClr>
                </a:solidFill>
                <a:latin typeface="Trebuchet MS" pitchFamily="34" charset="0"/>
              </a:rPr>
              <a:t>0272 214 45 56</a:t>
            </a:r>
            <a:endParaRPr lang="tr-TR" sz="2000" dirty="0">
              <a:solidFill>
                <a:schemeClr val="accent2">
                  <a:lumMod val="50000"/>
                </a:schemeClr>
              </a:solidFill>
              <a:latin typeface="Trebuchet MS" pitchFamily="34" charset="0"/>
            </a:endParaRPr>
          </a:p>
        </p:txBody>
      </p:sp>
      <p:pic>
        <p:nvPicPr>
          <p:cNvPr id="6"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863" y="5094744"/>
            <a:ext cx="498101" cy="444689"/>
          </a:xfrm>
          <a:prstGeom prst="rect">
            <a:avLst/>
          </a:prstGeom>
          <a:noFill/>
          <a:ln>
            <a:noFill/>
          </a:ln>
        </p:spPr>
      </p:pic>
      <p:sp>
        <p:nvSpPr>
          <p:cNvPr id="7" name="Metin kutusu 11"/>
          <p:cNvSpPr txBox="1"/>
          <p:nvPr/>
        </p:nvSpPr>
        <p:spPr>
          <a:xfrm>
            <a:off x="2336902" y="5122901"/>
            <a:ext cx="3933117" cy="646331"/>
          </a:xfrm>
          <a:prstGeom prst="rect">
            <a:avLst/>
          </a:prstGeom>
          <a:noFill/>
        </p:spPr>
        <p:txBody>
          <a:bodyPr wrap="square" rtlCol="0">
            <a:spAutoFit/>
          </a:bodyPr>
          <a:lstStyle/>
          <a:p>
            <a:r>
              <a:rPr lang="tr-TR" dirty="0">
                <a:solidFill>
                  <a:schemeClr val="accent2">
                    <a:lumMod val="50000"/>
                  </a:schemeClr>
                </a:solidFill>
                <a:latin typeface="Trebuchet MS" pitchFamily="34" charset="0"/>
              </a:rPr>
              <a:t>Sümer </a:t>
            </a:r>
            <a:r>
              <a:rPr lang="tr-TR" dirty="0" err="1">
                <a:solidFill>
                  <a:schemeClr val="accent2">
                    <a:lumMod val="50000"/>
                  </a:schemeClr>
                </a:solidFill>
                <a:latin typeface="Trebuchet MS" pitchFamily="34" charset="0"/>
              </a:rPr>
              <a:t>Mh</a:t>
            </a:r>
            <a:r>
              <a:rPr lang="tr-TR" dirty="0">
                <a:solidFill>
                  <a:schemeClr val="accent2">
                    <a:lumMod val="50000"/>
                  </a:schemeClr>
                </a:solidFill>
                <a:latin typeface="Trebuchet MS" pitchFamily="34" charset="0"/>
              </a:rPr>
              <a:t>. Kurtuluş </a:t>
            </a:r>
            <a:r>
              <a:rPr lang="tr-TR" dirty="0" err="1">
                <a:solidFill>
                  <a:schemeClr val="accent2">
                    <a:lumMod val="50000"/>
                  </a:schemeClr>
                </a:solidFill>
                <a:latin typeface="Trebuchet MS" pitchFamily="34" charset="0"/>
              </a:rPr>
              <a:t>Cd</a:t>
            </a:r>
            <a:r>
              <a:rPr lang="tr-TR" dirty="0">
                <a:solidFill>
                  <a:schemeClr val="accent2">
                    <a:lumMod val="50000"/>
                  </a:schemeClr>
                </a:solidFill>
                <a:latin typeface="Trebuchet MS" pitchFamily="34" charset="0"/>
              </a:rPr>
              <a:t>. No48/2 İç Kapı No:C Merkez/AFYONKARAHİSAR</a:t>
            </a:r>
          </a:p>
        </p:txBody>
      </p:sp>
      <p:pic>
        <p:nvPicPr>
          <p:cNvPr id="8" name="Resim 8" descr="D:\Users\Hp\Desktop\pics-photos-instagram-logo-png-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5862" y="5876128"/>
            <a:ext cx="445066" cy="432048"/>
          </a:xfrm>
          <a:prstGeom prst="rect">
            <a:avLst/>
          </a:prstGeom>
          <a:noFill/>
          <a:ln>
            <a:noFill/>
          </a:ln>
        </p:spPr>
      </p:pic>
      <p:sp>
        <p:nvSpPr>
          <p:cNvPr id="9" name="Metin kutusu 3"/>
          <p:cNvSpPr txBox="1"/>
          <p:nvPr/>
        </p:nvSpPr>
        <p:spPr>
          <a:xfrm>
            <a:off x="2422964" y="5938844"/>
            <a:ext cx="1694002" cy="369332"/>
          </a:xfrm>
          <a:prstGeom prst="rect">
            <a:avLst/>
          </a:prstGeom>
          <a:noFill/>
        </p:spPr>
        <p:txBody>
          <a:bodyPr wrap="square" rtlCol="0">
            <a:spAutoFit/>
          </a:bodyPr>
          <a:lstStyle/>
          <a:p>
            <a:r>
              <a:rPr lang="tr-TR" dirty="0" err="1">
                <a:solidFill>
                  <a:schemeClr val="accent2">
                    <a:lumMod val="50000"/>
                  </a:schemeClr>
                </a:solidFill>
                <a:latin typeface="Trebuchet MS" pitchFamily="34" charset="0"/>
              </a:rPr>
              <a:t>afyonram</a:t>
            </a:r>
            <a:endParaRPr lang="tr-TR" dirty="0">
              <a:solidFill>
                <a:schemeClr val="accent2">
                  <a:lumMod val="50000"/>
                </a:schemeClr>
              </a:solidFill>
              <a:latin typeface="Trebuchet MS" pitchFamily="34" charset="0"/>
            </a:endParaRPr>
          </a:p>
        </p:txBody>
      </p:sp>
      <p:pic>
        <p:nvPicPr>
          <p:cNvPr id="10" name="Resim 12" descr="D:\Users\Hp\Desktop\social-media-computer-icons-tulane-university-facebook-drawing-vector-twitter-thumbnai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7391" y="5916210"/>
            <a:ext cx="412288" cy="351883"/>
          </a:xfrm>
          <a:prstGeom prst="rect">
            <a:avLst/>
          </a:prstGeom>
          <a:noFill/>
          <a:ln>
            <a:noFill/>
          </a:ln>
        </p:spPr>
      </p:pic>
      <p:sp>
        <p:nvSpPr>
          <p:cNvPr id="11" name="Metin kutusu 13"/>
          <p:cNvSpPr txBox="1"/>
          <p:nvPr/>
        </p:nvSpPr>
        <p:spPr>
          <a:xfrm>
            <a:off x="4649954" y="5907485"/>
            <a:ext cx="1870364" cy="369332"/>
          </a:xfrm>
          <a:prstGeom prst="rect">
            <a:avLst/>
          </a:prstGeom>
          <a:noFill/>
        </p:spPr>
        <p:txBody>
          <a:bodyPr wrap="square" rtlCol="0">
            <a:spAutoFit/>
          </a:bodyPr>
          <a:lstStyle/>
          <a:p>
            <a:r>
              <a:rPr lang="tr-TR" dirty="0">
                <a:solidFill>
                  <a:schemeClr val="accent2">
                    <a:lumMod val="50000"/>
                  </a:schemeClr>
                </a:solidFill>
                <a:latin typeface="Trebuchet MS" pitchFamily="34" charset="0"/>
              </a:rPr>
              <a:t>@Afyon_RAM</a:t>
            </a:r>
          </a:p>
        </p:txBody>
      </p:sp>
      <p:pic>
        <p:nvPicPr>
          <p:cNvPr id="12" name="Picture 2" descr="\\YILMAZ\Users\Public\özel eğitim dökümanlar\logo (1).png"/>
          <p:cNvPicPr>
            <a:picLocks noChangeAspect="1" noChangeArrowheads="1"/>
          </p:cNvPicPr>
          <p:nvPr/>
        </p:nvPicPr>
        <p:blipFill>
          <a:blip r:embed="rId6" cstate="print"/>
          <a:srcRect/>
          <a:stretch>
            <a:fillRect/>
          </a:stretch>
        </p:blipFill>
        <p:spPr bwMode="auto">
          <a:xfrm>
            <a:off x="6804248" y="4578726"/>
            <a:ext cx="1754173" cy="1754173"/>
          </a:xfrm>
          <a:prstGeom prst="rect">
            <a:avLst/>
          </a:prstGeom>
          <a:noFill/>
        </p:spPr>
      </p:pic>
      <p:pic>
        <p:nvPicPr>
          <p:cNvPr id="1026" name="Picture 2" descr="Yaşam Okulunun En Zor Dersi: Özsaygı | Kuraldışı Çoc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3028" y="1124744"/>
            <a:ext cx="497032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810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68044"/>
            <a:ext cx="7498080" cy="1143000"/>
          </a:xfrm>
        </p:spPr>
        <p:txBody>
          <a:bodyPr/>
          <a:lstStyle/>
          <a:p>
            <a:r>
              <a:rPr lang="tr-TR" dirty="0" smtClean="0"/>
              <a:t>Özsaygıyı Artırmak İçin…</a:t>
            </a:r>
            <a:endParaRPr lang="tr-TR" dirty="0"/>
          </a:p>
        </p:txBody>
      </p:sp>
      <p:sp>
        <p:nvSpPr>
          <p:cNvPr id="3" name="İçerik Yer Tutucusu 2"/>
          <p:cNvSpPr>
            <a:spLocks noGrp="1"/>
          </p:cNvSpPr>
          <p:nvPr>
            <p:ph idx="1"/>
          </p:nvPr>
        </p:nvSpPr>
        <p:spPr>
          <a:xfrm>
            <a:off x="1187624" y="4365104"/>
            <a:ext cx="7498080" cy="2197224"/>
          </a:xfrm>
        </p:spPr>
        <p:txBody>
          <a:bodyPr>
            <a:normAutofit fontScale="92500" lnSpcReduction="20000"/>
          </a:bodyPr>
          <a:lstStyle/>
          <a:p>
            <a:pPr>
              <a:buFont typeface="Wingdings" panose="05000000000000000000" pitchFamily="2" charset="2"/>
              <a:buChar char="q"/>
            </a:pPr>
            <a:r>
              <a:rPr lang="sv-SE" sz="3900" b="1" i="1" dirty="0"/>
              <a:t>1. Var olan benliğinizi kabul edin.</a:t>
            </a:r>
          </a:p>
          <a:p>
            <a:pPr marL="82296" indent="0">
              <a:buNone/>
            </a:pPr>
            <a:r>
              <a:rPr lang="tr-TR" dirty="0" smtClean="0"/>
              <a:t> </a:t>
            </a:r>
            <a:r>
              <a:rPr lang="tr-TR" dirty="0"/>
              <a:t>10 güçlü ve 10 zayıf yönünüzü bir kağıda yazıp listeleyin. Bu, kendinize ait dürüst ve gerçekçi bir anlayış geliştirmeye başlamanıza yardımcı olacaktır.</a:t>
            </a:r>
          </a:p>
        </p:txBody>
      </p:sp>
      <p:pic>
        <p:nvPicPr>
          <p:cNvPr id="5122" name="Picture 2" descr="Kağıt Boşluk Kalem - Pixabay&amp;#39;da ücretsiz vektör graf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8507" y="1268760"/>
            <a:ext cx="2520280" cy="278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658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4941168"/>
            <a:ext cx="7498080" cy="1693168"/>
          </a:xfrm>
        </p:spPr>
        <p:txBody>
          <a:bodyPr/>
          <a:lstStyle/>
          <a:p>
            <a:pPr>
              <a:buFont typeface="Wingdings" panose="05000000000000000000" pitchFamily="2" charset="2"/>
              <a:buChar char="q"/>
            </a:pPr>
            <a:r>
              <a:rPr lang="tr-TR" sz="3600" b="1" i="1" dirty="0"/>
              <a:t>2. Gerçekçi beklentiler belirleyin.</a:t>
            </a:r>
          </a:p>
          <a:p>
            <a:r>
              <a:rPr lang="tr-TR" sz="3000" dirty="0"/>
              <a:t>Gücünüz dahilinde olan, küçük ve ulaşılabilir hedefler belirlemeniz önemlidir. </a:t>
            </a:r>
          </a:p>
        </p:txBody>
      </p:sp>
      <p:sp>
        <p:nvSpPr>
          <p:cNvPr id="4" name="Başlık 1"/>
          <p:cNvSpPr>
            <a:spLocks noGrp="1"/>
          </p:cNvSpPr>
          <p:nvPr>
            <p:ph type="title"/>
          </p:nvPr>
        </p:nvSpPr>
        <p:spPr>
          <a:xfrm>
            <a:off x="1331640" y="168044"/>
            <a:ext cx="7498080" cy="1143000"/>
          </a:xfrm>
        </p:spPr>
        <p:txBody>
          <a:bodyPr/>
          <a:lstStyle/>
          <a:p>
            <a:r>
              <a:rPr lang="tr-TR" dirty="0" smtClean="0"/>
              <a:t>Özsaygıyı Artırmak İçin…</a:t>
            </a:r>
            <a:endParaRPr lang="tr-TR" dirty="0"/>
          </a:p>
        </p:txBody>
      </p:sp>
      <p:pic>
        <p:nvPicPr>
          <p:cNvPr id="6146" name="Picture 2" descr="Akıllı Hedef Renk Simgesi Hedef Ile Kronometre | Vektörel çizim ©bsd |  Vektörel #2150961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4198" y="1340768"/>
            <a:ext cx="298197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122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4347949"/>
            <a:ext cx="7498080" cy="2485256"/>
          </a:xfrm>
        </p:spPr>
        <p:txBody>
          <a:bodyPr>
            <a:normAutofit lnSpcReduction="10000"/>
          </a:bodyPr>
          <a:lstStyle/>
          <a:p>
            <a:pPr>
              <a:buFont typeface="Wingdings" panose="05000000000000000000" pitchFamily="2" charset="2"/>
              <a:buChar char="q"/>
            </a:pPr>
            <a:r>
              <a:rPr lang="tr-TR" sz="3600" b="1" i="1" dirty="0"/>
              <a:t>3. Mükemmeliyetçi olmayı bırakın.</a:t>
            </a:r>
          </a:p>
          <a:p>
            <a:r>
              <a:rPr lang="tr-TR" sz="3000" dirty="0"/>
              <a:t>Hem başarılarınızı hem de hatalarınızı kabul edin. Kimse mükemmel değildir. Mükemmel olmaya çalışmak, sadece hayal kırıklığına yol açar</a:t>
            </a:r>
            <a:r>
              <a:rPr lang="tr-TR" dirty="0"/>
              <a:t>. </a:t>
            </a:r>
            <a:endParaRPr lang="tr-TR" dirty="0"/>
          </a:p>
        </p:txBody>
      </p:sp>
      <p:pic>
        <p:nvPicPr>
          <p:cNvPr id="7170" name="Picture 2" descr="Çocuklarda Mükemmeliyetçilik Geliş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844824"/>
            <a:ext cx="4562730"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p:cNvSpPr>
            <a:spLocks noGrp="1"/>
          </p:cNvSpPr>
          <p:nvPr>
            <p:ph type="title"/>
          </p:nvPr>
        </p:nvSpPr>
        <p:spPr>
          <a:xfrm>
            <a:off x="1331640" y="168044"/>
            <a:ext cx="7498080" cy="1143000"/>
          </a:xfrm>
        </p:spPr>
        <p:txBody>
          <a:bodyPr/>
          <a:lstStyle/>
          <a:p>
            <a:r>
              <a:rPr lang="tr-TR" dirty="0" smtClean="0"/>
              <a:t>Özsaygıyı Artırmak İçin…</a:t>
            </a:r>
            <a:endParaRPr lang="tr-TR" dirty="0"/>
          </a:p>
        </p:txBody>
      </p:sp>
    </p:spTree>
    <p:extLst>
      <p:ext uri="{BB962C8B-B14F-4D97-AF65-F5344CB8AC3E}">
        <p14:creationId xmlns:p14="http://schemas.microsoft.com/office/powerpoint/2010/main" val="27769948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648" y="4581128"/>
            <a:ext cx="7498080" cy="1765176"/>
          </a:xfrm>
        </p:spPr>
        <p:txBody>
          <a:bodyPr/>
          <a:lstStyle/>
          <a:p>
            <a:pPr>
              <a:buFont typeface="Wingdings" panose="05000000000000000000" pitchFamily="2" charset="2"/>
              <a:buChar char="q"/>
            </a:pPr>
            <a:r>
              <a:rPr lang="tr-TR" sz="3600" b="1" i="1" dirty="0"/>
              <a:t>4. Kendinizi keşfedin.</a:t>
            </a:r>
          </a:p>
          <a:p>
            <a:pPr marL="82296" indent="0">
              <a:buNone/>
            </a:pPr>
            <a:r>
              <a:rPr lang="tr-TR" dirty="0" smtClean="0"/>
              <a:t> </a:t>
            </a:r>
            <a:r>
              <a:rPr lang="tr-TR" sz="3000" dirty="0"/>
              <a:t>Kendinizi </a:t>
            </a:r>
            <a:r>
              <a:rPr lang="tr-TR" sz="3000" dirty="0"/>
              <a:t>tanımanın ve kim olduğunuzla barış içinde olmanın önemi çok büyüktür. </a:t>
            </a:r>
          </a:p>
        </p:txBody>
      </p:sp>
      <p:sp>
        <p:nvSpPr>
          <p:cNvPr id="4" name="Başlık 1"/>
          <p:cNvSpPr>
            <a:spLocks noGrp="1"/>
          </p:cNvSpPr>
          <p:nvPr>
            <p:ph type="title"/>
          </p:nvPr>
        </p:nvSpPr>
        <p:spPr>
          <a:xfrm>
            <a:off x="1331640" y="168044"/>
            <a:ext cx="7498080" cy="1143000"/>
          </a:xfrm>
        </p:spPr>
        <p:txBody>
          <a:bodyPr/>
          <a:lstStyle/>
          <a:p>
            <a:r>
              <a:rPr lang="tr-TR" dirty="0" smtClean="0"/>
              <a:t>Özsaygıyı Artırmak İçin…</a:t>
            </a:r>
            <a:endParaRPr lang="tr-TR" dirty="0"/>
          </a:p>
        </p:txBody>
      </p:sp>
      <p:pic>
        <p:nvPicPr>
          <p:cNvPr id="8194" name="Picture 2" descr="Kendinizi keşfedin - nKari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313" y="1268760"/>
            <a:ext cx="499121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265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4077072"/>
            <a:ext cx="7498080" cy="2557264"/>
          </a:xfrm>
        </p:spPr>
        <p:txBody>
          <a:bodyPr>
            <a:normAutofit lnSpcReduction="10000"/>
          </a:bodyPr>
          <a:lstStyle/>
          <a:p>
            <a:pPr>
              <a:buFont typeface="Wingdings" panose="05000000000000000000" pitchFamily="2" charset="2"/>
              <a:buChar char="q"/>
            </a:pPr>
            <a:r>
              <a:rPr lang="tr-TR" sz="3600" b="1" i="1" dirty="0"/>
              <a:t>5. Yetenekler, görünüş ve kişilik değişimlerine açık olun.</a:t>
            </a:r>
          </a:p>
          <a:p>
            <a:pPr marL="82296" indent="0">
              <a:buNone/>
            </a:pPr>
            <a:r>
              <a:rPr lang="tr-TR" sz="3000" dirty="0"/>
              <a:t>Anlamlı hedefler belirlemek ve bu hedeflere ulaşmak istiyorsak, sürekli değişen benliklerimize ayak uydurmalıyız.</a:t>
            </a:r>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pic>
        <p:nvPicPr>
          <p:cNvPr id="9218" name="Picture 2" descr="YETENEK NE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981" y="1052736"/>
            <a:ext cx="3580656" cy="266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8792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8368" y="4077072"/>
            <a:ext cx="7498080" cy="2197224"/>
          </a:xfrm>
        </p:spPr>
        <p:txBody>
          <a:bodyPr/>
          <a:lstStyle/>
          <a:p>
            <a:pPr>
              <a:buFont typeface="Wingdings" panose="05000000000000000000" pitchFamily="2" charset="2"/>
              <a:buChar char="q"/>
            </a:pPr>
            <a:r>
              <a:rPr lang="tr-TR" sz="3600" b="1" i="1" dirty="0"/>
              <a:t>6. Kendinizi başkalarıyla karşılaştırmayı bırakın.</a:t>
            </a:r>
          </a:p>
          <a:p>
            <a:pPr marL="82296" indent="0">
              <a:buNone/>
            </a:pPr>
            <a:r>
              <a:rPr lang="tr-TR" sz="3000" dirty="0"/>
              <a:t>Kendimizi başkalarıyla karşılaştırmak, olumsuz hislere kapılmamıza sebep olur. </a:t>
            </a:r>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pic>
        <p:nvPicPr>
          <p:cNvPr id="10242" name="Picture 2" descr="Kıyas Düzeyi - KozanBilgi.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196752"/>
            <a:ext cx="42672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1730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5445224"/>
            <a:ext cx="7498080" cy="1117104"/>
          </a:xfrm>
        </p:spPr>
        <p:txBody>
          <a:bodyPr/>
          <a:lstStyle/>
          <a:p>
            <a:pPr>
              <a:buFont typeface="Wingdings" panose="05000000000000000000" pitchFamily="2" charset="2"/>
              <a:buChar char="q"/>
            </a:pPr>
            <a:r>
              <a:rPr lang="tr-TR" sz="3600" b="1" i="1" dirty="0"/>
              <a:t>7. İç eleştirmeninize “dur” deyin.</a:t>
            </a:r>
          </a:p>
          <a:p>
            <a:endParaRPr lang="tr-TR" dirty="0"/>
          </a:p>
        </p:txBody>
      </p:sp>
      <p:sp>
        <p:nvSpPr>
          <p:cNvPr id="5"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pic>
        <p:nvPicPr>
          <p:cNvPr id="11268" name="Picture 4" descr="Eleştiri Nedir? Maddeler Halinde Özellikleri ve Eleştiri Örnekleri | Ev  Öd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662940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649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648" y="3501008"/>
            <a:ext cx="7498080" cy="3061320"/>
          </a:xfrm>
        </p:spPr>
        <p:txBody>
          <a:bodyPr>
            <a:normAutofit lnSpcReduction="10000"/>
          </a:bodyPr>
          <a:lstStyle/>
          <a:p>
            <a:r>
              <a:rPr lang="tr-TR" sz="3600" b="1" i="1" dirty="0"/>
              <a:t>8. Başarılarınızı kendinize hatırlatın.</a:t>
            </a:r>
          </a:p>
          <a:p>
            <a:r>
              <a:rPr lang="tr-TR" sz="3000" dirty="0"/>
              <a:t>T</a:t>
            </a:r>
            <a:r>
              <a:rPr lang="tr-TR" sz="3000" dirty="0"/>
              <a:t>üm </a:t>
            </a:r>
            <a:r>
              <a:rPr lang="tr-TR" sz="3000" dirty="0"/>
              <a:t>başarılarınıza rağmen başarısız olduğunuz ve sahtekarlık yaptığınız </a:t>
            </a:r>
            <a:r>
              <a:rPr lang="tr-TR" sz="3000" dirty="0"/>
              <a:t>inancı, </a:t>
            </a:r>
            <a:r>
              <a:rPr lang="tr-TR" sz="3000" dirty="0"/>
              <a:t>üstesinden gelmenin en iyi yolu, bütün kişisel başarılarınızı yazarak listelemektir.</a:t>
            </a:r>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pic>
        <p:nvPicPr>
          <p:cNvPr id="12290" name="Picture 2" descr="Başarı İmkansız Değil | IIENSTI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052736"/>
            <a:ext cx="461254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604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4509120"/>
            <a:ext cx="7498080" cy="2125216"/>
          </a:xfrm>
        </p:spPr>
        <p:txBody>
          <a:bodyPr>
            <a:normAutofit/>
          </a:bodyPr>
          <a:lstStyle/>
          <a:p>
            <a:r>
              <a:rPr lang="tr-TR" sz="3600" b="1" i="1" dirty="0"/>
              <a:t>9. Daha fazla hareket edin!</a:t>
            </a:r>
          </a:p>
          <a:p>
            <a:pPr marL="82296" indent="0">
              <a:buNone/>
            </a:pPr>
            <a:r>
              <a:rPr lang="tr-TR" sz="3000" dirty="0"/>
              <a:t>Tam </a:t>
            </a:r>
            <a:r>
              <a:rPr lang="tr-TR" sz="3000" dirty="0"/>
              <a:t>olarak ne yaptığınız önemli değil. Sadece bedeninizle daha fazla iletişim kurmanız ve hem sağlığınızı hem de özgüveninizi geliştirir.</a:t>
            </a:r>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pic>
        <p:nvPicPr>
          <p:cNvPr id="13314" name="Picture 2" descr="Beyinde Hareket Merkezi Neresidir? - Doktor Fiz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836712"/>
            <a:ext cx="388843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231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1447800"/>
            <a:ext cx="7498080" cy="3565376"/>
          </a:xfrm>
        </p:spPr>
        <p:txBody>
          <a:bodyPr/>
          <a:lstStyle/>
          <a:p>
            <a:r>
              <a:rPr lang="tr-TR" sz="3600" b="1" i="1" dirty="0"/>
              <a:t>10. “Beş saniye” kuralını kullanın.</a:t>
            </a:r>
          </a:p>
          <a:p>
            <a:r>
              <a:rPr lang="tr-TR" sz="3000" dirty="0"/>
              <a:t>Bu kural, iyi/olumlu düşüncelerin ve ilham veren fikirlerin peşinden gitmek için, 5 saniye içinde harekete geçme kuralıdır. Harika bulduğunuz fikirlerinizi gerçekleştirmek üzere, beş saniye içinde bir şeyler yapmaya başlayın.</a:t>
            </a:r>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spTree>
    <p:extLst>
      <p:ext uri="{BB962C8B-B14F-4D97-AF65-F5344CB8AC3E}">
        <p14:creationId xmlns:p14="http://schemas.microsoft.com/office/powerpoint/2010/main" val="6948975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99592" y="620688"/>
            <a:ext cx="7691529" cy="2123658"/>
          </a:xfrm>
          <a:prstGeom prst="rect">
            <a:avLst/>
          </a:prstGeom>
          <a:noFill/>
        </p:spPr>
        <p:txBody>
          <a:bodyPr wrap="none" lIns="91440" tIns="45720" rIns="91440" bIns="45720">
            <a:spAutoFit/>
          </a:bodyPr>
          <a:lstStyle/>
          <a:p>
            <a:pPr algn="ctr"/>
            <a:r>
              <a:rPr lang="tr-TR"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SİZCE </a:t>
            </a:r>
          </a:p>
          <a:p>
            <a:pPr algn="ctr"/>
            <a:r>
              <a:rPr lang="tr-TR"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ÖZSAYGI NEDİR ?</a:t>
            </a:r>
            <a:endParaRPr lang="tr-TR" sz="6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2050" name="Picture 2" descr="Soru işareti kişi | Halka açık vektö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5" y="2960370"/>
            <a:ext cx="3745075" cy="327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988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3429000"/>
            <a:ext cx="7498080" cy="3277344"/>
          </a:xfrm>
        </p:spPr>
        <p:txBody>
          <a:bodyPr/>
          <a:lstStyle/>
          <a:p>
            <a:r>
              <a:rPr lang="tr-TR" sz="3600" b="1" i="1" dirty="0"/>
              <a:t>11. Başarınızı aklınızda canlandırmaya çalışın</a:t>
            </a:r>
            <a:r>
              <a:rPr lang="tr-TR" sz="3600" b="1" i="1" dirty="0"/>
              <a:t>.</a:t>
            </a:r>
            <a:r>
              <a:rPr lang="tr-TR" sz="3600" b="1" i="1" dirty="0"/>
              <a:t> </a:t>
            </a:r>
            <a:endParaRPr lang="tr-TR" sz="3600" b="1" i="1" dirty="0"/>
          </a:p>
          <a:p>
            <a:r>
              <a:rPr lang="tr-TR" sz="3000" dirty="0"/>
              <a:t>Gözlerinizi </a:t>
            </a:r>
            <a:r>
              <a:rPr lang="tr-TR" sz="3000" dirty="0"/>
              <a:t>kapatın. Beş duyunun hepsini kullanarak ve ayrıntılara dikkat ederek, hedeflerinize ulaştığınız senaryoyu hayal etmek için birkaç dakikanızı ayırın.</a:t>
            </a:r>
          </a:p>
          <a:p>
            <a:endParaRPr lang="tr-TR" dirty="0"/>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pic>
        <p:nvPicPr>
          <p:cNvPr id="14338" name="Picture 2" descr="Okul Başarısı Ne İle Ölçülü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635" y="1052736"/>
            <a:ext cx="3125147"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701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975" y="1124744"/>
            <a:ext cx="7498080" cy="3168352"/>
          </a:xfrm>
        </p:spPr>
        <p:txBody>
          <a:bodyPr>
            <a:normAutofit fontScale="92500" lnSpcReduction="20000"/>
          </a:bodyPr>
          <a:lstStyle/>
          <a:p>
            <a:r>
              <a:rPr lang="tr-TR" sz="3600" b="1" i="1" dirty="0"/>
              <a:t>12. Karşılaşmak üzere olduğunuz durum için hazırlıklı olun.</a:t>
            </a:r>
          </a:p>
          <a:p>
            <a:r>
              <a:rPr lang="tr-TR" sz="3600" b="1" i="1" dirty="0"/>
              <a:t>13. Sosyal medya kullanımınızı sınırlayın.</a:t>
            </a:r>
          </a:p>
          <a:p>
            <a:r>
              <a:rPr lang="tr-TR" sz="3000" dirty="0"/>
              <a:t>Bir ekrana bakmak için daha az, etrafınızdaki dünyayı deneyimlemek için daha fazla zaman harcayın.</a:t>
            </a:r>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sp>
        <p:nvSpPr>
          <p:cNvPr id="5" name="AutoShape 2" descr="Türkiye&amp;#39;nin Sosyal Medya Alışkanlıkları | Pazarlamasy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Sosyal Medya ile Geleneksel Medya Karşılaştırması - Branding Türkiy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Sosyal medya “terörü” | PolitikYol Haber Sites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8" descr="Sosyal medya “terörü” | PolitikYol Haber Sites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0" descr="Türkiye&amp;#39;nin Sosyal Medya Alışkanlıkları | Pazarlamasy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2" descr="Turizm çizim telefon, karikatür el cep telefonu çizimi, çizgi film  karakteri, açı, dikdörtgen png | PNGWi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9470" name="Picture 14" descr="Smart Phone Vector Royalty Free Klipartlar, Vektör Çizimler Ve Stok Çizim.  Image 496716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3717032"/>
            <a:ext cx="2657850" cy="2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4330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3789040"/>
            <a:ext cx="7498080" cy="2845296"/>
          </a:xfrm>
        </p:spPr>
        <p:txBody>
          <a:bodyPr/>
          <a:lstStyle/>
          <a:p>
            <a:r>
              <a:rPr lang="tr-TR" sz="3300" b="1" i="1" dirty="0"/>
              <a:t>14. Meditasyon</a:t>
            </a:r>
          </a:p>
          <a:p>
            <a:r>
              <a:rPr lang="tr-TR" sz="2800" dirty="0"/>
              <a:t>Düşüncelerinizi incelemek, gözlemlemek ve kendinizi onlardan arındırmak için düzenli meditasyon uygulamaları yapın. İç huzur duygusu geliştirmek, sağlıklı özsaygı geliştirmeniz için size büyük yol kat ettirecektir.</a:t>
            </a:r>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sp>
        <p:nvSpPr>
          <p:cNvPr id="5" name="AutoShape 2" descr="Sports&amp;amp;Music Haftalık Keşif Listesi 5 - Meditasyon - Sports &amp;amp; Merits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Sports&amp;amp;Music Haftalık Keşif Listesi 5 - Meditasyon - Sports &amp;amp; Merits Blo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8438" name="Picture 6" descr="Meditasyon ve Deneyimler - Yoga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052736"/>
            <a:ext cx="446449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314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3300" b="1" i="1" dirty="0"/>
              <a:t>15. </a:t>
            </a:r>
            <a:r>
              <a:rPr lang="tr-TR" sz="3300" b="1" i="1" dirty="0"/>
              <a:t>Hedeflerinizi gizli tutun</a:t>
            </a:r>
            <a:r>
              <a:rPr lang="tr-TR" sz="3300" b="1" i="1" dirty="0" smtClean="0"/>
              <a:t>.</a:t>
            </a:r>
          </a:p>
          <a:p>
            <a:r>
              <a:rPr lang="tr-TR" sz="2800" dirty="0"/>
              <a:t>Tüm umutlarınızı ve hayallerinizi kendinize saklamanıza gerek yoktur ancak hedeflerinizin bir kısmını sadece sizin bildiğinizden emin olun. Bu, onlara daha kolay ulaşmanızı ve ulaştığınızda daha fazla tatmin olmanızı sağlayabilir.</a:t>
            </a:r>
          </a:p>
          <a:p>
            <a:endParaRPr lang="tr-TR" dirty="0"/>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spTree>
    <p:extLst>
      <p:ext uri="{BB962C8B-B14F-4D97-AF65-F5344CB8AC3E}">
        <p14:creationId xmlns:p14="http://schemas.microsoft.com/office/powerpoint/2010/main" val="27293508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4221088"/>
            <a:ext cx="7498080" cy="2125216"/>
          </a:xfrm>
        </p:spPr>
        <p:txBody>
          <a:bodyPr/>
          <a:lstStyle/>
          <a:p>
            <a:r>
              <a:rPr lang="tr-TR" sz="3300" b="1" i="1" dirty="0"/>
              <a:t>16. </a:t>
            </a:r>
            <a:r>
              <a:rPr lang="tr-TR" sz="3300" b="1" i="1" dirty="0" err="1"/>
              <a:t>Olumlamalar</a:t>
            </a:r>
            <a:r>
              <a:rPr lang="tr-TR" sz="3300" b="1" i="1" dirty="0"/>
              <a:t> yapın</a:t>
            </a:r>
            <a:r>
              <a:rPr lang="tr-TR" sz="3300" b="1" i="1" dirty="0" smtClean="0"/>
              <a:t>.</a:t>
            </a:r>
          </a:p>
          <a:p>
            <a:r>
              <a:rPr lang="tr-TR" sz="2800" dirty="0"/>
              <a:t>Kendiniz ve sık sık belirsiz hissettiğiniz durumlar hakkında, düzenli olarak olumlu şeyler düşünmek/söylemek için zaman ayırın.</a:t>
            </a:r>
          </a:p>
          <a:p>
            <a:endParaRPr lang="tr-TR" dirty="0"/>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pic>
        <p:nvPicPr>
          <p:cNvPr id="16386" name="Picture 2" descr="200 Güçlü Kendine Saygı, Kendini Sevme Olumlama Cümlesi. - Kozmod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27976"/>
            <a:ext cx="4632449" cy="308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623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1447800"/>
            <a:ext cx="7498080" cy="2341240"/>
          </a:xfrm>
        </p:spPr>
        <p:txBody>
          <a:bodyPr>
            <a:normAutofit lnSpcReduction="10000"/>
          </a:bodyPr>
          <a:lstStyle/>
          <a:p>
            <a:pPr>
              <a:buFont typeface="Wingdings" panose="05000000000000000000" pitchFamily="2" charset="2"/>
              <a:buChar char="q"/>
            </a:pPr>
            <a:r>
              <a:rPr lang="tr-TR" sz="3300" b="1" i="1" dirty="0"/>
              <a:t>17. </a:t>
            </a:r>
            <a:r>
              <a:rPr lang="tr-TR" sz="3300" b="1" i="1" dirty="0"/>
              <a:t>Hatalar yoluyla güveninizi </a:t>
            </a:r>
            <a:r>
              <a:rPr lang="tr-TR" sz="3300" b="1" i="1" dirty="0" smtClean="0"/>
              <a:t>arttırın</a:t>
            </a:r>
          </a:p>
          <a:p>
            <a:pPr marL="82296" indent="0">
              <a:buNone/>
            </a:pPr>
            <a:r>
              <a:rPr lang="tr-TR" sz="2800" dirty="0"/>
              <a:t>Başarısızlıkların ve olumsuzlukların her birini, birer öğrenme ve gelişme fırsatı olarak kullanın. Yeni bir şeyler deneyip hatalarınızın ve olumsuzlukların, olumlu getirilerine odaklanın.</a:t>
            </a:r>
          </a:p>
          <a:p>
            <a:endParaRPr lang="tr-TR" dirty="0"/>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pic>
        <p:nvPicPr>
          <p:cNvPr id="23554" name="Picture 2" descr="İnsanız Hata Yapabiliriz | e-k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861048"/>
            <a:ext cx="5436096" cy="28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212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3300" b="1" i="1" dirty="0"/>
              <a:t>18. Her gün 2 dakikalık kişisel takdir molası verin.</a:t>
            </a:r>
          </a:p>
          <a:p>
            <a:pPr marL="82296" indent="0">
              <a:buNone/>
            </a:pPr>
            <a:r>
              <a:rPr lang="tr-TR" sz="2800" dirty="0"/>
              <a:t>Akşamları kendinizi takdir edebileceğiniz 3 şeyi yazın.</a:t>
            </a:r>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pic>
        <p:nvPicPr>
          <p:cNvPr id="22530" name="Picture 2" descr="Çalışanı Takdir Etmek - Yaprak Baran Tec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849" y="3212976"/>
            <a:ext cx="5456868" cy="304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3431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648" y="3501008"/>
            <a:ext cx="7498080" cy="3133328"/>
          </a:xfrm>
        </p:spPr>
        <p:txBody>
          <a:bodyPr>
            <a:normAutofit/>
          </a:bodyPr>
          <a:lstStyle/>
          <a:p>
            <a:r>
              <a:rPr lang="tr-TR" sz="3000" dirty="0"/>
              <a:t>Daha sağlıklı ve motive eden alışkanlıklar edinin.</a:t>
            </a:r>
          </a:p>
          <a:p>
            <a:r>
              <a:rPr lang="tr-TR" sz="3000" dirty="0"/>
              <a:t>Diğer insanlara karşı daha nazik olun.</a:t>
            </a:r>
          </a:p>
          <a:p>
            <a:r>
              <a:rPr lang="tr-TR" sz="3000" dirty="0"/>
              <a:t>Yıkıcı insanlardan uzaklaşın ve destekleyici insanlarla daha fazla zaman geçirin.</a:t>
            </a:r>
          </a:p>
          <a:p>
            <a:r>
              <a:rPr lang="tr-TR" sz="3000" dirty="0"/>
              <a:t>Yüksek özsaygının “getirilerine” odaklanın.</a:t>
            </a:r>
          </a:p>
          <a:p>
            <a:endParaRPr lang="tr-TR" dirty="0"/>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sp>
        <p:nvSpPr>
          <p:cNvPr id="5" name="AutoShape 2" descr="Etkili İletişim Nedir Nasıl Sağlanı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1508" name="Picture 4" descr="İletişim - Etkili İletişim Nedir? - DoktorTakvimi.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052736"/>
            <a:ext cx="4585792" cy="22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558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3717032"/>
            <a:ext cx="7498080" cy="2845296"/>
          </a:xfrm>
        </p:spPr>
        <p:txBody>
          <a:bodyPr/>
          <a:lstStyle/>
          <a:p>
            <a:r>
              <a:rPr lang="tr-TR" dirty="0"/>
              <a:t>Ayrıca, terapi ve danışmanlık alma yoluyla, bireylerin özsaygısını geliştirmelerine yardımcı olabilecek birçok yol mevcuttur. Özellikle psikoterapi, özsaygınızı arttırmak için mükemmel bir yöntem olabilir. </a:t>
            </a:r>
          </a:p>
          <a:p>
            <a:endParaRPr lang="tr-TR" dirty="0"/>
          </a:p>
        </p:txBody>
      </p:sp>
      <p:sp>
        <p:nvSpPr>
          <p:cNvPr id="4" name="Başlık 1"/>
          <p:cNvSpPr>
            <a:spLocks noGrp="1"/>
          </p:cNvSpPr>
          <p:nvPr>
            <p:ph type="title"/>
          </p:nvPr>
        </p:nvSpPr>
        <p:spPr>
          <a:xfrm>
            <a:off x="1331640" y="-19846"/>
            <a:ext cx="7498080" cy="1143000"/>
          </a:xfrm>
        </p:spPr>
        <p:txBody>
          <a:bodyPr/>
          <a:lstStyle/>
          <a:p>
            <a:r>
              <a:rPr lang="tr-TR" dirty="0" smtClean="0"/>
              <a:t>Özsaygıyı Artırmak İçin…</a:t>
            </a:r>
            <a:endParaRPr lang="tr-TR" dirty="0"/>
          </a:p>
        </p:txBody>
      </p:sp>
      <p:pic>
        <p:nvPicPr>
          <p:cNvPr id="20482" name="Picture 2" descr="Feminist bakış açısı herkes için gereklidir: Feminist terapi nedir? -  Uplif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781" y="1124744"/>
            <a:ext cx="4464496" cy="251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9094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87624" y="1916832"/>
            <a:ext cx="7689990" cy="2862322"/>
          </a:xfrm>
          <a:prstGeom prst="rect">
            <a:avLst/>
          </a:prstGeom>
          <a:noFill/>
        </p:spPr>
        <p:txBody>
          <a:bodyPr wrap="none" lIns="91440" tIns="45720" rIns="91440" bIns="45720">
            <a:spAutoFit/>
          </a:bodyPr>
          <a:lstStyle/>
          <a:p>
            <a:pPr algn="ctr"/>
            <a:r>
              <a:rPr lang="tr-TR"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DİNLEDİĞİNİZ</a:t>
            </a:r>
          </a:p>
          <a:p>
            <a:pPr algn="ctr"/>
            <a:r>
              <a:rPr lang="tr-T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İÇİN TEŞEKKÜRLER</a:t>
            </a:r>
          </a:p>
          <a:p>
            <a:pPr algn="ctr"/>
            <a:r>
              <a:rPr lang="tr-TR"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sym typeface="Wingdings" panose="05000000000000000000" pitchFamily="2" charset="2"/>
              </a:rPr>
              <a:t></a:t>
            </a:r>
            <a:endParaRPr lang="tr-TR"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190525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ÖZSAYGI</a:t>
            </a:r>
            <a:endParaRPr lang="tr-TR" dirty="0"/>
          </a:p>
        </p:txBody>
      </p:sp>
      <p:sp>
        <p:nvSpPr>
          <p:cNvPr id="3" name="İçerik Yer Tutucusu 2"/>
          <p:cNvSpPr>
            <a:spLocks noGrp="1"/>
          </p:cNvSpPr>
          <p:nvPr>
            <p:ph idx="1"/>
          </p:nvPr>
        </p:nvSpPr>
        <p:spPr>
          <a:xfrm>
            <a:off x="1435608" y="1447800"/>
            <a:ext cx="4288520" cy="4800600"/>
          </a:xfrm>
        </p:spPr>
        <p:txBody>
          <a:bodyPr>
            <a:normAutofit fontScale="92500" lnSpcReduction="10000"/>
          </a:bodyPr>
          <a:lstStyle/>
          <a:p>
            <a:r>
              <a:rPr lang="tr-TR" dirty="0"/>
              <a:t>B</a:t>
            </a:r>
            <a:r>
              <a:rPr lang="tr-TR" dirty="0" smtClean="0"/>
              <a:t>ir </a:t>
            </a:r>
            <a:r>
              <a:rPr lang="tr-TR" dirty="0"/>
              <a:t>kişinin kendi değeri hakkındaki genel duygusunu ifade eder. Bir kişinin, kendisine ne kadar değer verdiğini ve kendisini ne kadar onaylayıp takdir ettiğini, ödüllendirdiğini veya sevdiğini ölçen, bir tür ölçüt olarak düşünülebilir.</a:t>
            </a:r>
          </a:p>
        </p:txBody>
      </p:sp>
      <p:pic>
        <p:nvPicPr>
          <p:cNvPr id="3074" name="Picture 2" descr="Çanakkale Psikolojik Danışman Burcu KÖSE on Twitter: &amp;quot;Yeni Blog yazım &amp;#39;Ben  Değerliyim, Ben Yeterliyim...&amp;#39; Bir kahve içimlik vaktiniz varsa beklerim ☺️  https://t.co/i1eenUvwPt ✨ #çanakkale #kepez #eceabat #psikolojikdanışman  #özgüven #özsayg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534" y="1700808"/>
            <a:ext cx="2830081"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597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260648"/>
            <a:ext cx="7096832" cy="2016224"/>
          </a:xfrm>
        </p:spPr>
        <p:txBody>
          <a:bodyPr>
            <a:normAutofit/>
          </a:bodyPr>
          <a:lstStyle/>
          <a:p>
            <a:r>
              <a:rPr lang="tr-TR" sz="3600" dirty="0"/>
              <a:t>Özsaygımızı etkilediğine inanılan çeşitli faktörler vardır. Bu faktörler şunlardır:</a:t>
            </a:r>
          </a:p>
          <a:p>
            <a:endParaRPr lang="tr-TR" sz="3600" dirty="0"/>
          </a:p>
        </p:txBody>
      </p:sp>
      <p:sp>
        <p:nvSpPr>
          <p:cNvPr id="5" name="Metin kutusu 4"/>
          <p:cNvSpPr txBox="1"/>
          <p:nvPr/>
        </p:nvSpPr>
        <p:spPr>
          <a:xfrm>
            <a:off x="1068832" y="2276872"/>
            <a:ext cx="3707904" cy="2523768"/>
          </a:xfrm>
          <a:prstGeom prst="rect">
            <a:avLst/>
          </a:prstGeom>
          <a:noFill/>
        </p:spPr>
        <p:txBody>
          <a:bodyPr wrap="square" rtlCol="0">
            <a:spAutoFit/>
          </a:bodyPr>
          <a:lstStyle/>
          <a:p>
            <a:pPr marL="457200" indent="-457200">
              <a:buFont typeface="Wingdings" panose="05000000000000000000" pitchFamily="2" charset="2"/>
              <a:buChar char="q"/>
            </a:pPr>
            <a:r>
              <a:rPr lang="tr-TR" sz="2800" dirty="0"/>
              <a:t>Genetik</a:t>
            </a:r>
          </a:p>
          <a:p>
            <a:pPr marL="457200" indent="-457200">
              <a:buFont typeface="Wingdings" panose="05000000000000000000" pitchFamily="2" charset="2"/>
              <a:buChar char="q"/>
            </a:pPr>
            <a:r>
              <a:rPr lang="tr-TR" sz="2800" dirty="0"/>
              <a:t>Kişilik</a:t>
            </a:r>
          </a:p>
          <a:p>
            <a:pPr marL="457200" indent="-457200">
              <a:buFont typeface="Wingdings" panose="05000000000000000000" pitchFamily="2" charset="2"/>
              <a:buChar char="q"/>
            </a:pPr>
            <a:r>
              <a:rPr lang="tr-TR" sz="2800" dirty="0"/>
              <a:t>Yaşam deneyimleri</a:t>
            </a:r>
          </a:p>
          <a:p>
            <a:pPr marL="457200" indent="-457200">
              <a:buFont typeface="Wingdings" panose="05000000000000000000" pitchFamily="2" charset="2"/>
              <a:buChar char="q"/>
            </a:pPr>
            <a:r>
              <a:rPr lang="tr-TR" sz="2800" dirty="0"/>
              <a:t>Yaş</a:t>
            </a:r>
          </a:p>
          <a:p>
            <a:pPr marL="457200" indent="-457200">
              <a:buFont typeface="Wingdings" panose="05000000000000000000" pitchFamily="2" charset="2"/>
              <a:buChar char="q"/>
            </a:pPr>
            <a:r>
              <a:rPr lang="tr-TR" sz="2800" dirty="0"/>
              <a:t>Sağlık</a:t>
            </a:r>
          </a:p>
          <a:p>
            <a:endParaRPr lang="tr-TR" dirty="0"/>
          </a:p>
        </p:txBody>
      </p:sp>
      <p:sp>
        <p:nvSpPr>
          <p:cNvPr id="6" name="Metin kutusu 5"/>
          <p:cNvSpPr txBox="1"/>
          <p:nvPr/>
        </p:nvSpPr>
        <p:spPr>
          <a:xfrm>
            <a:off x="4903440" y="2276872"/>
            <a:ext cx="3924944" cy="2523768"/>
          </a:xfrm>
          <a:prstGeom prst="rect">
            <a:avLst/>
          </a:prstGeom>
          <a:noFill/>
        </p:spPr>
        <p:txBody>
          <a:bodyPr wrap="square" rtlCol="0">
            <a:spAutoFit/>
          </a:bodyPr>
          <a:lstStyle/>
          <a:p>
            <a:pPr marL="457200" indent="-457200">
              <a:buFont typeface="Wingdings" panose="05000000000000000000" pitchFamily="2" charset="2"/>
              <a:buChar char="q"/>
            </a:pPr>
            <a:r>
              <a:rPr lang="tr-TR" sz="2800" dirty="0"/>
              <a:t>Düşünceler</a:t>
            </a:r>
          </a:p>
          <a:p>
            <a:pPr marL="457200" indent="-457200">
              <a:buFont typeface="Wingdings" panose="05000000000000000000" pitchFamily="2" charset="2"/>
              <a:buChar char="q"/>
            </a:pPr>
            <a:r>
              <a:rPr lang="tr-TR" sz="2800" dirty="0"/>
              <a:t>Sosyal koşullar</a:t>
            </a:r>
          </a:p>
          <a:p>
            <a:pPr marL="457200" indent="-457200">
              <a:buFont typeface="Wingdings" panose="05000000000000000000" pitchFamily="2" charset="2"/>
              <a:buChar char="q"/>
            </a:pPr>
            <a:r>
              <a:rPr lang="tr-TR" sz="2800" dirty="0" smtClean="0"/>
              <a:t>Başkalarının tepkileri</a:t>
            </a:r>
            <a:endParaRPr lang="tr-TR" sz="2800" dirty="0"/>
          </a:p>
          <a:p>
            <a:pPr marL="457200" indent="-457200">
              <a:buFont typeface="Wingdings" panose="05000000000000000000" pitchFamily="2" charset="2"/>
              <a:buChar char="q"/>
            </a:pPr>
            <a:r>
              <a:rPr lang="tr-TR" sz="2800" dirty="0"/>
              <a:t>Benliği başkalarıyla karşılaştırmak</a:t>
            </a:r>
          </a:p>
          <a:p>
            <a:endParaRPr lang="tr-TR" dirty="0"/>
          </a:p>
        </p:txBody>
      </p:sp>
    </p:spTree>
    <p:extLst>
      <p:ext uri="{BB962C8B-B14F-4D97-AF65-F5344CB8AC3E}">
        <p14:creationId xmlns:p14="http://schemas.microsoft.com/office/powerpoint/2010/main" val="15371276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effectLst/>
              </a:rPr>
              <a:t>Özsaygısı yüksek olan insanlar;</a:t>
            </a:r>
            <a:endParaRPr lang="tr-TR" dirty="0"/>
          </a:p>
        </p:txBody>
      </p:sp>
      <p:sp>
        <p:nvSpPr>
          <p:cNvPr id="3" name="İçerik Yer Tutucusu 2"/>
          <p:cNvSpPr>
            <a:spLocks noGrp="1"/>
          </p:cNvSpPr>
          <p:nvPr>
            <p:ph idx="1"/>
          </p:nvPr>
        </p:nvSpPr>
        <p:spPr>
          <a:xfrm>
            <a:off x="1259632" y="2050809"/>
            <a:ext cx="4504544" cy="3682447"/>
          </a:xfrm>
        </p:spPr>
        <p:txBody>
          <a:bodyPr>
            <a:normAutofit/>
          </a:bodyPr>
          <a:lstStyle/>
          <a:p>
            <a:r>
              <a:rPr lang="tr-TR" sz="3000" dirty="0"/>
              <a:t>Kendilerini ve diğer insanları takdir eder.</a:t>
            </a:r>
          </a:p>
          <a:p>
            <a:r>
              <a:rPr lang="tr-TR" sz="3000" dirty="0"/>
              <a:t>Kişisel gelişimlerinin ve de yaşamlarındaki tatmini ve anlamı bulmanın tadını çıkarırlar.</a:t>
            </a:r>
          </a:p>
          <a:p>
            <a:endParaRPr lang="tr-TR" dirty="0"/>
          </a:p>
        </p:txBody>
      </p:sp>
      <p:pic>
        <p:nvPicPr>
          <p:cNvPr id="4098" name="Picture 2" descr="Öz Saygınızı Korumanızı Sağlayacak 5 Alışkanlık - Aklınızı Keşf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564904"/>
            <a:ext cx="3035816" cy="193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7276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4005064"/>
            <a:ext cx="7024824" cy="2160240"/>
          </a:xfrm>
        </p:spPr>
        <p:txBody>
          <a:bodyPr>
            <a:normAutofit fontScale="85000" lnSpcReduction="20000"/>
          </a:bodyPr>
          <a:lstStyle/>
          <a:p>
            <a:r>
              <a:rPr lang="tr-TR" dirty="0"/>
              <a:t>Kendi iç dünyalarında derinleşebilir ve yaratıcı olabilirler.</a:t>
            </a:r>
          </a:p>
          <a:p>
            <a:r>
              <a:rPr lang="tr-TR" dirty="0"/>
              <a:t>Kendi kararlarını, kendileri verirler ve başkalarının kendilerine olmalarını/yapmalarını söyledikleri şeyleri, sadece hemfikir olduklarında uygularlar.</a:t>
            </a:r>
          </a:p>
          <a:p>
            <a:endParaRPr lang="tr-TR" dirty="0"/>
          </a:p>
        </p:txBody>
      </p:sp>
      <p:sp>
        <p:nvSpPr>
          <p:cNvPr id="4" name="Başlık 1"/>
          <p:cNvSpPr>
            <a:spLocks noGrp="1"/>
          </p:cNvSpPr>
          <p:nvPr>
            <p:ph type="title"/>
          </p:nvPr>
        </p:nvSpPr>
        <p:spPr>
          <a:xfrm>
            <a:off x="1403648" y="116632"/>
            <a:ext cx="7498080" cy="1143000"/>
          </a:xfrm>
        </p:spPr>
        <p:txBody>
          <a:bodyPr>
            <a:normAutofit fontScale="90000"/>
          </a:bodyPr>
          <a:lstStyle/>
          <a:p>
            <a:r>
              <a:rPr lang="tr-TR" b="1" dirty="0">
                <a:effectLst/>
              </a:rPr>
              <a:t>Özsaygısı yüksek olan insanlar;</a:t>
            </a:r>
            <a:endParaRPr lang="tr-TR" dirty="0"/>
          </a:p>
        </p:txBody>
      </p:sp>
      <p:pic>
        <p:nvPicPr>
          <p:cNvPr id="1026" name="Picture 2" descr="Öz Saygı Nedir? | IIENSTIT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412776"/>
            <a:ext cx="4392488" cy="230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9703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905" y="1988840"/>
            <a:ext cx="4648560" cy="3096344"/>
          </a:xfrm>
        </p:spPr>
        <p:txBody>
          <a:bodyPr>
            <a:normAutofit/>
          </a:bodyPr>
          <a:lstStyle/>
          <a:p>
            <a:r>
              <a:rPr lang="tr-TR" sz="2400" dirty="0"/>
              <a:t>Dünyayı gerçekçi görürler. Diğer insanları oldukları gibi kabul ederken, daha çok güvende hissetmeleri ve daha olumlu bir yöne doğru gitmeleri için onlara destek olurlar.</a:t>
            </a:r>
          </a:p>
          <a:p>
            <a:endParaRPr lang="tr-TR" sz="2400" dirty="0"/>
          </a:p>
        </p:txBody>
      </p:sp>
      <p:pic>
        <p:nvPicPr>
          <p:cNvPr id="5122" name="Picture 2" descr="Öz Saygı Eksikliği için Pozitif Bir Alışkanlık Edinin - Sağlığa bir adı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476" y="1916833"/>
            <a:ext cx="3154429"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1"/>
          <p:cNvSpPr>
            <a:spLocks noGrp="1"/>
          </p:cNvSpPr>
          <p:nvPr>
            <p:ph type="title"/>
          </p:nvPr>
        </p:nvSpPr>
        <p:spPr>
          <a:xfrm>
            <a:off x="1403648" y="116632"/>
            <a:ext cx="7498080" cy="1143000"/>
          </a:xfrm>
        </p:spPr>
        <p:txBody>
          <a:bodyPr>
            <a:normAutofit fontScale="90000"/>
          </a:bodyPr>
          <a:lstStyle/>
          <a:p>
            <a:r>
              <a:rPr lang="tr-TR" b="1" dirty="0">
                <a:effectLst/>
              </a:rPr>
              <a:t>Özsaygısı yüksek olan insanlar;</a:t>
            </a:r>
            <a:endParaRPr lang="tr-TR" dirty="0"/>
          </a:p>
        </p:txBody>
      </p:sp>
    </p:spTree>
    <p:extLst>
      <p:ext uri="{BB962C8B-B14F-4D97-AF65-F5344CB8AC3E}">
        <p14:creationId xmlns:p14="http://schemas.microsoft.com/office/powerpoint/2010/main" val="11840176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648" y="3861048"/>
            <a:ext cx="6736792" cy="2448272"/>
          </a:xfrm>
        </p:spPr>
        <p:txBody>
          <a:bodyPr>
            <a:normAutofit/>
          </a:bodyPr>
          <a:lstStyle/>
          <a:p>
            <a:r>
              <a:rPr lang="tr-TR" dirty="0"/>
              <a:t>Yaşamlarındaki problemleri çözmeye, kolayca konsantre olabilirler.</a:t>
            </a:r>
          </a:p>
          <a:p>
            <a:r>
              <a:rPr lang="tr-TR" dirty="0"/>
              <a:t>Sevgi dolu ve saygılı ilişkileri vardır.</a:t>
            </a:r>
          </a:p>
          <a:p>
            <a:endParaRPr lang="tr-TR" dirty="0"/>
          </a:p>
        </p:txBody>
      </p:sp>
      <p:sp>
        <p:nvSpPr>
          <p:cNvPr id="4" name="Başlık 1"/>
          <p:cNvSpPr>
            <a:spLocks noGrp="1"/>
          </p:cNvSpPr>
          <p:nvPr>
            <p:ph type="title"/>
          </p:nvPr>
        </p:nvSpPr>
        <p:spPr>
          <a:xfrm>
            <a:off x="1403648" y="116632"/>
            <a:ext cx="7498080" cy="1143000"/>
          </a:xfrm>
        </p:spPr>
        <p:txBody>
          <a:bodyPr>
            <a:normAutofit fontScale="90000"/>
          </a:bodyPr>
          <a:lstStyle/>
          <a:p>
            <a:r>
              <a:rPr lang="tr-TR" b="1" dirty="0">
                <a:effectLst/>
              </a:rPr>
              <a:t>Özsaygısı yüksek olan insanlar;</a:t>
            </a:r>
            <a:endParaRPr lang="tr-TR" dirty="0"/>
          </a:p>
        </p:txBody>
      </p:sp>
      <p:sp>
        <p:nvSpPr>
          <p:cNvPr id="5" name="AutoShape 2" descr="Öz güven, Öz saygı, Öz yeterlik Nedir? Nasıl Gelişir? | Çocuk Gelişimi |  Bebek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Öz güven, Öz saygı, Öz yeterlik Nedir? Nasıl Gelişir? | Çocuk Gelişimi |  Bebek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descr="Özgüven Kazanmanın Yol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340768"/>
            <a:ext cx="401945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660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3789040"/>
            <a:ext cx="6840760" cy="2448272"/>
          </a:xfrm>
        </p:spPr>
        <p:txBody>
          <a:bodyPr>
            <a:normAutofit fontScale="92500" lnSpcReduction="10000"/>
          </a:bodyPr>
          <a:lstStyle/>
          <a:p>
            <a:r>
              <a:rPr lang="tr-TR" sz="2400" dirty="0"/>
              <a:t>Değerlerinin ne olduğunu bilir ve hayatlarını buna göre yaşarlar.</a:t>
            </a:r>
          </a:p>
          <a:p>
            <a:r>
              <a:rPr lang="tr-TR" sz="2400" dirty="0"/>
              <a:t>Başkalarıyla, sakin ve nazikçe konuşup fikirlerini söylerler. Ayrıca, kendi istek ve ihtiyaçlarını da başkalarıyla rahatça paylaşırlar.</a:t>
            </a:r>
          </a:p>
          <a:p>
            <a:r>
              <a:rPr lang="tr-TR" sz="2400" dirty="0"/>
              <a:t>Diğer insanların yaşamlarında yapıcı bir fark yaratmaya gayret ederler.</a:t>
            </a:r>
          </a:p>
          <a:p>
            <a:endParaRPr lang="tr-TR" dirty="0"/>
          </a:p>
        </p:txBody>
      </p:sp>
      <p:pic>
        <p:nvPicPr>
          <p:cNvPr id="4098" name="Picture 2" descr="Sağlıklı ve Etkili İletiş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703" y="620688"/>
            <a:ext cx="5136505" cy="273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828</Words>
  <Application>Microsoft Office PowerPoint</Application>
  <PresentationFormat>Ekran Gösterisi (4:3)</PresentationFormat>
  <Paragraphs>94</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Gündönümü</vt:lpstr>
      <vt:lpstr>ÖZSAYGI GELİŞTİRME</vt:lpstr>
      <vt:lpstr>PowerPoint Sunusu</vt:lpstr>
      <vt:lpstr>ÖZSAYGI</vt:lpstr>
      <vt:lpstr>PowerPoint Sunusu</vt:lpstr>
      <vt:lpstr>Özsaygısı yüksek olan insanlar;</vt:lpstr>
      <vt:lpstr>Özsaygısı yüksek olan insanlar;</vt:lpstr>
      <vt:lpstr>Özsaygısı yüksek olan insanlar;</vt:lpstr>
      <vt:lpstr>Özsaygısı yüksek olan insanlar;</vt:lpstr>
      <vt:lpstr>PowerPoint Sunusu</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Özsaygıyı Artırmak İçin…</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ÖZSAYGI GELİŞTİRME</dc:title>
  <dc:creator>Salon</dc:creator>
  <cp:lastModifiedBy>Salon</cp:lastModifiedBy>
  <cp:revision>15</cp:revision>
  <dcterms:created xsi:type="dcterms:W3CDTF">2021-09-24T12:38:34Z</dcterms:created>
  <dcterms:modified xsi:type="dcterms:W3CDTF">2021-09-27T07:43:10Z</dcterms:modified>
</cp:coreProperties>
</file>