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3"/>
  </p:notesMasterIdLst>
  <p:sldIdLst>
    <p:sldId id="298" r:id="rId2"/>
    <p:sldId id="271" r:id="rId3"/>
    <p:sldId id="304" r:id="rId4"/>
    <p:sldId id="257" r:id="rId5"/>
    <p:sldId id="258" r:id="rId6"/>
    <p:sldId id="262" r:id="rId7"/>
    <p:sldId id="260" r:id="rId8"/>
    <p:sldId id="275" r:id="rId9"/>
    <p:sldId id="272" r:id="rId10"/>
    <p:sldId id="273" r:id="rId11"/>
    <p:sldId id="274" r:id="rId12"/>
    <p:sldId id="283" r:id="rId13"/>
    <p:sldId id="276" r:id="rId14"/>
    <p:sldId id="278" r:id="rId15"/>
    <p:sldId id="277" r:id="rId16"/>
    <p:sldId id="284" r:id="rId17"/>
    <p:sldId id="291" r:id="rId18"/>
    <p:sldId id="285" r:id="rId19"/>
    <p:sldId id="279" r:id="rId20"/>
    <p:sldId id="281" r:id="rId21"/>
    <p:sldId id="282" r:id="rId22"/>
    <p:sldId id="286" r:id="rId23"/>
    <p:sldId id="287" r:id="rId24"/>
    <p:sldId id="288" r:id="rId25"/>
    <p:sldId id="266" r:id="rId26"/>
    <p:sldId id="267" r:id="rId27"/>
    <p:sldId id="296" r:id="rId28"/>
    <p:sldId id="297" r:id="rId29"/>
    <p:sldId id="292" r:id="rId30"/>
    <p:sldId id="293" r:id="rId31"/>
    <p:sldId id="294" r:id="rId32"/>
    <p:sldId id="299" r:id="rId33"/>
    <p:sldId id="289" r:id="rId34"/>
    <p:sldId id="290" r:id="rId35"/>
    <p:sldId id="300" r:id="rId36"/>
    <p:sldId id="301" r:id="rId37"/>
    <p:sldId id="305" r:id="rId38"/>
    <p:sldId id="306" r:id="rId39"/>
    <p:sldId id="303" r:id="rId40"/>
    <p:sldId id="302" r:id="rId41"/>
    <p:sldId id="270"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1402" autoAdjust="0"/>
  </p:normalViewPr>
  <p:slideViewPr>
    <p:cSldViewPr>
      <p:cViewPr>
        <p:scale>
          <a:sx n="70" d="100"/>
          <a:sy n="70" d="100"/>
        </p:scale>
        <p:origin x="-12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34112-1BBB-4FB2-A2E9-DE38E8E00106}" type="doc">
      <dgm:prSet loTypeId="urn:microsoft.com/office/officeart/2005/8/layout/hProcess3" loCatId="process" qsTypeId="urn:microsoft.com/office/officeart/2005/8/quickstyle/simple1" qsCatId="simple" csTypeId="urn:microsoft.com/office/officeart/2005/8/colors/accent1_2" csCatId="accent1" phldr="1"/>
      <dgm:spPr/>
    </dgm:pt>
    <dgm:pt modelId="{7527198B-CCB4-40F0-951F-0E7E3934A6D4}">
      <dgm:prSet phldrT="[Metin]" custT="1"/>
      <dgm:spPr/>
      <dgm:t>
        <a:bodyPr/>
        <a:lstStyle/>
        <a:p>
          <a:r>
            <a:rPr lang="tr-TR" sz="2400" b="1" i="1" dirty="0" smtClean="0"/>
            <a:t>ÖĞRENCİLERİN DERS ÇALIŞMA ALIŞKANLIĞI KAZANMALARINDA ANNE BABALARA DÜŞEN GÖREVLER </a:t>
          </a:r>
          <a:r>
            <a:rPr lang="tr-TR" sz="2400" dirty="0" smtClean="0"/>
            <a:t>   </a:t>
          </a:r>
          <a:endParaRPr lang="tr-TR" sz="2400" dirty="0"/>
        </a:p>
      </dgm:t>
    </dgm:pt>
    <dgm:pt modelId="{59EE3729-0D2A-4C88-AD43-740F13C23406}" type="parTrans" cxnId="{B92AB822-6F22-4040-9D8A-B1CD04B42AEF}">
      <dgm:prSet/>
      <dgm:spPr/>
      <dgm:t>
        <a:bodyPr/>
        <a:lstStyle/>
        <a:p>
          <a:endParaRPr lang="tr-TR"/>
        </a:p>
      </dgm:t>
    </dgm:pt>
    <dgm:pt modelId="{C098337A-FCDA-4DA7-BD6F-E50780FBB4CC}" type="sibTrans" cxnId="{B92AB822-6F22-4040-9D8A-B1CD04B42AEF}">
      <dgm:prSet/>
      <dgm:spPr/>
      <dgm:t>
        <a:bodyPr/>
        <a:lstStyle/>
        <a:p>
          <a:endParaRPr lang="tr-TR"/>
        </a:p>
      </dgm:t>
    </dgm:pt>
    <dgm:pt modelId="{0683BBD6-DB74-4376-AC24-659211B9E64A}" type="pres">
      <dgm:prSet presAssocID="{D6D34112-1BBB-4FB2-A2E9-DE38E8E00106}" presName="Name0" presStyleCnt="0">
        <dgm:presLayoutVars>
          <dgm:dir/>
          <dgm:animLvl val="lvl"/>
          <dgm:resizeHandles val="exact"/>
        </dgm:presLayoutVars>
      </dgm:prSet>
      <dgm:spPr/>
    </dgm:pt>
    <dgm:pt modelId="{FADAF621-35A7-4B31-B789-C1D6343EE850}" type="pres">
      <dgm:prSet presAssocID="{D6D34112-1BBB-4FB2-A2E9-DE38E8E00106}" presName="dummy" presStyleCnt="0"/>
      <dgm:spPr/>
    </dgm:pt>
    <dgm:pt modelId="{204D924A-D947-49C6-A4C7-C12EFCF693B8}" type="pres">
      <dgm:prSet presAssocID="{D6D34112-1BBB-4FB2-A2E9-DE38E8E00106}" presName="linH" presStyleCnt="0"/>
      <dgm:spPr/>
    </dgm:pt>
    <dgm:pt modelId="{380DF69D-77BE-4C68-AEAB-430AAEB57A38}" type="pres">
      <dgm:prSet presAssocID="{D6D34112-1BBB-4FB2-A2E9-DE38E8E00106}" presName="padding1" presStyleCnt="0"/>
      <dgm:spPr/>
    </dgm:pt>
    <dgm:pt modelId="{E042B61D-21D3-446C-954A-4476128077EF}" type="pres">
      <dgm:prSet presAssocID="{7527198B-CCB4-40F0-951F-0E7E3934A6D4}" presName="linV" presStyleCnt="0"/>
      <dgm:spPr/>
    </dgm:pt>
    <dgm:pt modelId="{ED60FDD6-5511-4F03-8EE9-56E58261213E}" type="pres">
      <dgm:prSet presAssocID="{7527198B-CCB4-40F0-951F-0E7E3934A6D4}" presName="spVertical1" presStyleCnt="0"/>
      <dgm:spPr/>
    </dgm:pt>
    <dgm:pt modelId="{F977B232-174C-44BE-945E-7C031F729845}" type="pres">
      <dgm:prSet presAssocID="{7527198B-CCB4-40F0-951F-0E7E3934A6D4}" presName="parTx" presStyleLbl="revTx" presStyleIdx="0" presStyleCnt="1" custScaleX="137998" custScaleY="167746" custLinFactNeighborX="-3557" custLinFactNeighborY="61022">
        <dgm:presLayoutVars>
          <dgm:chMax val="0"/>
          <dgm:chPref val="0"/>
          <dgm:bulletEnabled val="1"/>
        </dgm:presLayoutVars>
      </dgm:prSet>
      <dgm:spPr/>
      <dgm:t>
        <a:bodyPr/>
        <a:lstStyle/>
        <a:p>
          <a:endParaRPr lang="tr-TR"/>
        </a:p>
      </dgm:t>
    </dgm:pt>
    <dgm:pt modelId="{9C692C57-E02C-44C9-816A-8F2F06E3D689}" type="pres">
      <dgm:prSet presAssocID="{7527198B-CCB4-40F0-951F-0E7E3934A6D4}" presName="spVertical2" presStyleCnt="0"/>
      <dgm:spPr/>
    </dgm:pt>
    <dgm:pt modelId="{21D68A4D-81A1-40AD-B794-22109815D139}" type="pres">
      <dgm:prSet presAssocID="{7527198B-CCB4-40F0-951F-0E7E3934A6D4}" presName="spVertical3" presStyleCnt="0"/>
      <dgm:spPr/>
    </dgm:pt>
    <dgm:pt modelId="{23F754D2-9F03-4C17-9B47-E11C5A653358}" type="pres">
      <dgm:prSet presAssocID="{D6D34112-1BBB-4FB2-A2E9-DE38E8E00106}" presName="padding2" presStyleCnt="0"/>
      <dgm:spPr/>
    </dgm:pt>
    <dgm:pt modelId="{DCDC8FD9-2064-42E9-970F-2503D85B049E}" type="pres">
      <dgm:prSet presAssocID="{D6D34112-1BBB-4FB2-A2E9-DE38E8E00106}" presName="negArrow" presStyleCnt="0"/>
      <dgm:spPr/>
    </dgm:pt>
    <dgm:pt modelId="{F45DB04F-52AF-4F70-BEBA-BC2CBC6BDB18}" type="pres">
      <dgm:prSet presAssocID="{D6D34112-1BBB-4FB2-A2E9-DE38E8E00106}" presName="backgroundArrow" presStyleLbl="node1" presStyleIdx="0" presStyleCnt="1" custScaleY="164466" custLinFactNeighborX="-25000" custLinFactNeighborY="-6314"/>
      <dgm:spPr/>
    </dgm:pt>
  </dgm:ptLst>
  <dgm:cxnLst>
    <dgm:cxn modelId="{4160FA4A-4030-48C1-BA7B-0EB59C8B5362}" type="presOf" srcId="{7527198B-CCB4-40F0-951F-0E7E3934A6D4}" destId="{F977B232-174C-44BE-945E-7C031F729845}" srcOrd="0" destOrd="0" presId="urn:microsoft.com/office/officeart/2005/8/layout/hProcess3"/>
    <dgm:cxn modelId="{B92AB822-6F22-4040-9D8A-B1CD04B42AEF}" srcId="{D6D34112-1BBB-4FB2-A2E9-DE38E8E00106}" destId="{7527198B-CCB4-40F0-951F-0E7E3934A6D4}" srcOrd="0" destOrd="0" parTransId="{59EE3729-0D2A-4C88-AD43-740F13C23406}" sibTransId="{C098337A-FCDA-4DA7-BD6F-E50780FBB4CC}"/>
    <dgm:cxn modelId="{472ED986-2593-4821-BF39-58AF134D8579}" type="presOf" srcId="{D6D34112-1BBB-4FB2-A2E9-DE38E8E00106}" destId="{0683BBD6-DB74-4376-AC24-659211B9E64A}" srcOrd="0" destOrd="0" presId="urn:microsoft.com/office/officeart/2005/8/layout/hProcess3"/>
    <dgm:cxn modelId="{E1BD3D35-C4A4-4FAA-BDA4-244E26A58094}" type="presParOf" srcId="{0683BBD6-DB74-4376-AC24-659211B9E64A}" destId="{FADAF621-35A7-4B31-B789-C1D6343EE850}" srcOrd="0" destOrd="0" presId="urn:microsoft.com/office/officeart/2005/8/layout/hProcess3"/>
    <dgm:cxn modelId="{BD55A542-31B5-4F9B-A715-D1F9B67E0E9A}" type="presParOf" srcId="{0683BBD6-DB74-4376-AC24-659211B9E64A}" destId="{204D924A-D947-49C6-A4C7-C12EFCF693B8}" srcOrd="1" destOrd="0" presId="urn:microsoft.com/office/officeart/2005/8/layout/hProcess3"/>
    <dgm:cxn modelId="{F24BFFE4-374C-48FC-B4A0-1BF66C3F4EA1}" type="presParOf" srcId="{204D924A-D947-49C6-A4C7-C12EFCF693B8}" destId="{380DF69D-77BE-4C68-AEAB-430AAEB57A38}" srcOrd="0" destOrd="0" presId="urn:microsoft.com/office/officeart/2005/8/layout/hProcess3"/>
    <dgm:cxn modelId="{730520F6-D00E-43B9-8948-1E127BF333B7}" type="presParOf" srcId="{204D924A-D947-49C6-A4C7-C12EFCF693B8}" destId="{E042B61D-21D3-446C-954A-4476128077EF}" srcOrd="1" destOrd="0" presId="urn:microsoft.com/office/officeart/2005/8/layout/hProcess3"/>
    <dgm:cxn modelId="{493BB44E-1182-46BC-8ABC-0AE35CF8FFF2}" type="presParOf" srcId="{E042B61D-21D3-446C-954A-4476128077EF}" destId="{ED60FDD6-5511-4F03-8EE9-56E58261213E}" srcOrd="0" destOrd="0" presId="urn:microsoft.com/office/officeart/2005/8/layout/hProcess3"/>
    <dgm:cxn modelId="{85C6DB17-F748-4F28-B1FD-DA647C6CA0B9}" type="presParOf" srcId="{E042B61D-21D3-446C-954A-4476128077EF}" destId="{F977B232-174C-44BE-945E-7C031F729845}" srcOrd="1" destOrd="0" presId="urn:microsoft.com/office/officeart/2005/8/layout/hProcess3"/>
    <dgm:cxn modelId="{29804500-47D1-4B60-8F36-16088AA02EE4}" type="presParOf" srcId="{E042B61D-21D3-446C-954A-4476128077EF}" destId="{9C692C57-E02C-44C9-816A-8F2F06E3D689}" srcOrd="2" destOrd="0" presId="urn:microsoft.com/office/officeart/2005/8/layout/hProcess3"/>
    <dgm:cxn modelId="{598533A9-9797-4B22-B23B-A244E8F7F42D}" type="presParOf" srcId="{E042B61D-21D3-446C-954A-4476128077EF}" destId="{21D68A4D-81A1-40AD-B794-22109815D139}" srcOrd="3" destOrd="0" presId="urn:microsoft.com/office/officeart/2005/8/layout/hProcess3"/>
    <dgm:cxn modelId="{9DF6C01B-8B92-4045-8C6D-AE1CEAF00BD2}" type="presParOf" srcId="{204D924A-D947-49C6-A4C7-C12EFCF693B8}" destId="{23F754D2-9F03-4C17-9B47-E11C5A653358}" srcOrd="2" destOrd="0" presId="urn:microsoft.com/office/officeart/2005/8/layout/hProcess3"/>
    <dgm:cxn modelId="{10A1A452-8442-4F1B-9A16-3161BF66FDEC}" type="presParOf" srcId="{204D924A-D947-49C6-A4C7-C12EFCF693B8}" destId="{DCDC8FD9-2064-42E9-970F-2503D85B049E}" srcOrd="3" destOrd="0" presId="urn:microsoft.com/office/officeart/2005/8/layout/hProcess3"/>
    <dgm:cxn modelId="{F55FF7A6-2940-40E9-9C04-4C79BFEACD73}" type="presParOf" srcId="{204D924A-D947-49C6-A4C7-C12EFCF693B8}" destId="{F45DB04F-52AF-4F70-BEBA-BC2CBC6BDB18}"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B04F-52AF-4F70-BEBA-BC2CBC6BDB18}">
      <dsp:nvSpPr>
        <dsp:cNvPr id="0" name=""/>
        <dsp:cNvSpPr/>
      </dsp:nvSpPr>
      <dsp:spPr>
        <a:xfrm>
          <a:off x="0" y="0"/>
          <a:ext cx="6000760" cy="4618205"/>
        </a:xfrm>
        <a:prstGeom prst="rightArrow">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7B232-174C-44BE-945E-7C031F729845}">
      <dsp:nvSpPr>
        <dsp:cNvPr id="0" name=""/>
        <dsp:cNvSpPr/>
      </dsp:nvSpPr>
      <dsp:spPr>
        <a:xfrm>
          <a:off x="357148" y="1143006"/>
          <a:ext cx="4916801" cy="235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tr-TR" sz="2400" b="1" i="1" kern="1200" dirty="0" smtClean="0"/>
            <a:t>ÖĞRENCİLERİN DERS ÇALIŞMA ALIŞKANLIĞI KAZANMALARINDA ANNE BABALARA DÜŞEN GÖREVLER </a:t>
          </a:r>
          <a:r>
            <a:rPr lang="tr-TR" sz="2400" kern="1200" dirty="0" smtClean="0"/>
            <a:t>   </a:t>
          </a:r>
          <a:endParaRPr lang="tr-TR" sz="2400" kern="1200" dirty="0"/>
        </a:p>
      </dsp:txBody>
      <dsp:txXfrm>
        <a:off x="357148" y="1143006"/>
        <a:ext cx="4916801" cy="23551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F43AE-AA7F-4EA1-A53C-7C78A89694C5}" type="datetimeFigureOut">
              <a:rPr lang="tr-TR" smtClean="0"/>
              <a:pPr/>
              <a:t>15.10.2021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DD085-146A-43AD-90DE-562E5968CCA6}" type="slidenum">
              <a:rPr lang="tr-TR" smtClean="0"/>
              <a:pPr/>
              <a:t>‹#›</a:t>
            </a:fld>
            <a:endParaRPr lang="tr-TR"/>
          </a:p>
        </p:txBody>
      </p:sp>
    </p:spTree>
    <p:extLst>
      <p:ext uri="{BB962C8B-B14F-4D97-AF65-F5344CB8AC3E}">
        <p14:creationId xmlns:p14="http://schemas.microsoft.com/office/powerpoint/2010/main" val="251044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Sürekli</a:t>
            </a:r>
            <a:r>
              <a:rPr lang="tr-TR" baseline="0" dirty="0" smtClean="0"/>
              <a:t> </a:t>
            </a:r>
            <a:r>
              <a:rPr lang="tr-TR" baseline="0" dirty="0" err="1" smtClean="0"/>
              <a:t>anababayla</a:t>
            </a:r>
            <a:r>
              <a:rPr lang="tr-TR" baseline="0" dirty="0" smtClean="0"/>
              <a:t> ödev yapmaya alışmış çocuk, aile birden ilgisini tamamen çektiğinde ne yapacağını bilememektedir.Çocuğa ödev sorumluluğu aşama aşama verilmeli, kontrol aşamalı bırakılmalı ve çabası övülmelidir.</a:t>
            </a:r>
            <a:endParaRPr lang="tr-TR" dirty="0"/>
          </a:p>
        </p:txBody>
      </p:sp>
      <p:sp>
        <p:nvSpPr>
          <p:cNvPr id="4" name="3 Slayt Numarası Yer Tutucusu"/>
          <p:cNvSpPr>
            <a:spLocks noGrp="1"/>
          </p:cNvSpPr>
          <p:nvPr>
            <p:ph type="sldNum" sz="quarter" idx="10"/>
          </p:nvPr>
        </p:nvSpPr>
        <p:spPr/>
        <p:txBody>
          <a:bodyPr/>
          <a:lstStyle/>
          <a:p>
            <a:fld id="{CBBDD085-146A-43AD-90DE-562E5968CCA6}"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9F75050-0E15-4C5B-92B0-66D068882F1F}" type="datetimeFigureOut">
              <a:rPr lang="tr-TR" smtClean="0"/>
              <a:pPr/>
              <a:t>15.10.2021</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D9F75050-0E15-4C5B-92B0-66D068882F1F}" type="datetimeFigureOut">
              <a:rPr lang="tr-TR" smtClean="0"/>
              <a:pPr/>
              <a:t>15.10.2021</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9F75050-0E15-4C5B-92B0-66D068882F1F}" type="datetimeFigureOut">
              <a:rPr lang="tr-TR" smtClean="0"/>
              <a:pPr/>
              <a:t>15.10.2021</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D9F75050-0E15-4C5B-92B0-66D068882F1F}" type="datetimeFigureOut">
              <a:rPr lang="tr-TR" smtClean="0"/>
              <a:pPr/>
              <a:t>15.10.2021</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15.10.2021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9F75050-0E15-4C5B-92B0-66D068882F1F}" type="datetimeFigureOut">
              <a:rPr lang="tr-TR" smtClean="0"/>
              <a:pPr/>
              <a:t>15.10.2021</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wmf"/><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00274" y="-24"/>
            <a:ext cx="6329378" cy="2143140"/>
          </a:xfrm>
        </p:spPr>
        <p:txBody>
          <a:bodyPr>
            <a:normAutofit/>
          </a:bodyPr>
          <a:lstStyle/>
          <a:p>
            <a:r>
              <a:rPr lang="tr-TR" b="1" dirty="0" smtClean="0">
                <a:solidFill>
                  <a:srgbClr val="FF0000"/>
                </a:solidFill>
              </a:rPr>
              <a:t>EYVAH! ÇOCUĞUM DERS         ÇALIŞMIYOR !...</a:t>
            </a:r>
            <a:endParaRPr lang="tr-TR" b="1" dirty="0">
              <a:solidFill>
                <a:srgbClr val="FF0000"/>
              </a:solidFill>
            </a:endParaRPr>
          </a:p>
        </p:txBody>
      </p:sp>
      <p:pic>
        <p:nvPicPr>
          <p:cNvPr id="3" name="2 Resim" descr="images (1).jpg"/>
          <p:cNvPicPr>
            <a:picLocks noChangeAspect="1"/>
          </p:cNvPicPr>
          <p:nvPr/>
        </p:nvPicPr>
        <p:blipFill>
          <a:blip r:embed="rId2" cstate="print"/>
          <a:stretch>
            <a:fillRect/>
          </a:stretch>
        </p:blipFill>
        <p:spPr>
          <a:xfrm>
            <a:off x="-32" y="2357437"/>
            <a:ext cx="3643337" cy="3643331"/>
          </a:xfrm>
          <a:prstGeom prst="rect">
            <a:avLst/>
          </a:prstGeom>
        </p:spPr>
      </p:pic>
      <p:pic>
        <p:nvPicPr>
          <p:cNvPr id="4" name="3 Resim" descr="unlem-isareti.jpg"/>
          <p:cNvPicPr>
            <a:picLocks noChangeAspect="1"/>
          </p:cNvPicPr>
          <p:nvPr/>
        </p:nvPicPr>
        <p:blipFill>
          <a:blip r:embed="rId3" cstate="print"/>
          <a:stretch>
            <a:fillRect/>
          </a:stretch>
        </p:blipFill>
        <p:spPr>
          <a:xfrm>
            <a:off x="642910" y="250009"/>
            <a:ext cx="1428760" cy="2035983"/>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305" y="4293096"/>
            <a:ext cx="5452658" cy="201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58802"/>
            <a:ext cx="8043890" cy="1298562"/>
          </a:xfrm>
        </p:spPr>
        <p:txBody>
          <a:bodyPr>
            <a:normAutofit fontScale="90000"/>
          </a:bodyPr>
          <a:lstStyle/>
          <a:p>
            <a:r>
              <a:rPr lang="tr-TR" sz="3200" dirty="0" err="1" smtClean="0">
                <a:solidFill>
                  <a:srgbClr val="C00000"/>
                </a:solidFill>
              </a:rPr>
              <a:t>Anababaların</a:t>
            </a:r>
            <a:r>
              <a:rPr lang="tr-TR" sz="3200" dirty="0" smtClean="0">
                <a:solidFill>
                  <a:srgbClr val="C00000"/>
                </a:solidFill>
              </a:rPr>
              <a:t> ev ödevleri konusunda </a:t>
            </a:r>
            <a:br>
              <a:rPr lang="tr-TR" sz="3200" dirty="0" smtClean="0">
                <a:solidFill>
                  <a:srgbClr val="C00000"/>
                </a:solidFill>
              </a:rPr>
            </a:br>
            <a:r>
              <a:rPr lang="tr-TR" sz="3200" dirty="0" smtClean="0">
                <a:solidFill>
                  <a:srgbClr val="C00000"/>
                </a:solidFill>
              </a:rPr>
              <a:t>en sık yaptığı hatalar nelerdir?</a:t>
            </a:r>
            <a:r>
              <a:rPr lang="tr-TR" dirty="0" smtClean="0"/>
              <a:t/>
            </a:r>
            <a:br>
              <a:rPr lang="tr-TR" dirty="0" smtClean="0"/>
            </a:br>
            <a:endParaRPr lang="tr-TR" dirty="0"/>
          </a:p>
        </p:txBody>
      </p:sp>
      <p:sp>
        <p:nvSpPr>
          <p:cNvPr id="4" name="3 Metin Yer Tutucusu"/>
          <p:cNvSpPr>
            <a:spLocks noGrp="1"/>
          </p:cNvSpPr>
          <p:nvPr>
            <p:ph type="body" idx="2"/>
          </p:nvPr>
        </p:nvSpPr>
        <p:spPr>
          <a:xfrm>
            <a:off x="457200" y="2220918"/>
            <a:ext cx="5614998" cy="3851288"/>
          </a:xfrm>
        </p:spPr>
        <p:txBody>
          <a:bodyPr>
            <a:normAutofit/>
          </a:bodyPr>
          <a:lstStyle/>
          <a:p>
            <a:pPr>
              <a:buFont typeface="Wingdings" pitchFamily="2" charset="2"/>
              <a:buChar char="Ø"/>
            </a:pPr>
            <a:r>
              <a:rPr lang="tr-TR" sz="2400" dirty="0" smtClean="0"/>
              <a:t>Güzel olmayan yazıları silip tekrar yazdırmak. Her aşamasında ödeve müdahale etmek, mükemmel olmasını istemek,</a:t>
            </a:r>
          </a:p>
          <a:p>
            <a:pPr>
              <a:buFont typeface="Wingdings" pitchFamily="2" charset="2"/>
              <a:buChar char="Ø"/>
            </a:pPr>
            <a:r>
              <a:rPr lang="tr-TR" sz="2400" dirty="0" smtClean="0"/>
              <a:t>Ödevleri sık sık sorgulamak, hatırlatmak,</a:t>
            </a:r>
          </a:p>
          <a:p>
            <a:pPr>
              <a:buFont typeface="Wingdings" pitchFamily="2" charset="2"/>
              <a:buChar char="Ø"/>
            </a:pPr>
            <a:r>
              <a:rPr lang="tr-TR" sz="2400" dirty="0" smtClean="0"/>
              <a:t>Alınmayan ödevleri telefonla başkalarından öğrenmeyi kabullenmek,</a:t>
            </a:r>
          </a:p>
          <a:p>
            <a:pPr>
              <a:buFont typeface="Wingdings" pitchFamily="2" charset="2"/>
              <a:buChar char="Ø"/>
            </a:pPr>
            <a:r>
              <a:rPr lang="tr-TR" sz="2400" dirty="0" smtClean="0"/>
              <a:t>Ödev yaparken sürekli çocuğun yanında olmak</a:t>
            </a:r>
          </a:p>
          <a:p>
            <a:pPr>
              <a:buFont typeface="Wingdings" pitchFamily="2" charset="2"/>
              <a:buChar char="Ø"/>
            </a:pPr>
            <a:endParaRPr lang="tr-TR" dirty="0"/>
          </a:p>
        </p:txBody>
      </p:sp>
      <p:pic>
        <p:nvPicPr>
          <p:cNvPr id="5" name="Picture 5" descr="C:\Documents and Settings\Alper\Application Data\Microsoft\Media Catalog\kkkkkkkk.jpg"/>
          <p:cNvPicPr>
            <a:picLocks noGrp="1" noChangeAspect="1" noChangeArrowheads="1"/>
          </p:cNvPicPr>
          <p:nvPr>
            <p:ph sz="half" idx="1"/>
          </p:nvPr>
        </p:nvPicPr>
        <p:blipFill>
          <a:blip r:embed="rId2" cstate="print"/>
          <a:stretch>
            <a:fillRect/>
          </a:stretch>
        </p:blipFill>
        <p:spPr bwMode="auto">
          <a:xfrm>
            <a:off x="6000760" y="2357430"/>
            <a:ext cx="3143272"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28596" y="1643050"/>
            <a:ext cx="8429684" cy="4643470"/>
          </a:xfrm>
        </p:spPr>
        <p:txBody>
          <a:bodyPr>
            <a:normAutofit fontScale="85000" lnSpcReduction="20000"/>
          </a:bodyPr>
          <a:lstStyle/>
          <a:p>
            <a:pPr>
              <a:buNone/>
            </a:pPr>
            <a:r>
              <a:rPr lang="tr-TR" dirty="0" smtClean="0"/>
              <a:t>		Ödev konusunda sorunlar</a:t>
            </a:r>
          </a:p>
          <a:p>
            <a:pPr>
              <a:buNone/>
            </a:pPr>
            <a:r>
              <a:rPr lang="tr-TR" dirty="0" smtClean="0"/>
              <a:t> yaşayan çocukların </a:t>
            </a:r>
            <a:r>
              <a:rPr lang="tr-TR" dirty="0" err="1" smtClean="0"/>
              <a:t>anababaları</a:t>
            </a:r>
            <a:r>
              <a:rPr lang="tr-TR" dirty="0" smtClean="0"/>
              <a:t>;</a:t>
            </a:r>
          </a:p>
          <a:p>
            <a:pPr>
              <a:buNone/>
            </a:pPr>
            <a:r>
              <a:rPr lang="tr-TR" dirty="0" smtClean="0"/>
              <a:t>-devamlı hatırlatma</a:t>
            </a:r>
          </a:p>
          <a:p>
            <a:pPr>
              <a:buNone/>
            </a:pPr>
            <a:r>
              <a:rPr lang="tr-TR" dirty="0" smtClean="0"/>
              <a:t>-söylenme</a:t>
            </a:r>
          </a:p>
          <a:p>
            <a:pPr>
              <a:buNone/>
            </a:pPr>
            <a:r>
              <a:rPr lang="tr-TR" dirty="0" smtClean="0"/>
              <a:t>-ikna etmeye çalışma</a:t>
            </a:r>
          </a:p>
          <a:p>
            <a:pPr>
              <a:buNone/>
            </a:pPr>
            <a:r>
              <a:rPr lang="tr-TR" dirty="0" smtClean="0"/>
              <a:t>-tehdit etme</a:t>
            </a:r>
          </a:p>
          <a:p>
            <a:pPr>
              <a:buNone/>
            </a:pPr>
            <a:r>
              <a:rPr lang="tr-TR" dirty="0" smtClean="0"/>
              <a:t>-azarlama hatta şiddet uygulama gibi yöntemleri deneyerek ödevin yapılmasını sağlarlar.</a:t>
            </a:r>
          </a:p>
          <a:p>
            <a:pPr>
              <a:buNone/>
            </a:pPr>
            <a:r>
              <a:rPr lang="tr-TR" dirty="0" smtClean="0"/>
              <a:t>		Böylece ödevi yaptırma, hatırlatma </a:t>
            </a:r>
            <a:r>
              <a:rPr lang="tr-TR" b="1" dirty="0" smtClean="0"/>
              <a:t>sorumluluğunu </a:t>
            </a:r>
            <a:r>
              <a:rPr lang="tr-TR" b="1" dirty="0" err="1" smtClean="0"/>
              <a:t>anababa</a:t>
            </a:r>
            <a:r>
              <a:rPr lang="tr-TR" b="1" dirty="0" smtClean="0"/>
              <a:t> üstlenmiş </a:t>
            </a:r>
            <a:r>
              <a:rPr lang="tr-TR" dirty="0" smtClean="0"/>
              <a:t>olur.O günün ödevi yapılmış bile olsa ertesi gün yine </a:t>
            </a:r>
            <a:r>
              <a:rPr lang="tr-TR" dirty="0" err="1" smtClean="0"/>
              <a:t>anababanın</a:t>
            </a:r>
            <a:r>
              <a:rPr lang="tr-TR" dirty="0" smtClean="0"/>
              <a:t> hatırlatması gerekecektir.</a:t>
            </a:r>
          </a:p>
          <a:p>
            <a:endParaRPr lang="tr-TR" dirty="0" smtClean="0"/>
          </a:p>
          <a:p>
            <a:endParaRPr lang="tr-TR" dirty="0"/>
          </a:p>
        </p:txBody>
      </p:sp>
      <p:pic>
        <p:nvPicPr>
          <p:cNvPr id="5" name="Picture 39" descr="MCj02321330000[1]"/>
          <p:cNvPicPr>
            <a:picLocks noChangeAspect="1" noChangeArrowheads="1"/>
          </p:cNvPicPr>
          <p:nvPr/>
        </p:nvPicPr>
        <p:blipFill>
          <a:blip r:embed="rId2" cstate="print"/>
          <a:srcRect/>
          <a:stretch>
            <a:fillRect/>
          </a:stretch>
        </p:blipFill>
        <p:spPr bwMode="auto">
          <a:xfrm>
            <a:off x="5143504" y="1071546"/>
            <a:ext cx="4192874" cy="2714620"/>
          </a:xfrm>
          <a:prstGeom prst="rect">
            <a:avLst/>
          </a:prstGeom>
          <a:noFill/>
        </p:spPr>
      </p:pic>
      <p:sp>
        <p:nvSpPr>
          <p:cNvPr id="6" name="5 Metin kutusu"/>
          <p:cNvSpPr txBox="1"/>
          <p:nvPr/>
        </p:nvSpPr>
        <p:spPr>
          <a:xfrm>
            <a:off x="0" y="181253"/>
            <a:ext cx="8786842" cy="461665"/>
          </a:xfrm>
          <a:prstGeom prst="rect">
            <a:avLst/>
          </a:prstGeom>
          <a:noFill/>
        </p:spPr>
        <p:txBody>
          <a:bodyPr wrap="square" rtlCol="0">
            <a:spAutoFit/>
          </a:bodyPr>
          <a:lstStyle/>
          <a:p>
            <a:r>
              <a:rPr lang="tr-TR" sz="2400" b="1" dirty="0" err="1" smtClean="0">
                <a:solidFill>
                  <a:srgbClr val="C00000"/>
                </a:solidFill>
              </a:rPr>
              <a:t>Anababaların</a:t>
            </a:r>
            <a:r>
              <a:rPr lang="tr-TR" sz="2400" b="1" dirty="0" smtClean="0">
                <a:solidFill>
                  <a:srgbClr val="C00000"/>
                </a:solidFill>
              </a:rPr>
              <a:t> ev ödevleri konusunda en sık yaptığı hatalar nelerdir?</a:t>
            </a:r>
            <a:endParaRPr lang="tr-T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30240"/>
            <a:ext cx="9144000" cy="727058"/>
          </a:xfrm>
        </p:spPr>
        <p:txBody>
          <a:bodyPr>
            <a:noAutofit/>
          </a:bodyPr>
          <a:lstStyle/>
          <a:p>
            <a:pPr algn="ctr"/>
            <a:r>
              <a:rPr lang="tr-TR" sz="2400" dirty="0" err="1" smtClean="0">
                <a:solidFill>
                  <a:srgbClr val="C00000"/>
                </a:solidFill>
              </a:rPr>
              <a:t>Anababaların</a:t>
            </a:r>
            <a:r>
              <a:rPr lang="tr-TR" sz="2400" dirty="0" smtClean="0">
                <a:solidFill>
                  <a:srgbClr val="C00000"/>
                </a:solidFill>
              </a:rPr>
              <a:t> ev ödevleri konusunda </a:t>
            </a:r>
            <a:br>
              <a:rPr lang="tr-TR" sz="2400" dirty="0" smtClean="0">
                <a:solidFill>
                  <a:srgbClr val="C00000"/>
                </a:solidFill>
              </a:rPr>
            </a:br>
            <a:r>
              <a:rPr lang="tr-TR" sz="2400" dirty="0" smtClean="0">
                <a:solidFill>
                  <a:srgbClr val="C00000"/>
                </a:solidFill>
              </a:rPr>
              <a:t>en sık yaptığı hatalar nelerdir?</a:t>
            </a:r>
            <a:endParaRPr lang="tr-TR" sz="2400" dirty="0"/>
          </a:p>
        </p:txBody>
      </p:sp>
      <p:sp>
        <p:nvSpPr>
          <p:cNvPr id="4" name="3 Metin Yer Tutucusu"/>
          <p:cNvSpPr>
            <a:spLocks noGrp="1"/>
          </p:cNvSpPr>
          <p:nvPr>
            <p:ph type="body" idx="2"/>
          </p:nvPr>
        </p:nvSpPr>
        <p:spPr>
          <a:xfrm>
            <a:off x="457200" y="4303737"/>
            <a:ext cx="8115328" cy="2625725"/>
          </a:xfrm>
        </p:spPr>
        <p:txBody>
          <a:bodyPr>
            <a:normAutofit/>
          </a:bodyPr>
          <a:lstStyle/>
          <a:p>
            <a:r>
              <a:rPr lang="tr-TR" sz="2000" b="1" dirty="0" smtClean="0"/>
              <a:t>	Ödevler eksik yapılırsa öğretmenle iletişim kurulup, kontrolü sağlanıp mutlaka diğer gün tamamlanması sağlanmalıdır.Ödev yapmadığında hiçbir şey olmadığını gören çocuk ödev yapmamaya alışır.</a:t>
            </a:r>
            <a:endParaRPr lang="tr-TR" sz="2000" b="1" dirty="0"/>
          </a:p>
        </p:txBody>
      </p:sp>
      <p:sp>
        <p:nvSpPr>
          <p:cNvPr id="3" name="2 İçerik Yer Tutucusu"/>
          <p:cNvSpPr>
            <a:spLocks noGrp="1"/>
          </p:cNvSpPr>
          <p:nvPr>
            <p:ph sz="half" idx="1"/>
          </p:nvPr>
        </p:nvSpPr>
        <p:spPr>
          <a:xfrm>
            <a:off x="285720" y="2000240"/>
            <a:ext cx="7358114" cy="2000264"/>
          </a:xfrm>
        </p:spPr>
        <p:txBody>
          <a:bodyPr>
            <a:normAutofit lnSpcReduction="10000"/>
          </a:bodyPr>
          <a:lstStyle/>
          <a:p>
            <a:pPr>
              <a:buFont typeface="Wingdings" pitchFamily="2" charset="2"/>
              <a:buChar char="ü"/>
            </a:pPr>
            <a:r>
              <a:rPr lang="tr-TR" dirty="0" smtClean="0"/>
              <a:t>Ödevlerle hiç ilgilenmemek, kontrol etmemek</a:t>
            </a:r>
          </a:p>
          <a:p>
            <a:pPr>
              <a:buFont typeface="Wingdings" pitchFamily="2" charset="2"/>
              <a:buChar char="ü"/>
            </a:pPr>
            <a:r>
              <a:rPr lang="tr-TR" dirty="0" smtClean="0"/>
              <a:t>Sorumluluğu tamamen çocuğa ve öğretmene bırakmak</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Metin Yer Tutucusu"/>
          <p:cNvSpPr>
            <a:spLocks noGrp="1"/>
          </p:cNvSpPr>
          <p:nvPr>
            <p:ph type="body" idx="2"/>
          </p:nvPr>
        </p:nvSpPr>
        <p:spPr/>
        <p:txBody>
          <a:bodyPr/>
          <a:lstStyle/>
          <a:p>
            <a:r>
              <a:rPr lang="tr-TR" b="1" i="1" dirty="0" smtClean="0"/>
              <a:t> </a:t>
            </a:r>
            <a:r>
              <a:rPr lang="tr-TR" dirty="0" smtClean="0"/>
              <a:t> </a:t>
            </a:r>
            <a:endParaRPr lang="tr-TR" dirty="0"/>
          </a:p>
        </p:txBody>
      </p:sp>
      <p:pic>
        <p:nvPicPr>
          <p:cNvPr id="5" name="Picture 5" descr="j0089038"/>
          <p:cNvPicPr>
            <a:picLocks noGrp="1" noChangeAspect="1" noChangeArrowheads="1"/>
          </p:cNvPicPr>
          <p:nvPr>
            <p:ph sz="half" idx="1"/>
          </p:nvPr>
        </p:nvPicPr>
        <p:blipFill>
          <a:blip r:embed="rId2" cstate="print"/>
          <a:stretch>
            <a:fillRect/>
          </a:stretch>
        </p:blipFill>
        <p:spPr bwMode="auto">
          <a:xfrm>
            <a:off x="6000760" y="2214554"/>
            <a:ext cx="2081634"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6 Diyagram"/>
          <p:cNvGraphicFramePr/>
          <p:nvPr/>
        </p:nvGraphicFramePr>
        <p:xfrm>
          <a:off x="0" y="1142984"/>
          <a:ext cx="6000760"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idx="2"/>
          </p:nvPr>
        </p:nvSpPr>
        <p:spPr>
          <a:xfrm>
            <a:off x="71406" y="1142984"/>
            <a:ext cx="8115328" cy="4983179"/>
          </a:xfrm>
        </p:spPr>
        <p:txBody>
          <a:bodyPr>
            <a:noAutofit/>
          </a:bodyPr>
          <a:lstStyle/>
          <a:p>
            <a:r>
              <a:rPr lang="tr-TR" sz="2400" dirty="0" smtClean="0"/>
              <a:t>	Çocuklar için ödevleri bir erişkinin yardımıyla yapmaktan kendi başına yapabilmeye geçmek önemli bir gelişim aşamasıdır.</a:t>
            </a:r>
          </a:p>
          <a:p>
            <a:endParaRPr lang="tr-TR" sz="2400" dirty="0" smtClean="0"/>
          </a:p>
          <a:p>
            <a:r>
              <a:rPr lang="tr-TR" sz="2400" dirty="0" smtClean="0"/>
              <a:t>	Bu gelişimin olabildiğince erken sağlanabilmesi için ev ödevlerinin en önemli işlevinin </a:t>
            </a:r>
            <a:r>
              <a:rPr lang="tr-TR" sz="2400" b="1" dirty="0" smtClean="0">
                <a:solidFill>
                  <a:srgbClr val="C00000"/>
                </a:solidFill>
              </a:rPr>
              <a:t>bağımsız çalışabilme, bilgiye ulaşabilme</a:t>
            </a:r>
            <a:r>
              <a:rPr lang="tr-TR" sz="2400" dirty="0" smtClean="0"/>
              <a:t>  ve </a:t>
            </a:r>
            <a:r>
              <a:rPr lang="tr-TR" sz="2400" b="1" dirty="0" smtClean="0">
                <a:solidFill>
                  <a:srgbClr val="C00000"/>
                </a:solidFill>
              </a:rPr>
              <a:t>sorumluluk becerilerinin</a:t>
            </a:r>
            <a:r>
              <a:rPr lang="tr-TR" sz="2400" dirty="0" smtClean="0"/>
              <a:t> gelişmesi olduğu unutulmamalıdır.Bu anne babanın hiçbir sorumluluk almaması anlamına gelmemelidir.</a:t>
            </a:r>
          </a:p>
          <a:p>
            <a:endParaRPr lang="tr-TR" sz="2400" dirty="0" smtClean="0"/>
          </a:p>
          <a:p>
            <a:r>
              <a:rPr lang="tr-TR" sz="2400" dirty="0" smtClean="0"/>
              <a:t>           </a:t>
            </a:r>
            <a:r>
              <a:rPr lang="tr-TR" sz="2400" dirty="0" err="1" smtClean="0"/>
              <a:t>Anababanın</a:t>
            </a:r>
            <a:r>
              <a:rPr lang="tr-TR" sz="2400" dirty="0" smtClean="0"/>
              <a:t> ödevlere </a:t>
            </a:r>
            <a:r>
              <a:rPr lang="tr-TR" sz="2400" b="1" dirty="0" smtClean="0"/>
              <a:t>önem vermesi, izlemesi, kontrol etmesi ve cesaretlendirici </a:t>
            </a:r>
            <a:r>
              <a:rPr lang="tr-TR" sz="2400" dirty="0" smtClean="0"/>
              <a:t>olması gerekmektedir.</a:t>
            </a:r>
            <a:endParaRPr lang="tr-T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timthumb.png"/>
          <p:cNvPicPr>
            <a:picLocks noGrp="1" noChangeAspect="1"/>
          </p:cNvPicPr>
          <p:nvPr>
            <p:ph sz="half" idx="1"/>
          </p:nvPr>
        </p:nvPicPr>
        <p:blipFill>
          <a:blip r:embed="rId2" cstate="print"/>
          <a:stretch>
            <a:fillRect/>
          </a:stretch>
        </p:blipFill>
        <p:spPr>
          <a:xfrm>
            <a:off x="0" y="2357430"/>
            <a:ext cx="9144000" cy="4752205"/>
          </a:xfrm>
        </p:spPr>
      </p:pic>
      <p:sp>
        <p:nvSpPr>
          <p:cNvPr id="6" name="5 Metin kutusu"/>
          <p:cNvSpPr txBox="1"/>
          <p:nvPr/>
        </p:nvSpPr>
        <p:spPr>
          <a:xfrm>
            <a:off x="428596" y="357166"/>
            <a:ext cx="8143932" cy="1754326"/>
          </a:xfrm>
          <a:prstGeom prst="rect">
            <a:avLst/>
          </a:prstGeom>
          <a:noFill/>
        </p:spPr>
        <p:txBody>
          <a:bodyPr wrap="square" rtlCol="0">
            <a:spAutoFit/>
          </a:bodyPr>
          <a:lstStyle/>
          <a:p>
            <a:r>
              <a:rPr lang="tr-TR" sz="3600" b="1" dirty="0" smtClean="0"/>
              <a:t>Yaptığı ödevlere övgü dolu notlar yazın.</a:t>
            </a:r>
          </a:p>
          <a:p>
            <a:r>
              <a:rPr lang="tr-TR" sz="3600" b="1" dirty="0" smtClean="0"/>
              <a:t>En beğendiği, en çok gurur duyduğu ödevi bir yere asarak sergileyin</a:t>
            </a:r>
            <a:r>
              <a:rPr lang="tr-TR" dirty="0" smtClean="0"/>
              <a:t>.</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42844" y="642918"/>
            <a:ext cx="8258204" cy="5483245"/>
          </a:xfrm>
        </p:spPr>
        <p:txBody>
          <a:bodyPr/>
          <a:lstStyle/>
          <a:p>
            <a:endParaRPr lang="tr-TR" dirty="0" smtClean="0"/>
          </a:p>
          <a:p>
            <a:endParaRPr lang="tr-TR" dirty="0" smtClean="0"/>
          </a:p>
          <a:p>
            <a:r>
              <a:rPr lang="tr-TR" dirty="0" smtClean="0"/>
              <a:t>Çocuğa ödevlerinin asıl amacının verilen bir işin sorumluluğunu üstlenme ve onu kendi başına yapabilme olduğu açıklanmalıdır.</a:t>
            </a:r>
          </a:p>
          <a:p>
            <a:r>
              <a:rPr lang="tr-TR" dirty="0" smtClean="0"/>
              <a:t>Çocuk </a:t>
            </a:r>
            <a:r>
              <a:rPr lang="tr-TR" dirty="0" err="1" smtClean="0"/>
              <a:t>anababayla</a:t>
            </a:r>
            <a:r>
              <a:rPr lang="tr-TR" dirty="0" smtClean="0"/>
              <a:t> birlikte ödev yapmaya alışmışsa </a:t>
            </a:r>
            <a:r>
              <a:rPr lang="tr-TR" b="1" dirty="0" smtClean="0"/>
              <a:t>aşamalı </a:t>
            </a:r>
            <a:r>
              <a:rPr lang="tr-TR" dirty="0" smtClean="0"/>
              <a:t>bir şekilde </a:t>
            </a:r>
            <a:r>
              <a:rPr lang="tr-TR" b="1" dirty="0" smtClean="0"/>
              <a:t>yavaş yavaş </a:t>
            </a:r>
            <a:r>
              <a:rPr lang="tr-TR" dirty="0" smtClean="0"/>
              <a:t>bu sistem değiştirilebilir.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42910" y="642918"/>
            <a:ext cx="7643866" cy="5483245"/>
          </a:xfrm>
        </p:spPr>
        <p:txBody>
          <a:bodyPr>
            <a:normAutofit/>
          </a:bodyPr>
          <a:lstStyle/>
          <a:p>
            <a:r>
              <a:rPr lang="tr-TR" sz="2000" dirty="0" smtClean="0">
                <a:latin typeface="+mj-lt"/>
                <a:cs typeface="Times New Roman" pitchFamily="18" charset="0"/>
              </a:rPr>
              <a:t>Temel alışkanlıkların ve yeni davranışların kazandırılması için yaklaşık olarak </a:t>
            </a:r>
            <a:r>
              <a:rPr lang="tr-TR" sz="2000" b="1" dirty="0" smtClean="0">
                <a:latin typeface="+mj-lt"/>
                <a:cs typeface="Times New Roman" pitchFamily="18" charset="0"/>
              </a:rPr>
              <a:t>21 gün tekrar </a:t>
            </a:r>
            <a:r>
              <a:rPr lang="tr-TR" sz="2000" dirty="0" smtClean="0">
                <a:latin typeface="+mj-lt"/>
                <a:cs typeface="Times New Roman" pitchFamily="18" charset="0"/>
              </a:rPr>
              <a:t>edilmesi gerekiyor. </a:t>
            </a:r>
          </a:p>
          <a:p>
            <a:pPr>
              <a:buNone/>
            </a:pPr>
            <a:r>
              <a:rPr lang="tr-TR" sz="2000" dirty="0" smtClean="0">
                <a:latin typeface="+mj-lt"/>
                <a:cs typeface="Times New Roman" pitchFamily="18" charset="0"/>
              </a:rPr>
              <a:t>     Bu nedenle, çocukların ders çalışma alışkanlığını kazandırmak amacıyla yapılacak bu uygulama </a:t>
            </a:r>
            <a:r>
              <a:rPr lang="tr-TR" sz="2000" b="1" dirty="0" smtClean="0">
                <a:latin typeface="+mj-lt"/>
                <a:cs typeface="Times New Roman" pitchFamily="18" charset="0"/>
              </a:rPr>
              <a:t>2-3 hafta </a:t>
            </a:r>
            <a:r>
              <a:rPr lang="tr-TR" sz="2000" dirty="0" smtClean="0">
                <a:latin typeface="+mj-lt"/>
                <a:cs typeface="Times New Roman" pitchFamily="18" charset="0"/>
              </a:rPr>
              <a:t>kadar hiç değiştirilmeden aynen devam ettirilmeli. Böylece, çocuğun beyninde ders çalışma ile ilgili nörolojik aktiviteyi iyice belirginleştirmek ve kalıcılığı sağlamak mümkün olur.</a:t>
            </a:r>
          </a:p>
          <a:p>
            <a:endParaRPr lang="tr-TR" sz="2000" dirty="0" smtClean="0">
              <a:latin typeface="+mj-lt"/>
              <a:cs typeface="Times New Roman" pitchFamily="18" charset="0"/>
            </a:endParaRPr>
          </a:p>
          <a:p>
            <a:pPr>
              <a:buNone/>
            </a:pPr>
            <a:endParaRPr lang="tr-TR" sz="2000" dirty="0" smtClean="0">
              <a:latin typeface="+mj-lt"/>
              <a:cs typeface="Times New Roman" pitchFamily="18" charset="0"/>
            </a:endParaRPr>
          </a:p>
          <a:p>
            <a:pPr lvl="1" algn="r"/>
            <a:r>
              <a:rPr lang="tr-TR" sz="2000" dirty="0" smtClean="0"/>
              <a:t> </a:t>
            </a:r>
            <a:r>
              <a:rPr lang="tr-TR" sz="2000" dirty="0" smtClean="0">
                <a:solidFill>
                  <a:schemeClr val="tx1"/>
                </a:solidFill>
              </a:rPr>
              <a:t>Bu süre sonunda, çocukla tekrar görüşerek, çalışma      süresinin üzerine </a:t>
            </a:r>
            <a:r>
              <a:rPr lang="tr-TR" sz="2000" b="1" dirty="0" smtClean="0">
                <a:solidFill>
                  <a:schemeClr val="tx1"/>
                </a:solidFill>
              </a:rPr>
              <a:t>5-10 dakika </a:t>
            </a:r>
            <a:r>
              <a:rPr lang="tr-TR" sz="2000" dirty="0" smtClean="0">
                <a:solidFill>
                  <a:schemeClr val="tx1"/>
                </a:solidFill>
              </a:rPr>
              <a:t>eklenmesini sağlayabilirsiniz. Süreç bu şekilde adım </a:t>
            </a:r>
            <a:r>
              <a:rPr lang="tr-TR" sz="2000" b="1" dirty="0" smtClean="0">
                <a:solidFill>
                  <a:schemeClr val="tx1"/>
                </a:solidFill>
              </a:rPr>
              <a:t>adım ve azar azar </a:t>
            </a:r>
            <a:r>
              <a:rPr lang="tr-TR" sz="2000" dirty="0" smtClean="0">
                <a:solidFill>
                  <a:schemeClr val="tx1"/>
                </a:solidFill>
              </a:rPr>
              <a:t>ileriye doğru götürülerek ideal süreye kadar devam ettirilmeli.</a:t>
            </a:r>
          </a:p>
          <a:p>
            <a:pPr algn="r"/>
            <a:endParaRPr lang="tr-TR" sz="2000" dirty="0"/>
          </a:p>
        </p:txBody>
      </p:sp>
      <p:pic>
        <p:nvPicPr>
          <p:cNvPr id="4" name="Picture 7" descr="eg9"/>
          <p:cNvPicPr>
            <a:picLocks noChangeAspect="1" noChangeArrowheads="1" noCrop="1"/>
          </p:cNvPicPr>
          <p:nvPr/>
        </p:nvPicPr>
        <p:blipFill>
          <a:blip r:embed="rId2" cstate="print"/>
          <a:srcRect/>
          <a:stretch>
            <a:fillRect/>
          </a:stretch>
        </p:blipFill>
        <p:spPr bwMode="auto">
          <a:xfrm>
            <a:off x="-142908" y="2955776"/>
            <a:ext cx="1500198" cy="3759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028968" y="946151"/>
            <a:ext cx="5543560" cy="5768997"/>
          </a:xfrm>
        </p:spPr>
        <p:txBody>
          <a:bodyPr>
            <a:normAutofit/>
          </a:bodyPr>
          <a:lstStyle/>
          <a:p>
            <a:r>
              <a:rPr lang="tr-TR" sz="2400" dirty="0" smtClean="0"/>
              <a:t>Çocuğun yaşına ve toplam ödev süresine göre ödevler </a:t>
            </a:r>
            <a:r>
              <a:rPr lang="tr-TR" sz="2400" b="1" dirty="0" smtClean="0"/>
              <a:t>2-3 parçaya</a:t>
            </a:r>
            <a:r>
              <a:rPr lang="tr-TR" sz="2400" dirty="0" smtClean="0"/>
              <a:t> bölünerek tamamlanabilir.Her bir bölümün süresi </a:t>
            </a:r>
            <a:r>
              <a:rPr lang="tr-TR" sz="2400" b="1" dirty="0" smtClean="0"/>
              <a:t>10-15 dakika </a:t>
            </a:r>
            <a:r>
              <a:rPr lang="tr-TR" sz="2400" dirty="0" smtClean="0"/>
              <a:t>arasındadır. Ödev üç parçaya bölündüyse ilk 15dakika için yapılacak olan kısım belirlenir çocuğun tamamlaması istenir. </a:t>
            </a:r>
          </a:p>
          <a:p>
            <a:endParaRPr lang="tr-TR" sz="2400" dirty="0" smtClean="0"/>
          </a:p>
          <a:p>
            <a:r>
              <a:rPr lang="tr-TR" sz="2400" dirty="0" smtClean="0"/>
              <a:t>Çocuk ödevi yapmamışsa sorunun </a:t>
            </a:r>
          </a:p>
          <a:p>
            <a:pPr>
              <a:buNone/>
            </a:pPr>
            <a:r>
              <a:rPr lang="tr-TR" sz="2400" dirty="0" smtClean="0"/>
              <a:t>   ne olduğu konuşulur, yapmışsa olumlu mesajlarla desteklenir ve diğer kısma geçilir.</a:t>
            </a:r>
            <a:endParaRPr lang="tr-TR" sz="2400" dirty="0"/>
          </a:p>
        </p:txBody>
      </p:sp>
      <p:pic>
        <p:nvPicPr>
          <p:cNvPr id="5" name="Picture 2" descr="http://altinyayla58.meb.gov.tr/resimler/sosyal.jpg"/>
          <p:cNvPicPr>
            <a:picLocks noChangeAspect="1" noChangeArrowheads="1"/>
          </p:cNvPicPr>
          <p:nvPr/>
        </p:nvPicPr>
        <p:blipFill>
          <a:blip r:embed="rId2" cstate="print"/>
          <a:srcRect/>
          <a:stretch>
            <a:fillRect/>
          </a:stretch>
        </p:blipFill>
        <p:spPr bwMode="auto">
          <a:xfrm>
            <a:off x="-142908" y="1643050"/>
            <a:ext cx="3286148" cy="35555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95380"/>
            <a:ext cx="7400948" cy="1162050"/>
          </a:xfrm>
        </p:spPr>
        <p:txBody>
          <a:bodyPr>
            <a:normAutofit fontScale="90000"/>
          </a:bodyPr>
          <a:lstStyle/>
          <a:p>
            <a:r>
              <a:rPr lang="tr-TR" sz="3600" dirty="0" smtClean="0"/>
              <a:t>Ev ödevleri konusunda çocukla işbirliği yapılmalıdır.</a:t>
            </a:r>
            <a:r>
              <a:rPr lang="tr-TR" dirty="0" smtClean="0"/>
              <a:t/>
            </a:r>
            <a:br>
              <a:rPr lang="tr-TR" dirty="0" smtClean="0"/>
            </a:br>
            <a:endParaRPr lang="tr-TR" dirty="0"/>
          </a:p>
        </p:txBody>
      </p:sp>
      <p:sp>
        <p:nvSpPr>
          <p:cNvPr id="4" name="3 Metin Yer Tutucusu"/>
          <p:cNvSpPr>
            <a:spLocks noGrp="1"/>
          </p:cNvSpPr>
          <p:nvPr>
            <p:ph type="body" idx="2"/>
          </p:nvPr>
        </p:nvSpPr>
        <p:spPr>
          <a:xfrm>
            <a:off x="457200" y="2220919"/>
            <a:ext cx="6115064" cy="2422527"/>
          </a:xfrm>
        </p:spPr>
        <p:txBody>
          <a:bodyPr>
            <a:normAutofit/>
          </a:bodyPr>
          <a:lstStyle/>
          <a:p>
            <a:pPr>
              <a:buFont typeface="Wingdings" pitchFamily="2" charset="2"/>
              <a:buChar char="ü"/>
            </a:pPr>
            <a:r>
              <a:rPr lang="tr-TR" sz="3200" dirty="0" smtClean="0"/>
              <a:t>Uygun zaman (ödev saati)  </a:t>
            </a:r>
          </a:p>
          <a:p>
            <a:pPr>
              <a:buFont typeface="Wingdings" pitchFamily="2" charset="2"/>
              <a:buChar char="ü"/>
            </a:pPr>
            <a:r>
              <a:rPr lang="tr-TR" sz="3200" dirty="0" smtClean="0"/>
              <a:t>Uygun yer</a:t>
            </a:r>
            <a:endParaRPr lang="tr-TR" sz="3200" dirty="0"/>
          </a:p>
        </p:txBody>
      </p:sp>
      <p:pic>
        <p:nvPicPr>
          <p:cNvPr id="5" name="Picture 7" descr="rsaat"/>
          <p:cNvPicPr>
            <a:picLocks noGrp="1" noChangeAspect="1" noChangeArrowheads="1"/>
          </p:cNvPicPr>
          <p:nvPr>
            <p:ph sz="half" idx="1"/>
          </p:nvPr>
        </p:nvPicPr>
        <p:blipFill>
          <a:blip r:embed="rId2" cstate="print"/>
          <a:stretch>
            <a:fillRect/>
          </a:stretch>
        </p:blipFill>
        <p:spPr bwMode="auto">
          <a:xfrm>
            <a:off x="3286146" y="2928934"/>
            <a:ext cx="4286250" cy="2847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8" descr="educagroup-300x279"/>
          <p:cNvPicPr>
            <a:picLocks noChangeAspect="1" noChangeArrowheads="1"/>
          </p:cNvPicPr>
          <p:nvPr/>
        </p:nvPicPr>
        <p:blipFill>
          <a:blip r:embed="rId3" cstate="print"/>
          <a:srcRect/>
          <a:stretch>
            <a:fillRect/>
          </a:stretch>
        </p:blipFill>
        <p:spPr bwMode="auto">
          <a:xfrm>
            <a:off x="707137" y="3571876"/>
            <a:ext cx="3364797" cy="27574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86766" cy="1225536"/>
          </a:xfrm>
        </p:spPr>
        <p:txBody>
          <a:bodyPr/>
          <a:lstStyle/>
          <a:p>
            <a:r>
              <a:rPr lang="tr-TR" dirty="0" smtClean="0"/>
              <a:t>Sunum Akışı</a:t>
            </a:r>
            <a:endParaRPr lang="tr-TR" dirty="0"/>
          </a:p>
        </p:txBody>
      </p:sp>
      <p:sp>
        <p:nvSpPr>
          <p:cNvPr id="3" name="2 Metin kutusu"/>
          <p:cNvSpPr txBox="1"/>
          <p:nvPr/>
        </p:nvSpPr>
        <p:spPr>
          <a:xfrm>
            <a:off x="571472" y="1714488"/>
            <a:ext cx="8072494" cy="1569660"/>
          </a:xfrm>
          <a:prstGeom prst="rect">
            <a:avLst/>
          </a:prstGeom>
          <a:noFill/>
        </p:spPr>
        <p:txBody>
          <a:bodyPr wrap="square" rtlCol="0">
            <a:spAutoFit/>
          </a:bodyPr>
          <a:lstStyle/>
          <a:p>
            <a:pPr>
              <a:buFont typeface="Wingdings" pitchFamily="2" charset="2"/>
              <a:buChar char="ü"/>
            </a:pPr>
            <a:r>
              <a:rPr lang="tr-TR" sz="2400" dirty="0" smtClean="0"/>
              <a:t> Verimli ders çalışmayı engelleyen etmenler nelerdir?</a:t>
            </a:r>
          </a:p>
          <a:p>
            <a:pPr lvl="3">
              <a:buFont typeface="Wingdings" pitchFamily="2" charset="2"/>
              <a:buChar char="§"/>
            </a:pPr>
            <a:r>
              <a:rPr lang="tr-TR" sz="2400" dirty="0" smtClean="0"/>
              <a:t>Ailevi Etmenler</a:t>
            </a:r>
          </a:p>
          <a:p>
            <a:pPr lvl="3">
              <a:buFont typeface="Wingdings" pitchFamily="2" charset="2"/>
              <a:buChar char="§"/>
            </a:pPr>
            <a:r>
              <a:rPr lang="tr-TR" sz="2400" dirty="0" smtClean="0"/>
              <a:t>Öğrenciden Kaynaklanan Nedenler</a:t>
            </a:r>
          </a:p>
          <a:p>
            <a:pPr lvl="4"/>
            <a:endParaRPr lang="tr-TR" sz="2400" dirty="0" smtClean="0"/>
          </a:p>
        </p:txBody>
      </p:sp>
      <p:sp>
        <p:nvSpPr>
          <p:cNvPr id="5" name="4 Metin kutusu"/>
          <p:cNvSpPr txBox="1"/>
          <p:nvPr/>
        </p:nvSpPr>
        <p:spPr>
          <a:xfrm flipH="1">
            <a:off x="571472" y="4357694"/>
            <a:ext cx="8072494" cy="461665"/>
          </a:xfrm>
          <a:prstGeom prst="rect">
            <a:avLst/>
          </a:prstGeom>
          <a:noFill/>
        </p:spPr>
        <p:txBody>
          <a:bodyPr wrap="square" rtlCol="0">
            <a:spAutoFit/>
          </a:bodyPr>
          <a:lstStyle/>
          <a:p>
            <a:pPr>
              <a:buFont typeface="Wingdings" pitchFamily="2" charset="2"/>
              <a:buChar char="ü"/>
            </a:pPr>
            <a:r>
              <a:rPr lang="tr-TR" sz="2400" dirty="0" smtClean="0"/>
              <a:t>Anne-babalara düşen görevler nelerdir?</a:t>
            </a:r>
            <a:endParaRPr lang="tr-TR" sz="2400" dirty="0"/>
          </a:p>
        </p:txBody>
      </p:sp>
      <p:sp>
        <p:nvSpPr>
          <p:cNvPr id="6" name="5 Metin kutusu"/>
          <p:cNvSpPr txBox="1"/>
          <p:nvPr/>
        </p:nvSpPr>
        <p:spPr>
          <a:xfrm>
            <a:off x="642910" y="5072074"/>
            <a:ext cx="7215238" cy="1569660"/>
          </a:xfrm>
          <a:prstGeom prst="rect">
            <a:avLst/>
          </a:prstGeom>
          <a:noFill/>
        </p:spPr>
        <p:txBody>
          <a:bodyPr wrap="square" rtlCol="0">
            <a:spAutoFit/>
          </a:bodyPr>
          <a:lstStyle/>
          <a:p>
            <a:pPr>
              <a:buFont typeface="Wingdings" pitchFamily="2" charset="2"/>
              <a:buChar char="ü"/>
            </a:pPr>
            <a:r>
              <a:rPr lang="tr-TR" sz="2400" dirty="0" smtClean="0"/>
              <a:t>Ders Çalışma Ortamı Nasıl Olmalıdır?</a:t>
            </a:r>
          </a:p>
          <a:p>
            <a:pPr>
              <a:buFont typeface="Wingdings" pitchFamily="2" charset="2"/>
              <a:buChar char="ü"/>
            </a:pPr>
            <a:endParaRPr lang="tr-TR" sz="2400" dirty="0" smtClean="0"/>
          </a:p>
          <a:p>
            <a:pPr>
              <a:buFont typeface="Wingdings" pitchFamily="2" charset="2"/>
              <a:buChar char="ü"/>
            </a:pPr>
            <a:r>
              <a:rPr lang="tr-TR" sz="2400" dirty="0" smtClean="0"/>
              <a:t>Derslere Çalışmada ipuçları</a:t>
            </a:r>
          </a:p>
          <a:p>
            <a:endParaRPr lang="tr-TR" sz="2400" dirty="0"/>
          </a:p>
        </p:txBody>
      </p:sp>
      <p:sp>
        <p:nvSpPr>
          <p:cNvPr id="7" name="6 Metin kutusu"/>
          <p:cNvSpPr txBox="1"/>
          <p:nvPr/>
        </p:nvSpPr>
        <p:spPr>
          <a:xfrm>
            <a:off x="571472" y="3286124"/>
            <a:ext cx="7358114" cy="830997"/>
          </a:xfrm>
          <a:prstGeom prst="rect">
            <a:avLst/>
          </a:prstGeom>
          <a:noFill/>
        </p:spPr>
        <p:txBody>
          <a:bodyPr wrap="square" rtlCol="0">
            <a:spAutoFit/>
          </a:bodyPr>
          <a:lstStyle/>
          <a:p>
            <a:pPr>
              <a:buFont typeface="Wingdings" pitchFamily="2" charset="2"/>
              <a:buChar char="ü"/>
            </a:pPr>
            <a:r>
              <a:rPr lang="tr-TR" sz="2400" dirty="0" err="1" smtClean="0"/>
              <a:t>Anababaların</a:t>
            </a:r>
            <a:r>
              <a:rPr lang="tr-TR" sz="2400" dirty="0" smtClean="0"/>
              <a:t> ev ödevleri konusunda en sık yaptığı hatalar nelerdir?</a:t>
            </a: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idx="2"/>
          </p:nvPr>
        </p:nvSpPr>
        <p:spPr>
          <a:xfrm>
            <a:off x="3286116" y="285728"/>
            <a:ext cx="5357850" cy="6786610"/>
          </a:xfrm>
        </p:spPr>
        <p:txBody>
          <a:bodyPr>
            <a:normAutofit/>
          </a:bodyPr>
          <a:lstStyle/>
          <a:p>
            <a:endParaRPr lang="tr-TR" sz="2000" b="1" dirty="0" smtClean="0"/>
          </a:p>
          <a:p>
            <a:endParaRPr lang="tr-TR" sz="2000" b="1" dirty="0" smtClean="0"/>
          </a:p>
          <a:p>
            <a:endParaRPr lang="tr-TR" sz="2000" b="1" dirty="0" smtClean="0"/>
          </a:p>
          <a:p>
            <a:r>
              <a:rPr lang="tr-TR" sz="2000" b="1" dirty="0" smtClean="0"/>
              <a:t>ÖDEV SAATİ:  </a:t>
            </a:r>
            <a:r>
              <a:rPr lang="tr-TR" sz="2000" b="1" dirty="0" smtClean="0">
                <a:solidFill>
                  <a:srgbClr val="C00000"/>
                </a:solidFill>
              </a:rPr>
              <a:t>Çocuk dinlenmiş ve yemek yeme gibi gereksinimlerini karşılaşmış olmalıdır.</a:t>
            </a:r>
          </a:p>
          <a:p>
            <a:endParaRPr lang="tr-TR" sz="2000" b="1" dirty="0" smtClean="0">
              <a:solidFill>
                <a:srgbClr val="C00000"/>
              </a:solidFill>
            </a:endParaRPr>
          </a:p>
          <a:p>
            <a:r>
              <a:rPr lang="tr-TR" sz="2000" b="1" dirty="0" smtClean="0"/>
              <a:t>Tutarlı</a:t>
            </a:r>
            <a:r>
              <a:rPr lang="tr-TR" sz="2000" b="1" dirty="0" smtClean="0">
                <a:solidFill>
                  <a:srgbClr val="C00000"/>
                </a:solidFill>
              </a:rPr>
              <a:t> </a:t>
            </a:r>
            <a:r>
              <a:rPr lang="tr-TR" sz="2000" b="1" dirty="0" smtClean="0"/>
              <a:t>ve sabit </a:t>
            </a:r>
            <a:r>
              <a:rPr lang="tr-TR" sz="2000" b="1" dirty="0" smtClean="0">
                <a:solidFill>
                  <a:srgbClr val="C00000"/>
                </a:solidFill>
              </a:rPr>
              <a:t>bir zaman olmalıdır.</a:t>
            </a:r>
          </a:p>
          <a:p>
            <a:r>
              <a:rPr lang="tr-TR" sz="2000" b="1" dirty="0" smtClean="0">
                <a:solidFill>
                  <a:srgbClr val="C00000"/>
                </a:solidFill>
              </a:rPr>
              <a:t>Ödevler bittikten sonra çocuğa kendisine ayırabileceği bir zaman kalacak şekilde erken bir saat seçilmelidir.</a:t>
            </a:r>
          </a:p>
          <a:p>
            <a:r>
              <a:rPr lang="tr-TR" sz="2000" b="1" dirty="0" smtClean="0">
                <a:solidFill>
                  <a:srgbClr val="C00000"/>
                </a:solidFill>
              </a:rPr>
              <a:t>Ödev süresi çocuğun yaşına ve dikkat süresine göre belirlenmeli ve </a:t>
            </a:r>
            <a:r>
              <a:rPr lang="tr-TR" sz="2000" b="1" dirty="0" smtClean="0"/>
              <a:t>2-3 parçaya </a:t>
            </a:r>
            <a:r>
              <a:rPr lang="tr-TR" sz="2000" b="1" dirty="0" smtClean="0">
                <a:solidFill>
                  <a:srgbClr val="C00000"/>
                </a:solidFill>
              </a:rPr>
              <a:t>bölünmelidir. </a:t>
            </a:r>
          </a:p>
          <a:p>
            <a:endParaRPr lang="tr-TR" sz="2000" b="1" dirty="0" smtClean="0">
              <a:solidFill>
                <a:srgbClr val="C00000"/>
              </a:solidFill>
            </a:endParaRPr>
          </a:p>
          <a:p>
            <a:r>
              <a:rPr lang="tr-TR" sz="2000" b="1" dirty="0" smtClean="0">
                <a:solidFill>
                  <a:srgbClr val="C00000"/>
                </a:solidFill>
              </a:rPr>
              <a:t>      </a:t>
            </a:r>
            <a:r>
              <a:rPr lang="tr-TR" sz="2000" b="1" dirty="0" err="1" smtClean="0">
                <a:solidFill>
                  <a:srgbClr val="C00000"/>
                </a:solidFill>
              </a:rPr>
              <a:t>Haftaiçi</a:t>
            </a:r>
            <a:r>
              <a:rPr lang="tr-TR" sz="2000" b="1" dirty="0" smtClean="0">
                <a:solidFill>
                  <a:srgbClr val="C00000"/>
                </a:solidFill>
              </a:rPr>
              <a:t> 1 ve 2.sınıflar için 20 dakika</a:t>
            </a:r>
          </a:p>
          <a:p>
            <a:r>
              <a:rPr lang="tr-TR" sz="2000" b="1" dirty="0" smtClean="0">
                <a:solidFill>
                  <a:srgbClr val="C00000"/>
                </a:solidFill>
              </a:rPr>
              <a:t>              3 ve 4.sınıflar için 30-40 dakika</a:t>
            </a:r>
            <a:endParaRPr lang="tr-TR" sz="2000" b="1" dirty="0">
              <a:solidFill>
                <a:srgbClr val="C00000"/>
              </a:solidFill>
            </a:endParaRPr>
          </a:p>
        </p:txBody>
      </p:sp>
      <p:pic>
        <p:nvPicPr>
          <p:cNvPr id="7" name="Picture 4" descr="bağımlılıklar 1,1"/>
          <p:cNvPicPr>
            <a:picLocks noChangeAspect="1" noChangeArrowheads="1"/>
          </p:cNvPicPr>
          <p:nvPr/>
        </p:nvPicPr>
        <p:blipFill>
          <a:blip r:embed="rId2" cstate="print"/>
          <a:srcRect/>
          <a:stretch>
            <a:fillRect/>
          </a:stretch>
        </p:blipFill>
        <p:spPr bwMode="auto">
          <a:xfrm>
            <a:off x="0" y="357166"/>
            <a:ext cx="3000364" cy="650083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Resim1.jpg"/>
          <p:cNvPicPr>
            <a:picLocks noGrp="1" noChangeAspect="1"/>
          </p:cNvPicPr>
          <p:nvPr>
            <p:ph idx="4294967295"/>
          </p:nvPr>
        </p:nvPicPr>
        <p:blipFill>
          <a:blip r:embed="rId2" cstate="print"/>
          <a:stretch>
            <a:fillRect/>
          </a:stretch>
        </p:blipFill>
        <p:spPr>
          <a:xfrm>
            <a:off x="0" y="0"/>
            <a:ext cx="3929063" cy="6858000"/>
          </a:xfrm>
        </p:spPr>
      </p:pic>
      <p:sp>
        <p:nvSpPr>
          <p:cNvPr id="5" name="4 Metin kutusu"/>
          <p:cNvSpPr txBox="1"/>
          <p:nvPr/>
        </p:nvSpPr>
        <p:spPr>
          <a:xfrm>
            <a:off x="3714744" y="1928802"/>
            <a:ext cx="4500594" cy="3970318"/>
          </a:xfrm>
          <a:prstGeom prst="rect">
            <a:avLst/>
          </a:prstGeom>
          <a:noFill/>
        </p:spPr>
        <p:txBody>
          <a:bodyPr wrap="square" rtlCol="0">
            <a:spAutoFit/>
          </a:bodyPr>
          <a:lstStyle/>
          <a:p>
            <a:endParaRPr lang="tr-TR" dirty="0" smtClean="0"/>
          </a:p>
          <a:p>
            <a:r>
              <a:rPr lang="tr-TR" dirty="0" smtClean="0"/>
              <a:t>Ödev saatinde çocuğun ödev yapmaya başlayıp başlamadığı kontrol edilmelidir.</a:t>
            </a:r>
          </a:p>
          <a:p>
            <a:r>
              <a:rPr lang="tr-TR" b="1" dirty="0" smtClean="0">
                <a:solidFill>
                  <a:srgbClr val="C00000"/>
                </a:solidFill>
              </a:rPr>
              <a:t>Ödev erken bitse bile</a:t>
            </a:r>
            <a:r>
              <a:rPr lang="tr-TR" dirty="0" smtClean="0">
                <a:solidFill>
                  <a:srgbClr val="C00000"/>
                </a:solidFill>
              </a:rPr>
              <a:t> </a:t>
            </a:r>
            <a:r>
              <a:rPr lang="tr-TR" dirty="0" smtClean="0"/>
              <a:t>sürenin kalanı çalışmakla, tekrar etmekle geçirilmelidir.Bu yaklaşım aceleyle ve özensiz yapılan ödevler için faydalıdır.</a:t>
            </a:r>
          </a:p>
          <a:p>
            <a:endParaRPr lang="tr-TR" dirty="0" smtClean="0"/>
          </a:p>
          <a:p>
            <a:r>
              <a:rPr lang="tr-TR" dirty="0" smtClean="0"/>
              <a:t>İlkokul öğrencilerinde çocuğun dikkat eksikliği ve öğrenme güçlüğü gibi bir sorunu yoksa </a:t>
            </a:r>
            <a:r>
              <a:rPr lang="tr-TR" b="1" dirty="0" smtClean="0">
                <a:solidFill>
                  <a:srgbClr val="C00000"/>
                </a:solidFill>
              </a:rPr>
              <a:t>sadece ev ödevlerini </a:t>
            </a:r>
            <a:r>
              <a:rPr lang="tr-TR" dirty="0" smtClean="0"/>
              <a:t>yapması akademik başarısı için yeterli olabilmektedir.</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14290"/>
            <a:ext cx="6286544" cy="1000132"/>
          </a:xfrm>
        </p:spPr>
        <p:txBody>
          <a:bodyPr>
            <a:normAutofit fontScale="90000"/>
          </a:bodyPr>
          <a:lstStyle/>
          <a:p>
            <a:r>
              <a:rPr lang="tr-TR" sz="3100" dirty="0" smtClean="0"/>
              <a:t>DERS ÇALIŞMA ORTAMI NASIL OLMALI?</a:t>
            </a:r>
            <a:r>
              <a:rPr lang="tr-TR" dirty="0" smtClean="0"/>
              <a:t/>
            </a:r>
            <a:br>
              <a:rPr lang="tr-TR" dirty="0" smtClean="0"/>
            </a:br>
            <a:r>
              <a:rPr lang="tr-TR" dirty="0" smtClean="0"/>
              <a:t> </a:t>
            </a:r>
            <a:endParaRPr lang="tr-TR" dirty="0"/>
          </a:p>
        </p:txBody>
      </p:sp>
      <p:sp>
        <p:nvSpPr>
          <p:cNvPr id="4" name="3 Metin Yer Tutucusu"/>
          <p:cNvSpPr>
            <a:spLocks noGrp="1"/>
          </p:cNvSpPr>
          <p:nvPr>
            <p:ph type="body" idx="2"/>
          </p:nvPr>
        </p:nvSpPr>
        <p:spPr>
          <a:xfrm>
            <a:off x="4500562" y="1071546"/>
            <a:ext cx="3714776" cy="2928958"/>
          </a:xfrm>
        </p:spPr>
        <p:txBody>
          <a:bodyPr>
            <a:normAutofit/>
          </a:bodyPr>
          <a:lstStyle/>
          <a:p>
            <a:pPr>
              <a:buFontTx/>
              <a:buChar char="-"/>
            </a:pPr>
            <a:r>
              <a:rPr lang="tr-TR" sz="2400" dirty="0" smtClean="0"/>
              <a:t>İyi aydınlatılmış</a:t>
            </a:r>
          </a:p>
          <a:p>
            <a:pPr>
              <a:buFontTx/>
              <a:buChar char="-"/>
            </a:pPr>
            <a:r>
              <a:rPr lang="tr-TR" sz="2400" dirty="0" smtClean="0"/>
              <a:t>Çok soğuk yada aşırı sıcak olmamalı</a:t>
            </a:r>
          </a:p>
          <a:p>
            <a:pPr>
              <a:buFontTx/>
              <a:buChar char="-"/>
            </a:pPr>
            <a:r>
              <a:rPr lang="tr-TR" sz="2400" dirty="0" smtClean="0"/>
              <a:t>Masa üzerinde sadece ders kitapları bulunmalı</a:t>
            </a:r>
          </a:p>
          <a:p>
            <a:pPr>
              <a:buFontTx/>
              <a:buChar char="-"/>
            </a:pPr>
            <a:r>
              <a:rPr lang="tr-TR" sz="2400" dirty="0" smtClean="0"/>
              <a:t>Bilgisayar, </a:t>
            </a:r>
            <a:r>
              <a:rPr lang="tr-TR" sz="2400" dirty="0" err="1" smtClean="0"/>
              <a:t>tv</a:t>
            </a:r>
            <a:r>
              <a:rPr lang="tr-TR" sz="2400" dirty="0" smtClean="0"/>
              <a:t>. gibi araçlar kapalı tutulmalı</a:t>
            </a:r>
            <a:endParaRPr lang="tr-TR" sz="2400" dirty="0"/>
          </a:p>
        </p:txBody>
      </p:sp>
      <p:pic>
        <p:nvPicPr>
          <p:cNvPr id="5" name="Picture 12" descr="http://images.hepsiburada.com/assets/OK/500/ofisspmt138.jpg"/>
          <p:cNvPicPr>
            <a:picLocks noGrp="1" noChangeAspect="1" noChangeArrowheads="1"/>
          </p:cNvPicPr>
          <p:nvPr>
            <p:ph sz="half" idx="1"/>
          </p:nvPr>
        </p:nvPicPr>
        <p:blipFill>
          <a:blip r:embed="rId2" cstate="print"/>
          <a:stretch>
            <a:fillRect/>
          </a:stretch>
        </p:blipFill>
        <p:spPr bwMode="auto">
          <a:xfrm>
            <a:off x="1919289" y="3490933"/>
            <a:ext cx="3152777" cy="3152777"/>
          </a:xfrm>
          <a:prstGeom prst="ellipse">
            <a:avLst/>
          </a:prstGeom>
          <a:ln>
            <a:noFill/>
          </a:ln>
          <a:effectLst>
            <a:softEdge rad="112500"/>
          </a:effectLst>
        </p:spPr>
      </p:pic>
      <p:pic>
        <p:nvPicPr>
          <p:cNvPr id="6" name="Picture 6" descr="http://3.bp.blogspot.com/_SQw15OEyixU/ST-wBtfjGlI/AAAAAAAAAIo/7fk351U9IDY/s200/kome0007.jpg"/>
          <p:cNvPicPr>
            <a:picLocks noChangeAspect="1" noChangeArrowheads="1"/>
          </p:cNvPicPr>
          <p:nvPr/>
        </p:nvPicPr>
        <p:blipFill>
          <a:blip r:embed="rId3" cstate="print"/>
          <a:srcRect/>
          <a:stretch>
            <a:fillRect/>
          </a:stretch>
        </p:blipFill>
        <p:spPr bwMode="auto">
          <a:xfrm>
            <a:off x="0" y="1285860"/>
            <a:ext cx="28575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NEFRET"/>
          <p:cNvPicPr>
            <a:picLocks noChangeAspect="1" noChangeArrowheads="1"/>
          </p:cNvPicPr>
          <p:nvPr/>
        </p:nvPicPr>
        <p:blipFill>
          <a:blip r:embed="rId4" cstate="print"/>
          <a:srcRect/>
          <a:stretch>
            <a:fillRect/>
          </a:stretch>
        </p:blipFill>
        <p:spPr bwMode="auto">
          <a:xfrm>
            <a:off x="4429124" y="4643422"/>
            <a:ext cx="3643338" cy="20002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5114932" cy="1162050"/>
          </a:xfrm>
        </p:spPr>
        <p:txBody>
          <a:bodyPr>
            <a:noAutofit/>
          </a:bodyPr>
          <a:lstStyle/>
          <a:p>
            <a:r>
              <a:rPr lang="tr-TR" sz="3600" dirty="0" smtClean="0">
                <a:solidFill>
                  <a:srgbClr val="C00000"/>
                </a:solidFill>
              </a:rPr>
              <a:t>DERS ÇALIŞMA ORTAMI </a:t>
            </a:r>
            <a:endParaRPr lang="tr-TR" sz="3600" dirty="0">
              <a:solidFill>
                <a:srgbClr val="C00000"/>
              </a:solidFill>
            </a:endParaRPr>
          </a:p>
        </p:txBody>
      </p:sp>
      <p:sp>
        <p:nvSpPr>
          <p:cNvPr id="4" name="3 Metin Yer Tutucusu"/>
          <p:cNvSpPr>
            <a:spLocks noGrp="1"/>
          </p:cNvSpPr>
          <p:nvPr>
            <p:ph type="body" idx="2"/>
          </p:nvPr>
        </p:nvSpPr>
        <p:spPr>
          <a:xfrm>
            <a:off x="457200" y="1881209"/>
            <a:ext cx="8043890" cy="4691063"/>
          </a:xfrm>
        </p:spPr>
        <p:txBody>
          <a:bodyPr>
            <a:normAutofit/>
          </a:bodyPr>
          <a:lstStyle/>
          <a:p>
            <a:r>
              <a:rPr lang="tr-TR" sz="2800" dirty="0" smtClean="0"/>
              <a:t>Ders çalışılırken genellikle </a:t>
            </a:r>
            <a:r>
              <a:rPr lang="tr-TR" sz="2800" b="1" dirty="0" smtClean="0"/>
              <a:t>aynı ortam </a:t>
            </a:r>
            <a:r>
              <a:rPr lang="tr-TR" sz="2800" dirty="0" smtClean="0"/>
              <a:t>tercih edilmelidir. Aynı mekanda ders çalışmak çalışmaya daha kısa sürede adapte olmayı sağlar. Çalışma yeri derli toplu, yalın elden geldiğince sabit ve sakin olmalı, ayrıca ışık, ısı gibi fiziksel sorunları da çözümlenmiş olmalıdır.</a:t>
            </a:r>
          </a:p>
          <a:p>
            <a:r>
              <a:rPr lang="tr-TR" sz="2800" b="1" dirty="0" smtClean="0"/>
              <a:t>Sadece masada ders çalışılmalıdır.</a:t>
            </a:r>
            <a:endParaRPr lang="tr-TR" sz="2800" dirty="0"/>
          </a:p>
        </p:txBody>
      </p:sp>
      <p:pic>
        <p:nvPicPr>
          <p:cNvPr id="5" name="Picture 5" descr="j0089038"/>
          <p:cNvPicPr>
            <a:picLocks noChangeAspect="1" noChangeArrowheads="1"/>
          </p:cNvPicPr>
          <p:nvPr/>
        </p:nvPicPr>
        <p:blipFill>
          <a:blip r:embed="rId2" cstate="print"/>
          <a:srcRect/>
          <a:stretch>
            <a:fillRect/>
          </a:stretch>
        </p:blipFill>
        <p:spPr bwMode="auto">
          <a:xfrm>
            <a:off x="6241747" y="4286256"/>
            <a:ext cx="2678423" cy="2571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1514" y="273050"/>
            <a:ext cx="5472122" cy="1162050"/>
          </a:xfrm>
        </p:spPr>
        <p:txBody>
          <a:bodyPr/>
          <a:lstStyle/>
          <a:p>
            <a:r>
              <a:rPr lang="tr-TR" dirty="0" smtClean="0"/>
              <a:t>ÖDEV KUTUSU (ACİL YARDIM KUTUSU) </a:t>
            </a:r>
            <a:endParaRPr lang="tr-TR" dirty="0"/>
          </a:p>
        </p:txBody>
      </p:sp>
      <p:sp>
        <p:nvSpPr>
          <p:cNvPr id="4" name="3 Metin Yer Tutucusu"/>
          <p:cNvSpPr>
            <a:spLocks noGrp="1"/>
          </p:cNvSpPr>
          <p:nvPr>
            <p:ph type="body" idx="2"/>
          </p:nvPr>
        </p:nvSpPr>
        <p:spPr>
          <a:xfrm>
            <a:off x="457200" y="1435100"/>
            <a:ext cx="3543296" cy="4691063"/>
          </a:xfrm>
        </p:spPr>
        <p:txBody>
          <a:bodyPr>
            <a:normAutofit/>
          </a:bodyPr>
          <a:lstStyle/>
          <a:p>
            <a:r>
              <a:rPr lang="tr-TR" dirty="0" smtClean="0"/>
              <a:t> </a:t>
            </a:r>
            <a:endParaRPr lang="tr-TR" sz="2400" dirty="0" smtClean="0"/>
          </a:p>
          <a:p>
            <a:r>
              <a:rPr lang="tr-TR" sz="2400" dirty="0" smtClean="0"/>
              <a:t>Zaman kaybetmemek, çocuğun dikkatinin dağılmasını önlemek için ödev yaparken gerekli tüm malzemelerin olduğu bir ödev kutusu oluşturulabilir.</a:t>
            </a:r>
          </a:p>
          <a:p>
            <a:r>
              <a:rPr lang="tr-TR" sz="2400" dirty="0" smtClean="0"/>
              <a:t>Bu kutudaki araç-gereçler sadece ödev yaparken kullanılmalıdır.</a:t>
            </a:r>
            <a:endParaRPr lang="tr-TR" sz="2400" dirty="0"/>
          </a:p>
        </p:txBody>
      </p:sp>
      <p:pic>
        <p:nvPicPr>
          <p:cNvPr id="5" name="4 İçerik Yer Tutucusu" descr="kalem-kutusu.jpg"/>
          <p:cNvPicPr>
            <a:picLocks noGrp="1" noChangeAspect="1"/>
          </p:cNvPicPr>
          <p:nvPr>
            <p:ph sz="half" idx="1"/>
          </p:nvPr>
        </p:nvPicPr>
        <p:blipFill>
          <a:blip r:embed="rId2" cstate="print"/>
          <a:stretch>
            <a:fillRect/>
          </a:stretch>
        </p:blipFill>
        <p:spPr>
          <a:xfrm>
            <a:off x="4294823" y="2486049"/>
            <a:ext cx="4849209" cy="43719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4" name="3 Metin Yer Tutucusu"/>
          <p:cNvSpPr>
            <a:spLocks noGrp="1"/>
          </p:cNvSpPr>
          <p:nvPr>
            <p:ph type="body" idx="2"/>
          </p:nvPr>
        </p:nvSpPr>
        <p:spPr>
          <a:xfrm>
            <a:off x="457200" y="1435100"/>
            <a:ext cx="3471858" cy="4691063"/>
          </a:xfrm>
        </p:spPr>
        <p:txBody>
          <a:bodyPr>
            <a:normAutofit lnSpcReduction="10000"/>
          </a:bodyPr>
          <a:lstStyle/>
          <a:p>
            <a:r>
              <a:rPr lang="tr-TR" sz="3200" dirty="0" smtClean="0"/>
              <a:t>Çocuklarınıza sürekli ders çalışmaları için </a:t>
            </a:r>
            <a:r>
              <a:rPr lang="tr-TR" sz="3200" b="1" dirty="0" smtClean="0"/>
              <a:t>baskı yapmayın. </a:t>
            </a:r>
            <a:r>
              <a:rPr lang="tr-TR" sz="3200" dirty="0" smtClean="0"/>
              <a:t>Çocuklarınızı resim, müzik ve spor gibi diğer </a:t>
            </a:r>
            <a:r>
              <a:rPr lang="tr-TR" sz="3200" b="1" dirty="0" smtClean="0"/>
              <a:t>sosyal faaliyetlere </a:t>
            </a:r>
            <a:r>
              <a:rPr lang="tr-TR" sz="3200" dirty="0" smtClean="0"/>
              <a:t>de yönlendirin.</a:t>
            </a:r>
          </a:p>
          <a:p>
            <a:r>
              <a:rPr lang="tr-TR" dirty="0" smtClean="0"/>
              <a:t> </a:t>
            </a:r>
            <a:endParaRPr lang="tr-TR" dirty="0"/>
          </a:p>
        </p:txBody>
      </p:sp>
      <p:pic>
        <p:nvPicPr>
          <p:cNvPr id="3074" name="Picture 2" descr="http://altinyayla58.meb.gov.tr/resimler/sosyal.jpg"/>
          <p:cNvPicPr>
            <a:picLocks noChangeAspect="1" noChangeArrowheads="1"/>
          </p:cNvPicPr>
          <p:nvPr/>
        </p:nvPicPr>
        <p:blipFill>
          <a:blip r:embed="rId2" cstate="print"/>
          <a:srcRect/>
          <a:stretch>
            <a:fillRect/>
          </a:stretch>
        </p:blipFill>
        <p:spPr bwMode="auto">
          <a:xfrm>
            <a:off x="4786314" y="2071678"/>
            <a:ext cx="4357718" cy="47149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42852"/>
            <a:ext cx="8001056" cy="1714512"/>
          </a:xfrm>
        </p:spPr>
        <p:txBody>
          <a:bodyPr>
            <a:normAutofit fontScale="90000"/>
          </a:bodyPr>
          <a:lstStyle/>
          <a:p>
            <a:r>
              <a:rPr lang="tr-TR" b="1" i="1" dirty="0" smtClean="0"/>
              <a:t>ÖĞRENCİLERİN DERS ÇALIŞMA ALIŞKANLIĞI KAZANMALARINDA ANNE BABALARA DÜŞEN GÖREVLER </a:t>
            </a:r>
            <a:r>
              <a:rPr lang="tr-TR" dirty="0" smtClean="0"/>
              <a:t>   </a:t>
            </a:r>
            <a:endParaRPr lang="tr-TR" dirty="0"/>
          </a:p>
        </p:txBody>
      </p:sp>
      <p:sp>
        <p:nvSpPr>
          <p:cNvPr id="3" name="2 İçerik Yer Tutucusu"/>
          <p:cNvSpPr>
            <a:spLocks noGrp="1"/>
          </p:cNvSpPr>
          <p:nvPr>
            <p:ph idx="1"/>
          </p:nvPr>
        </p:nvSpPr>
        <p:spPr>
          <a:xfrm>
            <a:off x="-32" y="2000240"/>
            <a:ext cx="8229600" cy="4125923"/>
          </a:xfrm>
        </p:spPr>
        <p:txBody>
          <a:bodyPr/>
          <a:lstStyle/>
          <a:p>
            <a:r>
              <a:rPr lang="tr-TR" dirty="0" smtClean="0"/>
              <a:t>Çocuğunuz derslerle ilgili bir şey sorduğunda onu iyi dinleyin ve alaycı, aşağılayıcı, hor görücü olmadan yumuşak bir ses tonu ile cevap verin.</a:t>
            </a:r>
          </a:p>
          <a:p>
            <a:pPr>
              <a:buNone/>
            </a:pPr>
            <a:r>
              <a:rPr lang="tr-TR" dirty="0" smtClean="0"/>
              <a:t> </a:t>
            </a:r>
          </a:p>
          <a:p>
            <a:endParaRPr lang="tr-TR" dirty="0"/>
          </a:p>
        </p:txBody>
      </p:sp>
      <p:pic>
        <p:nvPicPr>
          <p:cNvPr id="3074" name="Picture 2" descr="http://www.ailedeegitim.org/aile_iletisim_admin/resimler/karikatur10.jpg"/>
          <p:cNvPicPr>
            <a:picLocks noChangeAspect="1" noChangeArrowheads="1"/>
          </p:cNvPicPr>
          <p:nvPr/>
        </p:nvPicPr>
        <p:blipFill>
          <a:blip r:embed="rId2" cstate="print"/>
          <a:srcRect/>
          <a:stretch>
            <a:fillRect/>
          </a:stretch>
        </p:blipFill>
        <p:spPr bwMode="auto">
          <a:xfrm>
            <a:off x="2928926" y="3500438"/>
            <a:ext cx="4929222" cy="313848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pPr>
              <a:buFont typeface="Wingdings" pitchFamily="2" charset="2"/>
              <a:buChar char="Ø"/>
            </a:pPr>
            <a:r>
              <a:rPr lang="tr-TR" dirty="0" smtClean="0"/>
              <a:t>Kendiniz, herhangi bir işi ele aldığınızda bitirir misiniz? Yoksa hayal kırıklığına uğradığınızda hemen </a:t>
            </a:r>
            <a:r>
              <a:rPr lang="tr-TR" dirty="0" err="1" smtClean="0"/>
              <a:t>vaz</a:t>
            </a:r>
            <a:r>
              <a:rPr lang="tr-TR" dirty="0" smtClean="0"/>
              <a:t> mı geçersiniz? Çocuğunuz da büyük ihtimalle sizin davranışınızı taklit edecektir.</a:t>
            </a:r>
          </a:p>
          <a:p>
            <a:pPr>
              <a:buFont typeface="Wingdings" pitchFamily="2" charset="2"/>
              <a:buChar char="Ø"/>
            </a:pPr>
            <a:r>
              <a:rPr lang="tr-TR" dirty="0" smtClean="0"/>
              <a:t>Onunla eğitici oyunlar oynayın. Oynarken lider olmasına, yönetmesine izin verin.</a:t>
            </a:r>
          </a:p>
          <a:p>
            <a:pPr>
              <a:buFont typeface="Wingdings" pitchFamily="2" charset="2"/>
              <a:buChar char="Ø"/>
            </a:pPr>
            <a:r>
              <a:rPr lang="tr-TR" dirty="0" smtClean="0"/>
              <a:t>Öğrenmeye büyük değer verdiğinizi gösterin. Çocuğunuz sizin hala öğrenen biri olduğunuzu görüyor/fark ediyor mu? Kitap okur musunuz? Eğitsel programları seyreder misiniz? Evde fikirleri tartışır mısınız? </a:t>
            </a:r>
            <a:br>
              <a:rPr lang="tr-TR" dirty="0" smtClean="0"/>
            </a:b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Font typeface="Wingdings" pitchFamily="2" charset="2"/>
              <a:buChar char="Ø"/>
            </a:pPr>
            <a:r>
              <a:rPr lang="tr-TR" dirty="0" smtClean="0"/>
              <a:t>Çocuğunuz başarmayı istediği halde sizinle güç savaşına girdiği için çalışmayabilir. Ona zorla bir şeyi yaptıramazsınız. Ama bunun sonucuna katlanmasına izin verebilirsiniz.</a:t>
            </a:r>
            <a:br>
              <a:rPr lang="tr-TR" dirty="0" smtClean="0"/>
            </a:br>
            <a:r>
              <a:rPr lang="tr-TR" b="1" dirty="0" smtClean="0">
                <a:solidFill>
                  <a:srgbClr val="C00000"/>
                </a:solidFill>
              </a:rPr>
              <a:t>“ Tabii ki senin başarılı olmanı istiyorum, ama sen eğer kötü notla mutlu olacaksan, bu konuda yapabileceğim bir şey yok” </a:t>
            </a:r>
            <a:r>
              <a:rPr lang="tr-TR" dirty="0" smtClean="0"/>
              <a:t>diyerek bu güç savaşından kendinizi sıyırabilirsiniz.</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DERSLERE ÇALIŞMADA İPUCLARI</a:t>
            </a:r>
            <a:endParaRPr lang="tr-TR" dirty="0"/>
          </a:p>
        </p:txBody>
      </p:sp>
      <p:sp>
        <p:nvSpPr>
          <p:cNvPr id="3" name="2 İçerik Yer Tutucusu"/>
          <p:cNvSpPr>
            <a:spLocks noGrp="1"/>
          </p:cNvSpPr>
          <p:nvPr>
            <p:ph idx="1"/>
          </p:nvPr>
        </p:nvSpPr>
        <p:spPr/>
        <p:txBody>
          <a:bodyPr>
            <a:normAutofit fontScale="92500" lnSpcReduction="20000"/>
          </a:bodyPr>
          <a:lstStyle/>
          <a:p>
            <a:r>
              <a:rPr lang="tr-TR" b="1" dirty="0" smtClean="0"/>
              <a:t>Matematik çalışırken,</a:t>
            </a:r>
            <a:r>
              <a:rPr lang="tr-TR" dirty="0" smtClean="0"/>
              <a:t/>
            </a:r>
            <a:br>
              <a:rPr lang="tr-TR" dirty="0" smtClean="0"/>
            </a:br>
            <a:r>
              <a:rPr lang="tr-TR" dirty="0" smtClean="0"/>
              <a:t/>
            </a:r>
            <a:br>
              <a:rPr lang="tr-TR" dirty="0" smtClean="0"/>
            </a:br>
            <a:r>
              <a:rPr lang="tr-TR" b="1" dirty="0" smtClean="0"/>
              <a:t>Çalışma tahtası kullanın</a:t>
            </a:r>
            <a:r>
              <a:rPr lang="tr-TR" dirty="0" smtClean="0"/>
              <a:t/>
            </a:r>
            <a:br>
              <a:rPr lang="tr-TR" dirty="0" smtClean="0"/>
            </a:br>
            <a:r>
              <a:rPr lang="tr-TR" dirty="0" smtClean="0"/>
              <a:t>Tahtaya çözmesi için birkaç matematik problemi yazın. Bazı çocuklar tahtayı kağıt kaleme tercih ederler. Değişik renk kalemler kullanın. Bunlar dikkatlerini arttırmaya yardımcı olacaktır.</a:t>
            </a:r>
            <a:br>
              <a:rPr lang="tr-TR" dirty="0" smtClean="0"/>
            </a:br>
            <a:r>
              <a:rPr lang="tr-TR" dirty="0" smtClean="0"/>
              <a:t/>
            </a:r>
            <a:br>
              <a:rPr lang="tr-TR" dirty="0" smtClean="0"/>
            </a:br>
            <a:r>
              <a:rPr lang="tr-TR" b="1" dirty="0" smtClean="0"/>
              <a:t>Saatle yarışın</a:t>
            </a:r>
            <a:r>
              <a:rPr lang="tr-TR" dirty="0" smtClean="0"/>
              <a:t/>
            </a:r>
            <a:br>
              <a:rPr lang="tr-TR" dirty="0" smtClean="0"/>
            </a:br>
            <a:r>
              <a:rPr lang="tr-TR" dirty="0" smtClean="0"/>
              <a:t>Çocuğunuz özellikle test çözerken saat kurun. Siz bu arada 1 sayfayı ne kadar zamanda bitirdiğini not alın. Diğer teste geçtiğinde çocuğu biraz daha hızlandırmak için motive edin. Bu arada zamanı kısaltın. Dikkatini hızla toplamasına yardımcı olacaktır.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571604" y="799911"/>
            <a:ext cx="5286396" cy="1200329"/>
          </a:xfrm>
          <a:prstGeom prst="rect">
            <a:avLst/>
          </a:prstGeom>
        </p:spPr>
        <p:txBody>
          <a:bodyPr wrap="square">
            <a:spAutoFit/>
          </a:bodyPr>
          <a:lstStyle/>
          <a:p>
            <a:r>
              <a:rPr lang="tr-TR" dirty="0" smtClean="0"/>
              <a:t>“</a:t>
            </a:r>
            <a:r>
              <a:rPr lang="tr-TR" b="1" dirty="0" smtClean="0"/>
              <a:t>Olumlu çocuk yetiştirmenin ilk şartı,  olumlu anne-babadır. Hiç birimiz mükemmel değiliz o zaman onlardan mükemmel olmalarını bekleyemeyiz.”</a:t>
            </a:r>
            <a:endParaRPr lang="tr-TR" dirty="0"/>
          </a:p>
        </p:txBody>
      </p:sp>
      <p:pic>
        <p:nvPicPr>
          <p:cNvPr id="4" name="Picture 12" descr="11"/>
          <p:cNvPicPr>
            <a:picLocks noChangeAspect="1" noChangeArrowheads="1"/>
          </p:cNvPicPr>
          <p:nvPr/>
        </p:nvPicPr>
        <p:blipFill>
          <a:blip r:embed="rId2" cstate="print"/>
          <a:srcRect/>
          <a:stretch>
            <a:fillRect/>
          </a:stretch>
        </p:blipFill>
        <p:spPr bwMode="auto">
          <a:xfrm>
            <a:off x="714348" y="2209800"/>
            <a:ext cx="3124200" cy="2895600"/>
          </a:xfrm>
          <a:prstGeom prst="rect">
            <a:avLst/>
          </a:prstGeom>
          <a:noFill/>
          <a:ln w="9525">
            <a:noFill/>
            <a:miter lim="800000"/>
            <a:headEnd/>
            <a:tailEnd/>
          </a:ln>
        </p:spPr>
      </p:pic>
      <p:pic>
        <p:nvPicPr>
          <p:cNvPr id="5" name="Picture 4" descr="1"/>
          <p:cNvPicPr>
            <a:picLocks noChangeAspect="1" noChangeArrowheads="1"/>
          </p:cNvPicPr>
          <p:nvPr/>
        </p:nvPicPr>
        <p:blipFill>
          <a:blip r:embed="rId3" cstate="print"/>
          <a:srcRect/>
          <a:stretch>
            <a:fillRect/>
          </a:stretch>
        </p:blipFill>
        <p:spPr bwMode="auto">
          <a:xfrm>
            <a:off x="4500562" y="22098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Türkçe çalışırken,</a:t>
            </a:r>
            <a:r>
              <a:rPr lang="tr-TR" dirty="0" smtClean="0"/>
              <a:t/>
            </a:r>
            <a:br>
              <a:rPr lang="tr-TR" dirty="0" smtClean="0"/>
            </a:br>
            <a:r>
              <a:rPr lang="tr-TR" dirty="0" smtClean="0"/>
              <a:t/>
            </a:r>
            <a:br>
              <a:rPr lang="tr-TR" dirty="0" smtClean="0"/>
            </a:br>
            <a:r>
              <a:rPr lang="tr-TR" b="1" dirty="0" smtClean="0"/>
              <a:t>Renkli kalemler kullanın</a:t>
            </a:r>
            <a:r>
              <a:rPr lang="tr-TR" dirty="0" smtClean="0"/>
              <a:t/>
            </a:r>
            <a:br>
              <a:rPr lang="tr-TR" dirty="0" smtClean="0"/>
            </a:br>
            <a:r>
              <a:rPr lang="tr-TR" dirty="0" smtClean="0"/>
              <a:t>Çocukların özellikle düz okuma parçalarında dikkatleri kolayca dağılabiliyor. Bunun için okuma parçalarının önemli yerlerinin altını renkli kalemlerle çizin. Çalışırken daha kolaylık olacaktır ve onların hatırlamalarına yardımcı olacaktır.</a:t>
            </a:r>
          </a:p>
          <a:p>
            <a:pPr>
              <a:buNone/>
            </a:pPr>
            <a:r>
              <a:rPr lang="tr-TR" dirty="0" smtClean="0"/>
              <a:t/>
            </a:r>
            <a:br>
              <a:rPr lang="tr-TR" dirty="0" smtClean="0"/>
            </a:br>
            <a:r>
              <a:rPr lang="tr-TR" b="1" dirty="0" smtClean="0"/>
              <a:t>Piyano egzersizi yaptırın</a:t>
            </a:r>
            <a:r>
              <a:rPr lang="tr-TR" dirty="0" smtClean="0"/>
              <a:t/>
            </a:r>
            <a:br>
              <a:rPr lang="tr-TR" dirty="0" smtClean="0"/>
            </a:br>
            <a:r>
              <a:rPr lang="tr-TR" dirty="0" smtClean="0"/>
              <a:t>Heceleme çalışması için piyano egzersizi çok öğreticidir. Çocuğun ellerini masaya koyun ve en kısa heceden en uzun heceli kelimeye kadar parmaklarını masaya vurarak kelimeleri heceletin. Hem eğlenecek, hem de unutmayacaktır.</a:t>
            </a:r>
            <a:br>
              <a:rPr lang="tr-TR" dirty="0" smtClean="0"/>
            </a:b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b="1" dirty="0" smtClean="0"/>
              <a:t>Resim çizerek anlatın</a:t>
            </a:r>
            <a:r>
              <a:rPr lang="tr-TR" dirty="0" smtClean="0"/>
              <a:t/>
            </a:r>
            <a:br>
              <a:rPr lang="tr-TR" dirty="0" smtClean="0"/>
            </a:br>
            <a:r>
              <a:rPr lang="tr-TR" dirty="0" smtClean="0"/>
              <a:t>Bir başka hafızayı canlı tutmanın yolu resim çizmektir. Görsel zekaya bilgi aktarmak onun olayları zihninde daha iyi canlandırmasını sağlayacaktır. Bu da bilgileri öğrenmesini kolaylaştıracaktır.</a:t>
            </a:r>
          </a:p>
          <a:p>
            <a:r>
              <a:rPr lang="tr-TR" b="1" dirty="0" smtClean="0"/>
              <a:t>Not kağıtları kullanın</a:t>
            </a:r>
            <a:r>
              <a:rPr lang="tr-TR" dirty="0" smtClean="0"/>
              <a:t/>
            </a:r>
            <a:br>
              <a:rPr lang="tr-TR" dirty="0" smtClean="0"/>
            </a:br>
            <a:r>
              <a:rPr lang="tr-TR" dirty="0" smtClean="0"/>
              <a:t>Ders çalışırken cevapların üzerine not kağıtları yapıştırın ve çocuğunuzdan kendisini test etmesini isteyin. Kendi kendine yaptığı bu çalışma ve bildiği sorular kendine güvenini arttıracak, bilmediklerini daha iyi kavrayacaktır.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Dikdörtgen"/>
          <p:cNvSpPr/>
          <p:nvPr/>
        </p:nvSpPr>
        <p:spPr>
          <a:xfrm>
            <a:off x="0" y="142852"/>
            <a:ext cx="8143900"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500034" y="357166"/>
            <a:ext cx="7358114" cy="1077218"/>
          </a:xfrm>
          <a:prstGeom prst="rect">
            <a:avLst/>
          </a:prstGeom>
          <a:noFill/>
        </p:spPr>
        <p:txBody>
          <a:bodyPr wrap="square" rtlCol="0">
            <a:spAutoFit/>
          </a:bodyPr>
          <a:lstStyle/>
          <a:p>
            <a:r>
              <a:rPr lang="tr-TR" sz="3200" b="1" dirty="0" smtClean="0">
                <a:solidFill>
                  <a:schemeClr val="bg1"/>
                </a:solidFill>
                <a:effectLst>
                  <a:outerShdw blurRad="38100" dist="38100" dir="2700000" algn="tl">
                    <a:srgbClr val="000000"/>
                  </a:outerShdw>
                </a:effectLst>
                <a:cs typeface="Times New Roman" pitchFamily="18" charset="0"/>
              </a:rPr>
              <a:t>El, kol, ve parmak kaslarını geliştirmek </a:t>
            </a:r>
            <a:r>
              <a:rPr lang="tr-TR" sz="3200" b="1" dirty="0" err="1" smtClean="0">
                <a:solidFill>
                  <a:schemeClr val="bg1"/>
                </a:solidFill>
                <a:effectLst>
                  <a:outerShdw blurRad="38100" dist="38100" dir="2700000" algn="tl">
                    <a:srgbClr val="000000"/>
                  </a:outerShdw>
                </a:effectLst>
                <a:cs typeface="Times New Roman" pitchFamily="18" charset="0"/>
              </a:rPr>
              <a:t>İçİn</a:t>
            </a:r>
            <a:r>
              <a:rPr lang="tr-TR" sz="3200" b="1" dirty="0" smtClean="0">
                <a:solidFill>
                  <a:schemeClr val="bg1"/>
                </a:solidFill>
                <a:effectLst>
                  <a:outerShdw blurRad="38100" dist="38100" dir="2700000" algn="tl">
                    <a:srgbClr val="000000"/>
                  </a:outerShdw>
                </a:effectLst>
              </a:rPr>
              <a:t>;</a:t>
            </a:r>
            <a:endParaRPr lang="tr-TR" sz="3200" dirty="0">
              <a:solidFill>
                <a:schemeClr val="bg1"/>
              </a:solidFill>
            </a:endParaRPr>
          </a:p>
        </p:txBody>
      </p:sp>
      <p:pic>
        <p:nvPicPr>
          <p:cNvPr id="6" name="Picture 5" descr="PE02500_"/>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2551" y="1531650"/>
            <a:ext cx="4368297" cy="232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etin kutusu"/>
          <p:cNvSpPr txBox="1"/>
          <p:nvPr/>
        </p:nvSpPr>
        <p:spPr>
          <a:xfrm>
            <a:off x="142844" y="3786190"/>
            <a:ext cx="7715304" cy="2363724"/>
          </a:xfrm>
          <a:prstGeom prst="rect">
            <a:avLst/>
          </a:prstGeom>
          <a:noFill/>
        </p:spPr>
        <p:txBody>
          <a:bodyPr wrap="square" rtlCol="0">
            <a:spAutoFit/>
          </a:bodyPr>
          <a:lstStyle/>
          <a:p>
            <a:pPr algn="just">
              <a:lnSpc>
                <a:spcPct val="90000"/>
              </a:lnSpc>
              <a:buBlip>
                <a:blip r:embed="rId3"/>
              </a:buBlip>
              <a:defRPr/>
            </a:pPr>
            <a:r>
              <a:rPr lang="tr-TR" b="1" i="1" dirty="0" smtClean="0">
                <a:solidFill>
                  <a:srgbClr val="4D4D4D"/>
                </a:solidFill>
                <a:cs typeface="Times New Roman" pitchFamily="18" charset="0"/>
              </a:rPr>
              <a:t>Hamur </a:t>
            </a:r>
            <a:r>
              <a:rPr lang="tr-TR" b="1" i="1" dirty="0" smtClean="0">
                <a:solidFill>
                  <a:srgbClr val="4D4D4D"/>
                </a:solidFill>
              </a:rPr>
              <a:t>ve</a:t>
            </a:r>
            <a:r>
              <a:rPr lang="tr-TR" b="1" i="1" dirty="0" smtClean="0">
                <a:solidFill>
                  <a:srgbClr val="4D4D4D"/>
                </a:solidFill>
                <a:cs typeface="Times New Roman" pitchFamily="18" charset="0"/>
              </a:rPr>
              <a:t> çamur ile oynaması, </a:t>
            </a:r>
            <a:endParaRPr lang="tr-TR" b="1" dirty="0" smtClean="0">
              <a:solidFill>
                <a:srgbClr val="4D4D4D"/>
              </a:solidFill>
              <a:cs typeface="Times New Roman" pitchFamily="18" charset="0"/>
            </a:endParaRPr>
          </a:p>
          <a:p>
            <a:pPr algn="just">
              <a:lnSpc>
                <a:spcPct val="90000"/>
              </a:lnSpc>
              <a:buBlip>
                <a:blip r:embed="rId3"/>
              </a:buBlip>
              <a:defRPr/>
            </a:pPr>
            <a:r>
              <a:rPr lang="tr-TR" b="1" i="1" dirty="0" smtClean="0">
                <a:solidFill>
                  <a:srgbClr val="4D4D4D"/>
                </a:solidFill>
              </a:rPr>
              <a:t>   </a:t>
            </a:r>
            <a:r>
              <a:rPr lang="tr-TR" b="1" i="1" dirty="0" smtClean="0">
                <a:solidFill>
                  <a:srgbClr val="4D4D4D"/>
                </a:solidFill>
                <a:cs typeface="Times New Roman" pitchFamily="18" charset="0"/>
              </a:rPr>
              <a:t>Yere dökülen bir avuç mercimek, düğme, boncuk gibi ufak</a:t>
            </a:r>
            <a:r>
              <a:rPr lang="tr-TR" b="1" i="1" dirty="0" smtClean="0">
                <a:solidFill>
                  <a:srgbClr val="4D4D4D"/>
                </a:solidFill>
              </a:rPr>
              <a:t> </a:t>
            </a:r>
            <a:r>
              <a:rPr lang="tr-TR" b="1" i="1" dirty="0" smtClean="0">
                <a:solidFill>
                  <a:srgbClr val="4D4D4D"/>
                </a:solidFill>
                <a:cs typeface="Times New Roman" pitchFamily="18" charset="0"/>
              </a:rPr>
              <a:t>şeyleri tek tek toplaması, </a:t>
            </a:r>
            <a:endParaRPr lang="tr-TR" b="1" dirty="0" smtClean="0">
              <a:solidFill>
                <a:srgbClr val="4D4D4D"/>
              </a:solidFill>
              <a:cs typeface="Times New Roman" pitchFamily="18" charset="0"/>
            </a:endParaRPr>
          </a:p>
          <a:p>
            <a:pPr algn="just">
              <a:lnSpc>
                <a:spcPct val="90000"/>
              </a:lnSpc>
              <a:buBlip>
                <a:blip r:embed="rId3"/>
              </a:buBlip>
              <a:defRPr/>
            </a:pPr>
            <a:r>
              <a:rPr lang="tr-TR" b="1" i="1" dirty="0" smtClean="0">
                <a:solidFill>
                  <a:srgbClr val="4D4D4D"/>
                </a:solidFill>
              </a:rPr>
              <a:t>   </a:t>
            </a:r>
            <a:r>
              <a:rPr lang="tr-TR" b="1" i="1" dirty="0" smtClean="0">
                <a:solidFill>
                  <a:srgbClr val="4D4D4D"/>
                </a:solidFill>
                <a:cs typeface="Times New Roman" pitchFamily="18" charset="0"/>
              </a:rPr>
              <a:t>Düğme ilikleyip açması,</a:t>
            </a:r>
            <a:endParaRPr lang="tr-TR" b="1" dirty="0" smtClean="0">
              <a:solidFill>
                <a:srgbClr val="4D4D4D"/>
              </a:solidFill>
              <a:cs typeface="Times New Roman" pitchFamily="18" charset="0"/>
            </a:endParaRPr>
          </a:p>
          <a:p>
            <a:pPr algn="just">
              <a:lnSpc>
                <a:spcPct val="90000"/>
              </a:lnSpc>
              <a:buBlip>
                <a:blip r:embed="rId3"/>
              </a:buBlip>
              <a:defRPr/>
            </a:pPr>
            <a:r>
              <a:rPr lang="tr-TR" b="1" dirty="0" smtClean="0">
                <a:solidFill>
                  <a:srgbClr val="4D4D4D"/>
                </a:solidFill>
              </a:rPr>
              <a:t>  </a:t>
            </a:r>
            <a:r>
              <a:rPr lang="tr-TR" b="1" dirty="0" smtClean="0">
                <a:solidFill>
                  <a:srgbClr val="4D4D4D"/>
                </a:solidFill>
                <a:cs typeface="Times New Roman" pitchFamily="18" charset="0"/>
              </a:rPr>
              <a:t> </a:t>
            </a:r>
            <a:r>
              <a:rPr lang="tr-TR" b="1" i="1" dirty="0" smtClean="0">
                <a:solidFill>
                  <a:srgbClr val="4D4D4D"/>
                </a:solidFill>
                <a:cs typeface="Times New Roman" pitchFamily="18" charset="0"/>
              </a:rPr>
              <a:t>Resim yapması, </a:t>
            </a:r>
            <a:endParaRPr lang="tr-TR" b="1" dirty="0" smtClean="0">
              <a:solidFill>
                <a:srgbClr val="4D4D4D"/>
              </a:solidFill>
              <a:cs typeface="Times New Roman" pitchFamily="18" charset="0"/>
            </a:endParaRPr>
          </a:p>
          <a:p>
            <a:pPr algn="just">
              <a:lnSpc>
                <a:spcPct val="90000"/>
              </a:lnSpc>
              <a:buBlip>
                <a:blip r:embed="rId3"/>
              </a:buBlip>
              <a:defRPr/>
            </a:pPr>
            <a:r>
              <a:rPr lang="tr-TR" b="1" dirty="0" smtClean="0">
                <a:solidFill>
                  <a:srgbClr val="4D4D4D"/>
                </a:solidFill>
              </a:rPr>
              <a:t>  </a:t>
            </a:r>
            <a:r>
              <a:rPr lang="tr-TR" b="1" dirty="0" smtClean="0">
                <a:solidFill>
                  <a:srgbClr val="4D4D4D"/>
                </a:solidFill>
                <a:cs typeface="Times New Roman" pitchFamily="18" charset="0"/>
              </a:rPr>
              <a:t> </a:t>
            </a:r>
            <a:r>
              <a:rPr lang="tr-TR" b="1" i="1" dirty="0" smtClean="0">
                <a:solidFill>
                  <a:srgbClr val="4D4D4D"/>
                </a:solidFill>
                <a:cs typeface="Times New Roman" pitchFamily="18" charset="0"/>
              </a:rPr>
              <a:t>Çizgi çalışmaları,</a:t>
            </a:r>
            <a:endParaRPr lang="tr-TR" b="1" dirty="0" smtClean="0">
              <a:solidFill>
                <a:srgbClr val="4D4D4D"/>
              </a:solidFill>
              <a:cs typeface="Times New Roman" pitchFamily="18" charset="0"/>
            </a:endParaRPr>
          </a:p>
          <a:p>
            <a:pPr algn="just">
              <a:lnSpc>
                <a:spcPct val="90000"/>
              </a:lnSpc>
              <a:buBlip>
                <a:blip r:embed="rId3"/>
              </a:buBlip>
              <a:defRPr/>
            </a:pPr>
            <a:r>
              <a:rPr lang="tr-TR" b="1" i="1" dirty="0" smtClean="0">
                <a:solidFill>
                  <a:srgbClr val="4D4D4D"/>
                </a:solidFill>
              </a:rPr>
              <a:t>   </a:t>
            </a:r>
            <a:r>
              <a:rPr lang="tr-TR" b="1" i="1" dirty="0" smtClean="0">
                <a:solidFill>
                  <a:srgbClr val="4D4D4D"/>
                </a:solidFill>
                <a:cs typeface="Times New Roman" pitchFamily="18" charset="0"/>
              </a:rPr>
              <a:t>Bir tepsiye tuz koyularak bu tuz üzerinde sizin önderliğinizde parmağı ile çizgi, harf, sayı ve benzeri şekiller yapıp silebilirler.  </a:t>
            </a:r>
            <a:endParaRPr lang="tr-TR" b="1" dirty="0" smtClean="0">
              <a:solidFill>
                <a:srgbClr val="4D4D4D"/>
              </a:solidFill>
            </a:endParaRP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solidFill>
                  <a:srgbClr val="C00000"/>
                </a:solidFill>
              </a:rPr>
              <a:t>SONUÇ :</a:t>
            </a:r>
            <a:r>
              <a:rPr lang="tr-TR" dirty="0" smtClean="0"/>
              <a:t/>
            </a:r>
            <a:br>
              <a:rPr lang="tr-TR" dirty="0" smtClean="0"/>
            </a:br>
            <a:r>
              <a:rPr lang="tr-TR" dirty="0" smtClean="0"/>
              <a:t>Çocuğunuz çalışmayı siz istediğiniz için değil, bunun değerini anladığı, bildiği için yapmalı. Aksi halde çalışma alışkanlığı kazanmış olmaz, isteği geçici olur. Davranışı içselleştirmemiş olur. Çocuğun çalışma davranışını içselleştirmesi ise siz ona hatırlatmadan kendiliğinden çalışmaya oturması, ve bunu devamlı yapmasıdır.</a:t>
            </a:r>
          </a:p>
          <a:p>
            <a:r>
              <a:rPr lang="tr-TR" dirty="0" smtClean="0"/>
              <a:t>Bununla beraber dıştan gelen ödüllere (övgüye, yaptıklarının pozitif sonucunu duymaya) ihtiyaçları vardır. Onları cesaretlendirmekten çekinmemeliyiz.</a:t>
            </a:r>
          </a:p>
          <a:p>
            <a:r>
              <a:rPr lang="tr-TR" dirty="0" smtClean="0"/>
              <a:t>Çocuğunuz çalışma davranışını içselleştirene kadar daha çok övgü ve cesaretlendirmeye ihtiyaç duyar. Daha sonra ise içsel ödüller işin içine girer ve iyi notlar aldıkça ve öğrenmenin zevkine vardıkça, çocuk kendiliğinden çalışmaya değer verir ve bunu yapmayı ister.</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"Ders çalışmada hırslı olmak değil, azimli olmak gerekiyor. Hırslı çocuklar, yapacakları işe değil, </a:t>
            </a:r>
            <a:r>
              <a:rPr lang="tr-TR" b="1" dirty="0" smtClean="0"/>
              <a:t>arkadaşlarına odaklanır. Sürekli rekabet halindedir </a:t>
            </a:r>
            <a:r>
              <a:rPr lang="tr-TR" dirty="0" smtClean="0"/>
              <a:t>ve arkadaşlarını geçmeye çalışırlar. Bu nedenle, çocuklarda hırsı beslememek gerekiyor. Ancak aşırı iç motivasyon ‘hırs’ olarak karşımıza çıkabiliyor. </a:t>
            </a:r>
          </a:p>
          <a:p>
            <a:r>
              <a:rPr lang="tr-TR" dirty="0" smtClean="0"/>
              <a:t>Hırs ise asla beslenmemesi gereken bir özellik. Çünkü </a:t>
            </a:r>
            <a:r>
              <a:rPr lang="tr-TR" dirty="0" err="1" smtClean="0"/>
              <a:t>aslolan</a:t>
            </a:r>
            <a:r>
              <a:rPr lang="tr-TR" dirty="0" smtClean="0"/>
              <a:t> hırs değil, azimdir. Azimli çocuklar, </a:t>
            </a:r>
            <a:r>
              <a:rPr lang="tr-TR" b="1" dirty="0" smtClean="0"/>
              <a:t>görev odaklı </a:t>
            </a:r>
            <a:r>
              <a:rPr lang="tr-TR" dirty="0" smtClean="0"/>
              <a:t>olup üzerlerine düşen görevi sonuna kadar yapar ve mutlu olurlar. Oysa hırslı çocuklar ilişki odaklıdır. Bir başka ifadeyle, üzerlerine düşen sorumlulukları yerine getirmekten çok </a:t>
            </a:r>
            <a:r>
              <a:rPr lang="tr-TR" b="1" dirty="0" smtClean="0"/>
              <a:t>arkadaşlarını geçmeye </a:t>
            </a:r>
            <a:r>
              <a:rPr lang="tr-TR" dirty="0" smtClean="0"/>
              <a:t>çalışırlar.”</a:t>
            </a: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5000628" y="571480"/>
            <a:ext cx="4143372" cy="4643470"/>
          </a:xfrm>
        </p:spPr>
        <p:txBody>
          <a:bodyPr>
            <a:noAutofit/>
          </a:bodyPr>
          <a:lstStyle/>
          <a:p>
            <a:pPr algn="ctr"/>
            <a:r>
              <a:rPr lang="tr-TR" sz="2400" dirty="0" smtClean="0">
                <a:latin typeface="Comic Sans MS" pitchFamily="66" charset="0"/>
              </a:rPr>
              <a:t>İlkokul döneminde ailenin ve öğretmenin çocuğa karşı olan tutumu onun benlik algısını </a:t>
            </a:r>
            <a:r>
              <a:rPr lang="tr-TR" sz="2400" dirty="0" smtClean="0">
                <a:solidFill>
                  <a:srgbClr val="FF0000"/>
                </a:solidFill>
                <a:latin typeface="Comic Sans MS" pitchFamily="66" charset="0"/>
              </a:rPr>
              <a:t> </a:t>
            </a:r>
            <a:r>
              <a:rPr lang="tr-TR" sz="2400" b="1" dirty="0" smtClean="0">
                <a:solidFill>
                  <a:schemeClr val="bg1"/>
                </a:solidFill>
                <a:latin typeface="Comic Sans MS" pitchFamily="66" charset="0"/>
              </a:rPr>
              <a:t>olumlu</a:t>
            </a:r>
            <a:r>
              <a:rPr lang="tr-TR" sz="2400" dirty="0" smtClean="0">
                <a:solidFill>
                  <a:srgbClr val="FF0000"/>
                </a:solidFill>
                <a:latin typeface="Comic Sans MS" pitchFamily="66" charset="0"/>
              </a:rPr>
              <a:t> </a:t>
            </a:r>
            <a:r>
              <a:rPr lang="tr-TR" sz="2400" dirty="0" smtClean="0">
                <a:latin typeface="Comic Sans MS" pitchFamily="66" charset="0"/>
              </a:rPr>
              <a:t>yada </a:t>
            </a:r>
            <a:r>
              <a:rPr lang="tr-TR" sz="2400" b="1" dirty="0" smtClean="0">
                <a:solidFill>
                  <a:schemeClr val="bg1"/>
                </a:solidFill>
                <a:latin typeface="Comic Sans MS" pitchFamily="66" charset="0"/>
              </a:rPr>
              <a:t>olumsuz</a:t>
            </a:r>
            <a:r>
              <a:rPr lang="tr-TR" sz="2400" dirty="0" smtClean="0">
                <a:latin typeface="Comic Sans MS" pitchFamily="66" charset="0"/>
              </a:rPr>
              <a:t> etkiler. </a:t>
            </a:r>
          </a:p>
          <a:p>
            <a:r>
              <a:rPr lang="tr-TR" sz="2400" dirty="0" smtClean="0">
                <a:latin typeface="Comic Sans MS" pitchFamily="66" charset="0"/>
              </a:rPr>
              <a:t>Dolayısıyla çocuğun başarılı , mutlu olabilmesi ve çevresiyle olumlu ilişkiler kurabilmesi için </a:t>
            </a:r>
            <a:r>
              <a:rPr lang="tr-TR" sz="2400" dirty="0" smtClean="0">
                <a:solidFill>
                  <a:schemeClr val="bg1"/>
                </a:solidFill>
                <a:latin typeface="Comic Sans MS" pitchFamily="66" charset="0"/>
              </a:rPr>
              <a:t>ailenin dikkat etmesi gereken bazı konular vardır.Bunlar</a:t>
            </a:r>
            <a:r>
              <a:rPr lang="tr-TR" sz="2400" dirty="0" smtClean="0">
                <a:latin typeface="Comic Sans MS" pitchFamily="66" charset="0"/>
              </a:rPr>
              <a:t>: </a:t>
            </a:r>
            <a:r>
              <a:rPr lang="tr-TR" sz="2400" b="1" dirty="0" smtClean="0">
                <a:latin typeface="Comic Sans MS" pitchFamily="66" charset="0"/>
              </a:rPr>
              <a:t/>
            </a:r>
            <a:br>
              <a:rPr lang="tr-TR" sz="2400" b="1" dirty="0" smtClean="0">
                <a:latin typeface="Comic Sans MS" pitchFamily="66" charset="0"/>
              </a:rPr>
            </a:br>
            <a:endParaRPr lang="tr-TR" sz="2400" b="1" dirty="0" smtClean="0">
              <a:latin typeface="Comic Sans MS" pitchFamily="66" charset="0"/>
            </a:endParaRPr>
          </a:p>
          <a:p>
            <a:endParaRPr lang="tr-TR" sz="2400" dirty="0"/>
          </a:p>
        </p:txBody>
      </p:sp>
      <p:pic>
        <p:nvPicPr>
          <p:cNvPr id="6" name="5 Resim Yer Tutucusu" descr="images.jpg"/>
          <p:cNvPicPr>
            <a:picLocks noGrp="1" noChangeAspect="1"/>
          </p:cNvPicPr>
          <p:nvPr>
            <p:ph type="pic" idx="1"/>
          </p:nvPr>
        </p:nvPicPr>
        <p:blipFill>
          <a:blip r:embed="rId2" cstate="print"/>
          <a:srcRect l="10474" r="10474"/>
          <a:stretch>
            <a:fillRect/>
          </a:stretch>
        </p:blipFill>
        <p:spPr>
          <a:xfrm>
            <a:off x="714348" y="1420814"/>
            <a:ext cx="4000528" cy="392906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2"/>
          </p:nvPr>
        </p:nvSpPr>
        <p:spPr>
          <a:xfrm>
            <a:off x="5214942" y="1071546"/>
            <a:ext cx="3603156" cy="5429288"/>
          </a:xfrm>
        </p:spPr>
        <p:txBody>
          <a:bodyPr>
            <a:normAutofit/>
          </a:bodyPr>
          <a:lstStyle/>
          <a:p>
            <a:r>
              <a:rPr lang="tr-TR" sz="1800" b="1" dirty="0" smtClean="0">
                <a:solidFill>
                  <a:srgbClr val="66FFFF"/>
                </a:solidFill>
                <a:latin typeface="Comic Sans MS" pitchFamily="66" charset="0"/>
              </a:rPr>
              <a:t>1-Çocuğun okula karşı negatif duygular beslememesi için okulun ve </a:t>
            </a:r>
          </a:p>
          <a:p>
            <a:r>
              <a:rPr lang="tr-TR" sz="1800" b="1" dirty="0" smtClean="0">
                <a:solidFill>
                  <a:srgbClr val="66FFFF"/>
                </a:solidFill>
                <a:latin typeface="Comic Sans MS" pitchFamily="66" charset="0"/>
              </a:rPr>
              <a:t>  okumanın kazandıracağı </a:t>
            </a:r>
          </a:p>
          <a:p>
            <a:r>
              <a:rPr lang="tr-TR" sz="1800" b="1" dirty="0" smtClean="0">
                <a:solidFill>
                  <a:srgbClr val="66FFFF"/>
                </a:solidFill>
                <a:latin typeface="Comic Sans MS" pitchFamily="66" charset="0"/>
              </a:rPr>
              <a:t>  şeylerden </a:t>
            </a:r>
          </a:p>
          <a:p>
            <a:r>
              <a:rPr lang="tr-TR" sz="1800" b="1" dirty="0" smtClean="0">
                <a:solidFill>
                  <a:srgbClr val="66FFFF"/>
                </a:solidFill>
                <a:latin typeface="Comic Sans MS" pitchFamily="66" charset="0"/>
              </a:rPr>
              <a:t>  bahsedebilirler.</a:t>
            </a:r>
          </a:p>
          <a:p>
            <a:endParaRPr lang="tr-TR" sz="1800" b="1" dirty="0" smtClean="0">
              <a:solidFill>
                <a:srgbClr val="6600CC"/>
              </a:solidFill>
              <a:latin typeface="Comic Sans MS" pitchFamily="66" charset="0"/>
            </a:endParaRPr>
          </a:p>
          <a:p>
            <a:r>
              <a:rPr lang="tr-TR" sz="1800" b="1" dirty="0" smtClean="0">
                <a:solidFill>
                  <a:srgbClr val="FFFF00"/>
                </a:solidFill>
                <a:latin typeface="Comic Sans MS" pitchFamily="66" charset="0"/>
              </a:rPr>
              <a:t>2-Okula gitmeyi zorunluluk yada ceza gibi algılamalarına sebep olacak konuşmalardan kaçınmalıdırlar. </a:t>
            </a:r>
          </a:p>
          <a:p>
            <a:endParaRPr lang="tr-TR" sz="1800" b="1" dirty="0" smtClean="0">
              <a:solidFill>
                <a:srgbClr val="333300"/>
              </a:solidFill>
              <a:latin typeface="Comic Sans MS" pitchFamily="66" charset="0"/>
            </a:endParaRPr>
          </a:p>
          <a:p>
            <a:pPr>
              <a:lnSpc>
                <a:spcPct val="90000"/>
              </a:lnSpc>
            </a:pPr>
            <a:r>
              <a:rPr lang="tr-TR" sz="1800" b="1" dirty="0" smtClean="0">
                <a:latin typeface="Comic Sans MS" pitchFamily="66" charset="0"/>
              </a:rPr>
              <a:t>3-Çocuğun her konuda desteklenmeye yüreklendirilmeye ihtiyacı vardır.</a:t>
            </a:r>
          </a:p>
          <a:p>
            <a:pPr>
              <a:lnSpc>
                <a:spcPct val="90000"/>
              </a:lnSpc>
            </a:pPr>
            <a:r>
              <a:rPr lang="tr-TR" sz="1800" b="1" dirty="0" smtClean="0">
                <a:latin typeface="Comic Sans MS" pitchFamily="66" charset="0"/>
              </a:rPr>
              <a:t>  Bunu yaparsanız hem çocuğun</a:t>
            </a:r>
          </a:p>
          <a:p>
            <a:pPr>
              <a:lnSpc>
                <a:spcPct val="90000"/>
              </a:lnSpc>
            </a:pPr>
            <a:r>
              <a:rPr lang="tr-TR" sz="1800" b="1" dirty="0" smtClean="0">
                <a:latin typeface="Comic Sans MS" pitchFamily="66" charset="0"/>
              </a:rPr>
              <a:t>  kendine olan güveni artar</a:t>
            </a:r>
          </a:p>
          <a:p>
            <a:pPr>
              <a:lnSpc>
                <a:spcPct val="90000"/>
              </a:lnSpc>
            </a:pPr>
            <a:r>
              <a:rPr lang="tr-TR" sz="1800" b="1" dirty="0" smtClean="0">
                <a:latin typeface="Comic Sans MS" pitchFamily="66" charset="0"/>
              </a:rPr>
              <a:t>  hem de yeni başarılar</a:t>
            </a:r>
          </a:p>
          <a:p>
            <a:pPr>
              <a:lnSpc>
                <a:spcPct val="90000"/>
              </a:lnSpc>
            </a:pPr>
            <a:r>
              <a:rPr lang="tr-TR" sz="1800" b="1" dirty="0" smtClean="0">
                <a:latin typeface="Comic Sans MS" pitchFamily="66" charset="0"/>
              </a:rPr>
              <a:t>  elde etmek için heveslenir.</a:t>
            </a:r>
          </a:p>
          <a:p>
            <a:endParaRPr lang="tr-TR" b="1" dirty="0" smtClean="0">
              <a:solidFill>
                <a:srgbClr val="333300"/>
              </a:solidFill>
              <a:latin typeface="Comic Sans MS" pitchFamily="66" charset="0"/>
            </a:endParaRPr>
          </a:p>
          <a:p>
            <a:endParaRPr lang="tr-TR" b="1" dirty="0" smtClean="0">
              <a:solidFill>
                <a:srgbClr val="333300"/>
              </a:solidFill>
              <a:latin typeface="Comic Sans MS" pitchFamily="66" charset="0"/>
            </a:endParaRPr>
          </a:p>
          <a:p>
            <a:endParaRPr lang="tr-TR" b="1" dirty="0" smtClean="0">
              <a:solidFill>
                <a:srgbClr val="333300"/>
              </a:solidFill>
              <a:latin typeface="Comic Sans MS" pitchFamily="66" charset="0"/>
            </a:endParaRPr>
          </a:p>
          <a:p>
            <a:endParaRPr lang="tr-TR" dirty="0"/>
          </a:p>
        </p:txBody>
      </p:sp>
      <p:pic>
        <p:nvPicPr>
          <p:cNvPr id="5" name="4 Resim Yer Tutucusu" descr="Resim2.wmf"/>
          <p:cNvPicPr>
            <a:picLocks noGrp="1" noChangeAspect="1"/>
          </p:cNvPicPr>
          <p:nvPr>
            <p:ph type="pic" idx="1"/>
          </p:nvPr>
        </p:nvPicPr>
        <p:blipFill>
          <a:blip r:embed="rId2" cstate="print"/>
          <a:srcRect t="6563" b="6563"/>
          <a:stretch>
            <a:fillRect/>
          </a:stretch>
        </p:blipFill>
        <p:spPr>
          <a:xfrm>
            <a:off x="642910" y="1285860"/>
            <a:ext cx="3765442" cy="376544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71472" y="3228803"/>
            <a:ext cx="7500990" cy="2246769"/>
          </a:xfrm>
          <a:prstGeom prst="rect">
            <a:avLst/>
          </a:prstGeom>
        </p:spPr>
        <p:txBody>
          <a:bodyPr wrap="square">
            <a:spAutoFit/>
          </a:bodyPr>
          <a:lstStyle/>
          <a:p>
            <a:r>
              <a:rPr lang="tr-TR" sz="2800" dirty="0" smtClean="0">
                <a:solidFill>
                  <a:schemeClr val="tx2"/>
                </a:solidFill>
              </a:rPr>
              <a:t>Hata yaptıklarında onları </a:t>
            </a:r>
            <a:r>
              <a:rPr lang="tr-TR" sz="2800" b="1" i="1" dirty="0" smtClean="0">
                <a:solidFill>
                  <a:schemeClr val="tx2"/>
                </a:solidFill>
              </a:rPr>
              <a:t>okul veya öğretmenle korkutursak</a:t>
            </a:r>
            <a:r>
              <a:rPr lang="tr-TR" sz="2800" dirty="0" smtClean="0">
                <a:solidFill>
                  <a:schemeClr val="tx2"/>
                </a:solidFill>
              </a:rPr>
              <a:t>, çocuğun öğretmenden ve okuldan soğumasına sebep oluruz. </a:t>
            </a:r>
            <a:r>
              <a:rPr lang="tr-TR" sz="2800" u="sng" dirty="0" smtClean="0">
                <a:solidFill>
                  <a:schemeClr val="tx2"/>
                </a:solidFill>
              </a:rPr>
              <a:t>Okul ceza verilen bir yer olarak gösterilmemelidir.</a:t>
            </a:r>
          </a:p>
        </p:txBody>
      </p:sp>
      <p:pic>
        <p:nvPicPr>
          <p:cNvPr id="6" name="Picture 4" descr="MCj02392050000[1]"/>
          <p:cNvPicPr>
            <a:picLocks noChangeAspect="1" noChangeArrowheads="1"/>
          </p:cNvPicPr>
          <p:nvPr/>
        </p:nvPicPr>
        <p:blipFill>
          <a:blip r:embed="rId2" cstate="print"/>
          <a:srcRect/>
          <a:stretch>
            <a:fillRect/>
          </a:stretch>
        </p:blipFill>
        <p:spPr bwMode="auto">
          <a:xfrm>
            <a:off x="304800" y="0"/>
            <a:ext cx="1809750" cy="2209800"/>
          </a:xfrm>
          <a:prstGeom prst="rect">
            <a:avLst/>
          </a:prstGeom>
          <a:noFill/>
          <a:ln w="9525">
            <a:noFill/>
            <a:miter lim="800000"/>
            <a:headEnd/>
            <a:tailEnd/>
          </a:ln>
        </p:spPr>
      </p:pic>
      <p:pic>
        <p:nvPicPr>
          <p:cNvPr id="7" name="Picture 6" descr="sakinha"/>
          <p:cNvPicPr>
            <a:picLocks noChangeAspect="1" noChangeArrowheads="1" noCrop="1"/>
          </p:cNvPicPr>
          <p:nvPr/>
        </p:nvPicPr>
        <p:blipFill>
          <a:blip r:embed="rId3" cstate="print"/>
          <a:srcRect/>
          <a:stretch>
            <a:fillRect/>
          </a:stretch>
        </p:blipFill>
        <p:spPr bwMode="auto">
          <a:xfrm>
            <a:off x="6572264" y="0"/>
            <a:ext cx="1571635" cy="2209800"/>
          </a:xfrm>
          <a:prstGeom prst="rect">
            <a:avLst/>
          </a:prstGeom>
          <a:noFill/>
          <a:ln w="9525">
            <a:noFill/>
            <a:miter lim="800000"/>
            <a:headEnd/>
            <a:tailEnd/>
          </a:ln>
        </p:spPr>
      </p:pic>
      <p:sp>
        <p:nvSpPr>
          <p:cNvPr id="8" name="7 Dikdörtgen"/>
          <p:cNvSpPr/>
          <p:nvPr/>
        </p:nvSpPr>
        <p:spPr>
          <a:xfrm>
            <a:off x="1714480" y="2129845"/>
            <a:ext cx="5578771" cy="584775"/>
          </a:xfrm>
          <a:prstGeom prst="rect">
            <a:avLst/>
          </a:prstGeom>
        </p:spPr>
        <p:txBody>
          <a:bodyPr wrap="none">
            <a:spAutoFit/>
          </a:bodyPr>
          <a:lstStyle/>
          <a:p>
            <a:r>
              <a:rPr lang="tr-TR" sz="3200" dirty="0" smtClean="0"/>
              <a:t>Çocuğu “okul”la korkutmayın</a:t>
            </a:r>
            <a:endParaRPr lang="tr-T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500166" y="1357298"/>
            <a:ext cx="5357834" cy="1200329"/>
          </a:xfrm>
          <a:prstGeom prst="rect">
            <a:avLst/>
          </a:prstGeom>
        </p:spPr>
        <p:txBody>
          <a:bodyPr wrap="square">
            <a:spAutoFit/>
          </a:bodyPr>
          <a:lstStyle/>
          <a:p>
            <a:r>
              <a:rPr lang="tr-TR" sz="2400" b="1" dirty="0" smtClean="0"/>
              <a:t>Önemli olan performans değil çabadır. Yani çocuğun başarmak için gösterdiği emektir.</a:t>
            </a:r>
            <a:endParaRPr lang="tr-TR" sz="2400" dirty="0"/>
          </a:p>
        </p:txBody>
      </p:sp>
      <p:sp>
        <p:nvSpPr>
          <p:cNvPr id="3" name="2 Dikdörtgen"/>
          <p:cNvSpPr/>
          <p:nvPr/>
        </p:nvSpPr>
        <p:spPr>
          <a:xfrm>
            <a:off x="500034" y="3286124"/>
            <a:ext cx="5072082" cy="1754326"/>
          </a:xfrm>
          <a:prstGeom prst="rect">
            <a:avLst/>
          </a:prstGeom>
        </p:spPr>
        <p:txBody>
          <a:bodyPr wrap="square">
            <a:spAutoFit/>
          </a:bodyPr>
          <a:lstStyle/>
          <a:p>
            <a:r>
              <a:rPr lang="tr-TR" b="1" dirty="0" smtClean="0"/>
              <a:t>Örneğin çocuk yaptığı resmi gösterdiğinde </a:t>
            </a:r>
            <a:r>
              <a:rPr lang="tr-TR" b="1" dirty="0" smtClean="0">
                <a:solidFill>
                  <a:srgbClr val="6600CC"/>
                </a:solidFill>
              </a:rPr>
              <a:t>‘Aferin çok güzel olmuş benim kızım ya da oğlum çok yetenekli’</a:t>
            </a:r>
            <a:r>
              <a:rPr lang="tr-TR" b="1" dirty="0" smtClean="0"/>
              <a:t> gibi sözler söylenirse çocuğun yeni resim yapma konusunda cesareti artar.Çabası desteklenmezse cesareti kırılır.</a:t>
            </a:r>
          </a:p>
        </p:txBody>
      </p:sp>
      <p:sp>
        <p:nvSpPr>
          <p:cNvPr id="4" name="3 Dikdörtgen"/>
          <p:cNvSpPr/>
          <p:nvPr/>
        </p:nvSpPr>
        <p:spPr>
          <a:xfrm>
            <a:off x="6215074" y="5443381"/>
            <a:ext cx="1857388" cy="1200329"/>
          </a:xfrm>
          <a:prstGeom prst="rect">
            <a:avLst/>
          </a:prstGeom>
        </p:spPr>
        <p:txBody>
          <a:bodyPr wrap="square">
            <a:spAutoFit/>
          </a:bodyPr>
          <a:lstStyle/>
          <a:p>
            <a:r>
              <a:rPr lang="tr-TR" b="1" dirty="0" smtClean="0">
                <a:solidFill>
                  <a:srgbClr val="CC00CC"/>
                </a:solidFill>
              </a:rPr>
              <a:t>BU NEDENLE BAŞARILARINI ÖVMEKTEN KAÇINMAYIN. </a:t>
            </a:r>
            <a:endParaRPr lang="tr-TR" dirty="0"/>
          </a:p>
        </p:txBody>
      </p:sp>
      <p:pic>
        <p:nvPicPr>
          <p:cNvPr id="5" name="Picture 4" descr="MCj03981490000[1]"/>
          <p:cNvPicPr>
            <a:picLocks noChangeAspect="1" noChangeArrowheads="1"/>
          </p:cNvPicPr>
          <p:nvPr/>
        </p:nvPicPr>
        <p:blipFill>
          <a:blip r:embed="rId2" cstate="print"/>
          <a:srcRect/>
          <a:stretch>
            <a:fillRect/>
          </a:stretch>
        </p:blipFill>
        <p:spPr bwMode="auto">
          <a:xfrm>
            <a:off x="6143636" y="2571744"/>
            <a:ext cx="1538288" cy="180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latin typeface="Tahoma" pitchFamily="34" charset="0"/>
              </a:rPr>
              <a:t/>
            </a:r>
            <a:br>
              <a:rPr lang="tr-TR" sz="4000" dirty="0" smtClean="0">
                <a:latin typeface="Tahoma" pitchFamily="34" charset="0"/>
              </a:rPr>
            </a:br>
            <a:endParaRPr lang="tr-TR" dirty="0"/>
          </a:p>
        </p:txBody>
      </p:sp>
      <p:sp>
        <p:nvSpPr>
          <p:cNvPr id="3" name="2 Metin kutusu"/>
          <p:cNvSpPr txBox="1"/>
          <p:nvPr/>
        </p:nvSpPr>
        <p:spPr>
          <a:xfrm>
            <a:off x="857224" y="4857760"/>
            <a:ext cx="7215238" cy="1477328"/>
          </a:xfrm>
          <a:prstGeom prst="rect">
            <a:avLst/>
          </a:prstGeom>
          <a:noFill/>
        </p:spPr>
        <p:txBody>
          <a:bodyPr wrap="square" rtlCol="0">
            <a:spAutoFit/>
          </a:bodyPr>
          <a:lstStyle/>
          <a:p>
            <a:r>
              <a:rPr lang="tr-TR" b="1" dirty="0" smtClean="0">
                <a:latin typeface="Tahoma" pitchFamily="34" charset="0"/>
              </a:rPr>
              <a:t>Çocuğun sağlıklı eğitimi ancak eğitim kurumu ile ailenin etkin işbirliği ile gerçekleşir. Çocuğunuzun eğitim gördüğü kurumları sıklıkla ziyaret ediniz ve öğretmenleriyle görüşünüz.. </a:t>
            </a:r>
          </a:p>
          <a:p>
            <a:endParaRPr lang="tr-TR" dirty="0"/>
          </a:p>
        </p:txBody>
      </p:sp>
      <p:pic>
        <p:nvPicPr>
          <p:cNvPr id="4" name="Picture 5"/>
          <p:cNvPicPr>
            <a:picLocks noChangeAspect="1" noChangeArrowheads="1"/>
          </p:cNvPicPr>
          <p:nvPr/>
        </p:nvPicPr>
        <p:blipFill>
          <a:blip r:embed="rId2" cstate="print">
            <a:lum bright="20000" contrast="-30000"/>
          </a:blip>
          <a:srcRect/>
          <a:stretch>
            <a:fillRect/>
          </a:stretch>
        </p:blipFill>
        <p:spPr bwMode="auto">
          <a:xfrm>
            <a:off x="3071803" y="990978"/>
            <a:ext cx="2850352" cy="3140977"/>
          </a:xfrm>
          <a:prstGeom prst="rect">
            <a:avLst/>
          </a:prstGeom>
          <a:noFill/>
          <a:ln w="9525">
            <a:noFill/>
            <a:miter lim="800000"/>
            <a:headEnd/>
            <a:tailEnd/>
          </a:ln>
        </p:spPr>
      </p:pic>
      <p:sp>
        <p:nvSpPr>
          <p:cNvPr id="5" name="Line 8"/>
          <p:cNvSpPr>
            <a:spLocks noChangeShapeType="1"/>
          </p:cNvSpPr>
          <p:nvPr/>
        </p:nvSpPr>
        <p:spPr bwMode="auto">
          <a:xfrm>
            <a:off x="4357686" y="500042"/>
            <a:ext cx="2357454" cy="3500462"/>
          </a:xfrm>
          <a:prstGeom prst="line">
            <a:avLst/>
          </a:prstGeom>
          <a:noFill/>
          <a:ln w="76200">
            <a:solidFill>
              <a:srgbClr val="FF0000"/>
            </a:solidFill>
            <a:round/>
            <a:headEnd/>
            <a:tailEnd/>
          </a:ln>
        </p:spPr>
        <p:txBody>
          <a:bodyPr wrap="none" anchor="ctr"/>
          <a:lstStyle/>
          <a:p>
            <a:endParaRPr lang="tr-TR"/>
          </a:p>
        </p:txBody>
      </p:sp>
      <p:sp>
        <p:nvSpPr>
          <p:cNvPr id="6" name="Line 6"/>
          <p:cNvSpPr>
            <a:spLocks noChangeShapeType="1"/>
          </p:cNvSpPr>
          <p:nvPr/>
        </p:nvSpPr>
        <p:spPr bwMode="auto">
          <a:xfrm flipH="1">
            <a:off x="1714479" y="500042"/>
            <a:ext cx="2643204" cy="3429024"/>
          </a:xfrm>
          <a:prstGeom prst="line">
            <a:avLst/>
          </a:prstGeom>
          <a:noFill/>
          <a:ln w="76200">
            <a:solidFill>
              <a:srgbClr val="FF0000"/>
            </a:solidFill>
            <a:round/>
            <a:headEnd/>
            <a:tailEnd/>
          </a:ln>
        </p:spPr>
        <p:txBody>
          <a:bodyPr wrap="none" anchor="ctr"/>
          <a:lstStyle/>
          <a:p>
            <a:endParaRPr lang="tr-TR"/>
          </a:p>
        </p:txBody>
      </p:sp>
      <p:sp>
        <p:nvSpPr>
          <p:cNvPr id="7" name="Line 6"/>
          <p:cNvSpPr>
            <a:spLocks noChangeShapeType="1"/>
          </p:cNvSpPr>
          <p:nvPr/>
        </p:nvSpPr>
        <p:spPr bwMode="auto">
          <a:xfrm flipH="1" flipV="1">
            <a:off x="1714479" y="3954785"/>
            <a:ext cx="5072099" cy="45719"/>
          </a:xfrm>
          <a:prstGeom prst="line">
            <a:avLst/>
          </a:prstGeom>
          <a:noFill/>
          <a:ln w="76200">
            <a:solidFill>
              <a:srgbClr val="FF0000"/>
            </a:solidFill>
            <a:round/>
            <a:headEnd/>
            <a:tailEnd/>
          </a:ln>
        </p:spPr>
        <p:txBody>
          <a:bodyPr wrap="none" anchor="ctr"/>
          <a:lstStyle/>
          <a:p>
            <a:endParaRPr lang="tr-TR"/>
          </a:p>
        </p:txBody>
      </p:sp>
      <p:sp>
        <p:nvSpPr>
          <p:cNvPr id="8" name="7 Metin kutusu"/>
          <p:cNvSpPr txBox="1"/>
          <p:nvPr/>
        </p:nvSpPr>
        <p:spPr>
          <a:xfrm>
            <a:off x="4000496" y="0"/>
            <a:ext cx="1143008" cy="861774"/>
          </a:xfrm>
          <a:prstGeom prst="rect">
            <a:avLst/>
          </a:prstGeom>
          <a:noFill/>
        </p:spPr>
        <p:txBody>
          <a:bodyPr wrap="square" rtlCol="0">
            <a:spAutoFit/>
          </a:bodyPr>
          <a:lstStyle/>
          <a:p>
            <a:r>
              <a:rPr lang="tr-TR" sz="3200" b="1" dirty="0" smtClean="0">
                <a:latin typeface="Times New Roman" pitchFamily="18" charset="0"/>
              </a:rPr>
              <a:t>Aile</a:t>
            </a:r>
          </a:p>
          <a:p>
            <a:endParaRPr lang="tr-TR" dirty="0"/>
          </a:p>
        </p:txBody>
      </p:sp>
      <p:sp>
        <p:nvSpPr>
          <p:cNvPr id="9" name="8 Metin kutusu"/>
          <p:cNvSpPr txBox="1"/>
          <p:nvPr/>
        </p:nvSpPr>
        <p:spPr>
          <a:xfrm>
            <a:off x="714348" y="3714752"/>
            <a:ext cx="1143008" cy="523220"/>
          </a:xfrm>
          <a:prstGeom prst="rect">
            <a:avLst/>
          </a:prstGeom>
          <a:noFill/>
        </p:spPr>
        <p:txBody>
          <a:bodyPr wrap="square" rtlCol="0">
            <a:spAutoFit/>
          </a:bodyPr>
          <a:lstStyle/>
          <a:p>
            <a:r>
              <a:rPr lang="tr-TR" sz="2800" b="1" dirty="0" smtClean="0"/>
              <a:t>Okul</a:t>
            </a:r>
            <a:endParaRPr lang="tr-TR" sz="2800" b="1" dirty="0"/>
          </a:p>
        </p:txBody>
      </p:sp>
      <p:sp>
        <p:nvSpPr>
          <p:cNvPr id="10" name="9 Metin kutusu"/>
          <p:cNvSpPr txBox="1"/>
          <p:nvPr/>
        </p:nvSpPr>
        <p:spPr>
          <a:xfrm>
            <a:off x="6572264" y="3929066"/>
            <a:ext cx="1481496" cy="523220"/>
          </a:xfrm>
          <a:prstGeom prst="rect">
            <a:avLst/>
          </a:prstGeom>
          <a:noFill/>
        </p:spPr>
        <p:txBody>
          <a:bodyPr wrap="none" rtlCol="0">
            <a:spAutoFit/>
          </a:bodyPr>
          <a:lstStyle/>
          <a:p>
            <a:r>
              <a:rPr lang="tr-TR" sz="2800" b="1" dirty="0" smtClean="0"/>
              <a:t>Öğrenci</a:t>
            </a:r>
            <a:endParaRPr lang="tr-TR"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26"/>
            <a:ext cx="8229600" cy="1143000"/>
          </a:xfrm>
        </p:spPr>
        <p:txBody>
          <a:bodyPr>
            <a:normAutofit fontScale="90000"/>
          </a:bodyPr>
          <a:lstStyle/>
          <a:p>
            <a:r>
              <a:rPr lang="tr-TR" dirty="0" smtClean="0">
                <a:solidFill>
                  <a:srgbClr val="FF0000"/>
                </a:solidFill>
              </a:rPr>
              <a:t>VERİMLİ ÇALIŞMAYI ENGELLEYEBİLECEK AİLEVİ NEDENLER</a:t>
            </a:r>
            <a:endParaRPr lang="tr-TR" dirty="0">
              <a:solidFill>
                <a:srgbClr val="FF0000"/>
              </a:solidFill>
            </a:endParaRPr>
          </a:p>
        </p:txBody>
      </p:sp>
      <p:sp>
        <p:nvSpPr>
          <p:cNvPr id="3" name="2 İçerik Yer Tutucusu"/>
          <p:cNvSpPr>
            <a:spLocks noGrp="1"/>
          </p:cNvSpPr>
          <p:nvPr>
            <p:ph idx="1"/>
          </p:nvPr>
        </p:nvSpPr>
        <p:spPr/>
        <p:txBody>
          <a:bodyPr/>
          <a:lstStyle/>
          <a:p>
            <a:pPr>
              <a:buNone/>
            </a:pPr>
            <a:endParaRPr lang="tr-TR" dirty="0"/>
          </a:p>
        </p:txBody>
      </p:sp>
      <p:pic>
        <p:nvPicPr>
          <p:cNvPr id="4" name="Picture 6" descr="J0079052"/>
          <p:cNvPicPr>
            <a:picLocks noChangeAspect="1" noChangeArrowheads="1"/>
          </p:cNvPicPr>
          <p:nvPr/>
        </p:nvPicPr>
        <p:blipFill>
          <a:blip r:embed="rId3" cstate="print"/>
          <a:srcRect/>
          <a:stretch>
            <a:fillRect/>
          </a:stretch>
        </p:blipFill>
        <p:spPr bwMode="auto">
          <a:xfrm>
            <a:off x="857224" y="2428868"/>
            <a:ext cx="7000924" cy="3357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28596" y="1428736"/>
            <a:ext cx="5357850" cy="369332"/>
          </a:xfrm>
          <a:prstGeom prst="rect">
            <a:avLst/>
          </a:prstGeom>
          <a:noFill/>
        </p:spPr>
        <p:txBody>
          <a:bodyPr wrap="square" rtlCol="0">
            <a:spAutoFit/>
          </a:bodyPr>
          <a:lstStyle/>
          <a:p>
            <a:endParaRPr lang="tr-TR" dirty="0"/>
          </a:p>
        </p:txBody>
      </p:sp>
      <p:sp>
        <p:nvSpPr>
          <p:cNvPr id="10" name="9 Metin kutusu"/>
          <p:cNvSpPr txBox="1"/>
          <p:nvPr/>
        </p:nvSpPr>
        <p:spPr>
          <a:xfrm>
            <a:off x="428596" y="692696"/>
            <a:ext cx="7358114" cy="3908762"/>
          </a:xfrm>
          <a:prstGeom prst="rect">
            <a:avLst/>
          </a:prstGeom>
          <a:noFill/>
        </p:spPr>
        <p:txBody>
          <a:bodyPr wrap="square" rtlCol="0">
            <a:spAutoFit/>
          </a:bodyPr>
          <a:lstStyle/>
          <a:p>
            <a:pPr>
              <a:lnSpc>
                <a:spcPct val="80000"/>
              </a:lnSpc>
            </a:pPr>
            <a:r>
              <a:rPr lang="tr-TR" sz="4000" b="1" dirty="0" smtClean="0">
                <a:solidFill>
                  <a:srgbClr val="FF0000"/>
                </a:solidFill>
                <a:latin typeface="Comic Sans MS" pitchFamily="66" charset="0"/>
              </a:rPr>
              <a:t>ALTIN KURALAR</a:t>
            </a:r>
          </a:p>
          <a:p>
            <a:pPr>
              <a:lnSpc>
                <a:spcPct val="80000"/>
              </a:lnSpc>
            </a:pPr>
            <a:endParaRPr lang="tr-TR" b="1" dirty="0" smtClean="0">
              <a:solidFill>
                <a:srgbClr val="002060"/>
              </a:solidFill>
            </a:endParaRPr>
          </a:p>
          <a:p>
            <a:pPr>
              <a:lnSpc>
                <a:spcPct val="80000"/>
              </a:lnSpc>
            </a:pPr>
            <a:endParaRPr lang="tr-TR" b="1" dirty="0" smtClean="0">
              <a:solidFill>
                <a:srgbClr val="002060"/>
              </a:solidFill>
            </a:endParaRPr>
          </a:p>
          <a:p>
            <a:pPr>
              <a:lnSpc>
                <a:spcPct val="80000"/>
              </a:lnSpc>
            </a:pPr>
            <a:r>
              <a:rPr lang="tr-TR" b="1" dirty="0" smtClean="0">
                <a:solidFill>
                  <a:srgbClr val="002060"/>
                </a:solidFill>
              </a:rPr>
              <a:t>*</a:t>
            </a:r>
            <a:r>
              <a:rPr lang="tr-TR" b="1" dirty="0" smtClean="0">
                <a:solidFill>
                  <a:srgbClr val="002060"/>
                </a:solidFill>
                <a:latin typeface="Comic Sans MS" pitchFamily="66" charset="0"/>
              </a:rPr>
              <a:t>Gülünç duruma </a:t>
            </a:r>
            <a:r>
              <a:rPr lang="tr-TR" b="1" dirty="0" smtClean="0">
                <a:solidFill>
                  <a:srgbClr val="002060"/>
                </a:solidFill>
                <a:latin typeface="Comic Sans MS" pitchFamily="66" charset="0"/>
              </a:rPr>
              <a:t>düşürülen çocuk </a:t>
            </a:r>
            <a:r>
              <a:rPr lang="tr-TR" b="1" dirty="0" smtClean="0">
                <a:solidFill>
                  <a:srgbClr val="002060"/>
                </a:solidFill>
                <a:latin typeface="Comic Sans MS" pitchFamily="66" charset="0"/>
              </a:rPr>
              <a:t>çekingen olur.</a:t>
            </a:r>
          </a:p>
          <a:p>
            <a:pPr>
              <a:lnSpc>
                <a:spcPct val="80000"/>
              </a:lnSpc>
            </a:pPr>
            <a:endParaRPr lang="tr-TR" b="1" dirty="0" smtClean="0">
              <a:solidFill>
                <a:srgbClr val="002060"/>
              </a:solidFill>
              <a:latin typeface="Comic Sans MS" pitchFamily="66" charset="0"/>
            </a:endParaRPr>
          </a:p>
          <a:p>
            <a:pPr>
              <a:lnSpc>
                <a:spcPct val="80000"/>
              </a:lnSpc>
            </a:pPr>
            <a:r>
              <a:rPr lang="tr-TR" b="1" dirty="0" smtClean="0">
                <a:solidFill>
                  <a:srgbClr val="002060"/>
                </a:solidFill>
                <a:latin typeface="Comic Sans MS" pitchFamily="66" charset="0"/>
              </a:rPr>
              <a:t> *Tenkit edilen çocuk her zaman kendini </a:t>
            </a:r>
            <a:r>
              <a:rPr lang="tr-TR" b="1" dirty="0" smtClean="0">
                <a:solidFill>
                  <a:srgbClr val="002060"/>
                </a:solidFill>
                <a:latin typeface="Comic Sans MS" pitchFamily="66" charset="0"/>
              </a:rPr>
              <a:t>kabahatli bulur </a:t>
            </a:r>
            <a:r>
              <a:rPr lang="tr-TR" b="1" dirty="0" smtClean="0">
                <a:solidFill>
                  <a:srgbClr val="002060"/>
                </a:solidFill>
                <a:latin typeface="Comic Sans MS" pitchFamily="66" charset="0"/>
              </a:rPr>
              <a:t>ve kendine güveni olmaz.</a:t>
            </a:r>
          </a:p>
          <a:p>
            <a:pPr>
              <a:lnSpc>
                <a:spcPct val="80000"/>
              </a:lnSpc>
            </a:pPr>
            <a:endParaRPr lang="tr-TR" b="1" dirty="0" smtClean="0">
              <a:solidFill>
                <a:srgbClr val="002060"/>
              </a:solidFill>
              <a:latin typeface="Comic Sans MS" pitchFamily="66" charset="0"/>
            </a:endParaRPr>
          </a:p>
          <a:p>
            <a:pPr>
              <a:lnSpc>
                <a:spcPct val="80000"/>
              </a:lnSpc>
            </a:pPr>
            <a:r>
              <a:rPr lang="tr-TR" b="1" dirty="0" smtClean="0">
                <a:solidFill>
                  <a:srgbClr val="002060"/>
                </a:solidFill>
                <a:latin typeface="Comic Sans MS" pitchFamily="66" charset="0"/>
              </a:rPr>
              <a:t> *Kendisine inanılmayan çocuk, yalancı ve dolandırıcı olur.</a:t>
            </a:r>
          </a:p>
          <a:p>
            <a:pPr>
              <a:lnSpc>
                <a:spcPct val="80000"/>
              </a:lnSpc>
            </a:pPr>
            <a:endParaRPr lang="tr-TR" b="1" dirty="0" smtClean="0">
              <a:solidFill>
                <a:srgbClr val="002060"/>
              </a:solidFill>
              <a:latin typeface="Comic Sans MS" pitchFamily="66" charset="0"/>
            </a:endParaRPr>
          </a:p>
          <a:p>
            <a:pPr>
              <a:lnSpc>
                <a:spcPct val="80000"/>
              </a:lnSpc>
            </a:pPr>
            <a:r>
              <a:rPr lang="tr-TR" b="1" dirty="0" smtClean="0">
                <a:solidFill>
                  <a:srgbClr val="002060"/>
                </a:solidFill>
                <a:latin typeface="Comic Sans MS" pitchFamily="66" charset="0"/>
              </a:rPr>
              <a:t>*Kin ve nefret içinde yaşayan çocuk, düşmanca duygular geliştirmeye başlar.</a:t>
            </a:r>
          </a:p>
          <a:p>
            <a:pPr>
              <a:lnSpc>
                <a:spcPct val="80000"/>
              </a:lnSpc>
            </a:pPr>
            <a:endParaRPr lang="tr-TR" b="1" dirty="0" smtClean="0">
              <a:solidFill>
                <a:srgbClr val="002060"/>
              </a:solidFill>
              <a:latin typeface="Comic Sans MS" pitchFamily="66" charset="0"/>
            </a:endParaRPr>
          </a:p>
          <a:p>
            <a:pPr>
              <a:lnSpc>
                <a:spcPct val="80000"/>
              </a:lnSpc>
            </a:pPr>
            <a:r>
              <a:rPr lang="tr-TR" b="1" dirty="0" smtClean="0">
                <a:solidFill>
                  <a:srgbClr val="002060"/>
                </a:solidFill>
                <a:latin typeface="Comic Sans MS" pitchFamily="66" charset="0"/>
              </a:rPr>
              <a:t>*Kendisine sabırla muamele yapılan çocuk, hoşgörülü olur.</a:t>
            </a:r>
          </a:p>
          <a:p>
            <a:pPr>
              <a:lnSpc>
                <a:spcPct val="80000"/>
              </a:lnSpc>
            </a:pPr>
            <a:endParaRPr lang="tr-TR" b="1" dirty="0" smtClean="0">
              <a:solidFill>
                <a:srgbClr val="002060"/>
              </a:solidFill>
              <a:latin typeface="Comic Sans MS" pitchFamily="66" charset="0"/>
            </a:endParaRPr>
          </a:p>
          <a:p>
            <a:pPr>
              <a:lnSpc>
                <a:spcPct val="80000"/>
              </a:lnSpc>
            </a:pPr>
            <a:endParaRPr lang="tr-TR" b="1" dirty="0" smtClean="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ChangeArrowheads="1"/>
          </p:cNvSpPr>
          <p:nvPr>
            <p:ph type="title"/>
          </p:nvPr>
        </p:nvSpPr>
        <p:spPr>
          <a:xfrm>
            <a:off x="857224" y="857232"/>
            <a:ext cx="7572428" cy="4071966"/>
          </a:xfrm>
        </p:spPr>
        <p:txBody>
          <a:bodyPr/>
          <a:lstStyle/>
          <a:p>
            <a:r>
              <a:rPr lang="tr-TR" sz="4000" b="1" dirty="0" smtClean="0">
                <a:solidFill>
                  <a:srgbClr val="FF3300"/>
                </a:solidFill>
                <a:latin typeface="Courier New" pitchFamily="49" charset="0"/>
              </a:rPr>
              <a:t/>
            </a:r>
            <a:br>
              <a:rPr lang="tr-TR" sz="4000" b="1" dirty="0" smtClean="0">
                <a:solidFill>
                  <a:srgbClr val="FF3300"/>
                </a:solidFill>
                <a:latin typeface="Courier New" pitchFamily="49" charset="0"/>
              </a:rPr>
            </a:br>
            <a:endParaRPr lang="tr-TR" sz="4000" b="1" dirty="0">
              <a:solidFill>
                <a:srgbClr val="FF3300"/>
              </a:solidFill>
              <a:latin typeface="Courier New" pitchFamily="49" charset="0"/>
            </a:endParaRPr>
          </a:p>
        </p:txBody>
      </p:sp>
      <p:pic>
        <p:nvPicPr>
          <p:cNvPr id="3" name="Picture 5" descr="113"/>
          <p:cNvPicPr>
            <a:picLocks noChangeAspect="1" noChangeArrowheads="1"/>
          </p:cNvPicPr>
          <p:nvPr/>
        </p:nvPicPr>
        <p:blipFill>
          <a:blip r:embed="rId2" cstate="print"/>
          <a:srcRect/>
          <a:stretch>
            <a:fillRect/>
          </a:stretch>
        </p:blipFill>
        <p:spPr bwMode="auto">
          <a:xfrm>
            <a:off x="-100213" y="42290"/>
            <a:ext cx="8529865" cy="6529982"/>
          </a:xfrm>
          <a:prstGeom prst="rect">
            <a:avLst/>
          </a:prstGeom>
          <a:noFill/>
          <a:ln w="9525">
            <a:noFill/>
            <a:miter lim="800000"/>
            <a:headEnd/>
            <a:tailEnd/>
          </a:ln>
        </p:spPr>
      </p:pic>
      <p:sp>
        <p:nvSpPr>
          <p:cNvPr id="5" name="4 Metin kutusu"/>
          <p:cNvSpPr txBox="1"/>
          <p:nvPr/>
        </p:nvSpPr>
        <p:spPr>
          <a:xfrm>
            <a:off x="1500166" y="1700808"/>
            <a:ext cx="5572164" cy="1354217"/>
          </a:xfrm>
          <a:prstGeom prst="rect">
            <a:avLst/>
          </a:prstGeom>
          <a:noFill/>
        </p:spPr>
        <p:txBody>
          <a:bodyPr wrap="square" rtlCol="0">
            <a:spAutoFit/>
          </a:bodyPr>
          <a:lstStyle/>
          <a:p>
            <a:pPr algn="ctr"/>
            <a:r>
              <a:rPr lang="tr-TR" sz="3200" b="1" dirty="0" smtClean="0">
                <a:solidFill>
                  <a:srgbClr val="FF3300"/>
                </a:solidFill>
                <a:latin typeface="Courier New" pitchFamily="49" charset="0"/>
              </a:rPr>
              <a:t>KATILIMINIZ İÇİN TEŞEKKÜRLER </a:t>
            </a:r>
            <a:r>
              <a:rPr lang="tr-TR" sz="3200" b="1" dirty="0" smtClean="0">
                <a:solidFill>
                  <a:srgbClr val="FF3300"/>
                </a:solidFill>
                <a:latin typeface="Courier New" pitchFamily="49" charset="0"/>
                <a:sym typeface="Wingdings" pitchFamily="2" charset="2"/>
              </a:rPr>
              <a:t></a:t>
            </a:r>
            <a:endParaRPr lang="tr-TR" dirty="0" smtClean="0"/>
          </a:p>
          <a:p>
            <a:endParaRPr lang="tr-TR" dirty="0"/>
          </a:p>
        </p:txBody>
      </p:sp>
      <p:pic>
        <p:nvPicPr>
          <p:cNvPr id="6" name="Picture 6" descr="CTOFF058"/>
          <p:cNvPicPr>
            <a:picLocks noChangeAspect="1" noChangeArrowheads="1"/>
          </p:cNvPicPr>
          <p:nvPr/>
        </p:nvPicPr>
        <p:blipFill>
          <a:blip r:embed="rId3" cstate="print"/>
          <a:srcRect/>
          <a:stretch>
            <a:fillRect/>
          </a:stretch>
        </p:blipFill>
        <p:spPr bwMode="auto">
          <a:xfrm>
            <a:off x="1500166" y="4071942"/>
            <a:ext cx="3000396" cy="1519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320040"/>
            <a:ext cx="8643998" cy="1143000"/>
          </a:xfrm>
        </p:spPr>
        <p:txBody>
          <a:bodyPr>
            <a:normAutofit fontScale="90000"/>
          </a:bodyPr>
          <a:lstStyle/>
          <a:p>
            <a:r>
              <a:rPr lang="tr-TR" dirty="0" smtClean="0">
                <a:solidFill>
                  <a:srgbClr val="FF0000"/>
                </a:solidFill>
              </a:rPr>
              <a:t>VERİMLİ ÇALIŞMAYI ENGELLEYEBİLECEK AİLEVİ NEDENLER</a:t>
            </a:r>
            <a:endParaRPr lang="tr-TR" dirty="0">
              <a:solidFill>
                <a:srgbClr val="FF0000"/>
              </a:solidFill>
            </a:endParaRPr>
          </a:p>
        </p:txBody>
      </p:sp>
      <p:sp>
        <p:nvSpPr>
          <p:cNvPr id="3" name="2 İçerik Yer Tutucusu"/>
          <p:cNvSpPr>
            <a:spLocks noGrp="1"/>
          </p:cNvSpPr>
          <p:nvPr>
            <p:ph idx="1"/>
          </p:nvPr>
        </p:nvSpPr>
        <p:spPr/>
        <p:txBody>
          <a:bodyPr>
            <a:normAutofit/>
          </a:bodyPr>
          <a:lstStyle/>
          <a:p>
            <a:pPr>
              <a:lnSpc>
                <a:spcPct val="100000"/>
              </a:lnSpc>
              <a:spcBef>
                <a:spcPct val="50000"/>
              </a:spcBef>
              <a:buClrTx/>
              <a:buSzTx/>
              <a:buFontTx/>
              <a:buNone/>
            </a:pPr>
            <a:r>
              <a:rPr lang="tr-TR" dirty="0" smtClean="0">
                <a:solidFill>
                  <a:srgbClr val="663300"/>
                </a:solidFill>
              </a:rPr>
              <a:t>- Anne baba arasında sağlıksız iletişim, huzursuz ev ortamı,                                                                                                                                                                     </a:t>
            </a:r>
          </a:p>
          <a:p>
            <a:pPr>
              <a:lnSpc>
                <a:spcPct val="100000"/>
              </a:lnSpc>
              <a:spcBef>
                <a:spcPct val="50000"/>
              </a:spcBef>
              <a:buClrTx/>
              <a:buSzTx/>
              <a:buFontTx/>
              <a:buNone/>
            </a:pPr>
            <a:r>
              <a:rPr lang="tr-TR" dirty="0" smtClean="0">
                <a:solidFill>
                  <a:srgbClr val="663300"/>
                </a:solidFill>
              </a:rPr>
              <a:t>- Gerçekçi olmayan beklentiler,</a:t>
            </a:r>
          </a:p>
          <a:p>
            <a:pPr>
              <a:lnSpc>
                <a:spcPct val="100000"/>
              </a:lnSpc>
              <a:spcBef>
                <a:spcPct val="50000"/>
              </a:spcBef>
              <a:buClrTx/>
              <a:buSzTx/>
              <a:buFontTx/>
              <a:buNone/>
            </a:pPr>
            <a:r>
              <a:rPr lang="tr-TR" dirty="0" smtClean="0">
                <a:solidFill>
                  <a:srgbClr val="663300"/>
                </a:solidFill>
              </a:rPr>
              <a:t>- Anne babanın olumsuz model olması,</a:t>
            </a:r>
          </a:p>
          <a:p>
            <a:pPr>
              <a:lnSpc>
                <a:spcPct val="100000"/>
              </a:lnSpc>
              <a:spcBef>
                <a:spcPct val="50000"/>
              </a:spcBef>
              <a:buClrTx/>
              <a:buSzTx/>
              <a:buFontTx/>
              <a:buNone/>
            </a:pPr>
            <a:r>
              <a:rPr lang="tr-TR" dirty="0" smtClean="0">
                <a:solidFill>
                  <a:srgbClr val="663300"/>
                </a:solidFill>
              </a:rPr>
              <a:t>- Ailenin okula karşı olumsuz tutumları,</a:t>
            </a:r>
          </a:p>
          <a:p>
            <a:pPr>
              <a:lnSpc>
                <a:spcPct val="100000"/>
              </a:lnSpc>
              <a:spcBef>
                <a:spcPct val="50000"/>
              </a:spcBef>
              <a:buClrTx/>
              <a:buSzTx/>
              <a:buFontTx/>
              <a:buNone/>
            </a:pPr>
            <a:r>
              <a:rPr lang="tr-TR" dirty="0" smtClean="0">
                <a:solidFill>
                  <a:srgbClr val="663300"/>
                </a:solidFill>
              </a:rPr>
              <a:t>- Çocuğa sınır koyamama,</a:t>
            </a:r>
          </a:p>
          <a:p>
            <a:pPr>
              <a:lnSpc>
                <a:spcPct val="100000"/>
              </a:lnSpc>
              <a:spcBef>
                <a:spcPct val="50000"/>
              </a:spcBef>
              <a:buClrTx/>
              <a:buSzTx/>
              <a:buFontTx/>
              <a:buNone/>
            </a:pPr>
            <a:r>
              <a:rPr lang="tr-TR" dirty="0" smtClean="0">
                <a:solidFill>
                  <a:srgbClr val="663300"/>
                </a:solidFill>
              </a:rPr>
              <a:t>- Uygun çalışma ortamının sağlanamaması,</a:t>
            </a:r>
          </a:p>
          <a:p>
            <a:pPr>
              <a:lnSpc>
                <a:spcPct val="100000"/>
              </a:lnSpc>
              <a:spcBef>
                <a:spcPct val="50000"/>
              </a:spcBef>
              <a:buClrTx/>
              <a:buSzTx/>
              <a:buFontTx/>
              <a:buNone/>
            </a:pPr>
            <a:r>
              <a:rPr lang="tr-TR" dirty="0" smtClean="0">
                <a:solidFill>
                  <a:srgbClr val="663300"/>
                </a:solidFill>
              </a:rPr>
              <a:t>- Anne babanın baskıcı tutumları vb.</a:t>
            </a:r>
          </a:p>
          <a:p>
            <a:endParaRPr lang="tr-TR"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20040"/>
            <a:ext cx="8143932" cy="1143000"/>
          </a:xfrm>
        </p:spPr>
        <p:txBody>
          <a:bodyPr>
            <a:normAutofit fontScale="90000"/>
          </a:bodyPr>
          <a:lstStyle/>
          <a:p>
            <a:r>
              <a:rPr lang="tr-TR" dirty="0" smtClean="0">
                <a:solidFill>
                  <a:srgbClr val="FF0000"/>
                </a:solidFill>
              </a:rPr>
              <a:t>VERİMLİ ÇALIŞMAYI ENGELLEYEBİLECEK AİLEVİ NEDENLER</a:t>
            </a:r>
            <a:endParaRPr lang="tr-TR" dirty="0">
              <a:solidFill>
                <a:srgbClr val="FF0000"/>
              </a:solidFill>
            </a:endParaRPr>
          </a:p>
        </p:txBody>
      </p:sp>
      <p:sp>
        <p:nvSpPr>
          <p:cNvPr id="3" name="2 İçerik Yer Tutucusu"/>
          <p:cNvSpPr>
            <a:spLocks noGrp="1"/>
          </p:cNvSpPr>
          <p:nvPr>
            <p:ph idx="1"/>
          </p:nvPr>
        </p:nvSpPr>
        <p:spPr/>
        <p:txBody>
          <a:bodyPr>
            <a:normAutofit/>
          </a:bodyPr>
          <a:lstStyle/>
          <a:p>
            <a:pPr lvl="1"/>
            <a:r>
              <a:rPr lang="tr-TR" sz="2400" dirty="0" smtClean="0"/>
              <a:t>Çocuğun ders çalışmaktan başka sorumluluğu yokmuş gibi davranarak aslında gelişimi için gerekli olan;</a:t>
            </a:r>
          </a:p>
          <a:p>
            <a:pPr>
              <a:buFont typeface="Wingdings" pitchFamily="2" charset="2"/>
              <a:buChar char="ü"/>
            </a:pPr>
            <a:r>
              <a:rPr lang="tr-TR" sz="2200" dirty="0" smtClean="0"/>
              <a:t> arkadaşlarıyla oyun oynama,</a:t>
            </a:r>
          </a:p>
          <a:p>
            <a:pPr>
              <a:buFont typeface="Wingdings" pitchFamily="2" charset="2"/>
              <a:buChar char="ü"/>
            </a:pPr>
            <a:r>
              <a:rPr lang="tr-TR" sz="2200" dirty="0" smtClean="0"/>
              <a:t> sportif faaliyetlere katılma, </a:t>
            </a:r>
          </a:p>
          <a:p>
            <a:pPr>
              <a:buFont typeface="Wingdings" pitchFamily="2" charset="2"/>
              <a:buChar char="ü"/>
            </a:pPr>
            <a:r>
              <a:rPr lang="tr-TR" sz="2200" dirty="0" smtClean="0"/>
              <a:t>resim yapma, </a:t>
            </a:r>
          </a:p>
          <a:p>
            <a:pPr>
              <a:buFont typeface="Wingdings" pitchFamily="2" charset="2"/>
              <a:buChar char="ü"/>
            </a:pPr>
            <a:r>
              <a:rPr lang="tr-TR" sz="2200" dirty="0" smtClean="0"/>
              <a:t>müzik dinleme, </a:t>
            </a:r>
          </a:p>
          <a:p>
            <a:pPr>
              <a:buFont typeface="Wingdings" pitchFamily="2" charset="2"/>
              <a:buChar char="ü"/>
            </a:pPr>
            <a:r>
              <a:rPr lang="tr-TR" sz="2200" dirty="0" smtClean="0"/>
              <a:t>yetişkinlerle vakit geçirme gibi etkinliklerin anne baba tarafından gereksiz görülmesi hatta çocuğa bunları gerçekleştirmesi için izin verilmemesi. Bu tutumların yol açtığı yüksek kaygının sadece kendisi bile başarısızlığın oluşmasında önemli bir etkendir.</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972452" cy="1584314"/>
          </a:xfrm>
        </p:spPr>
        <p:txBody>
          <a:bodyPr>
            <a:noAutofit/>
          </a:bodyPr>
          <a:lstStyle/>
          <a:p>
            <a:r>
              <a:rPr lang="tr-TR" sz="3200" dirty="0" smtClean="0">
                <a:solidFill>
                  <a:srgbClr val="FF0000"/>
                </a:solidFill>
              </a:rPr>
              <a:t>VERİMLİ ÇALIŞMAYI ENGELLEYEBİLECEK AİLEVİ NEDENLER</a:t>
            </a:r>
            <a:endParaRPr lang="tr-TR" sz="3200" dirty="0">
              <a:solidFill>
                <a:srgbClr val="FF0000"/>
              </a:solidFill>
            </a:endParaRPr>
          </a:p>
        </p:txBody>
      </p:sp>
      <p:sp>
        <p:nvSpPr>
          <p:cNvPr id="4" name="3 Metin Yer Tutucusu"/>
          <p:cNvSpPr>
            <a:spLocks noGrp="1"/>
          </p:cNvSpPr>
          <p:nvPr>
            <p:ph type="body" idx="2"/>
          </p:nvPr>
        </p:nvSpPr>
        <p:spPr>
          <a:xfrm>
            <a:off x="457200" y="2143116"/>
            <a:ext cx="5043494" cy="4071965"/>
          </a:xfrm>
        </p:spPr>
        <p:txBody>
          <a:bodyPr>
            <a:normAutofit/>
          </a:bodyPr>
          <a:lstStyle/>
          <a:p>
            <a:r>
              <a:rPr lang="tr-TR" sz="2200" dirty="0" smtClean="0"/>
              <a:t>	Anne babanın </a:t>
            </a:r>
            <a:r>
              <a:rPr lang="tr-TR" sz="2200" b="1" dirty="0" smtClean="0"/>
              <a:t>çok kaygılı </a:t>
            </a:r>
            <a:r>
              <a:rPr lang="tr-TR" sz="2200" dirty="0" smtClean="0"/>
              <a:t>olması çocuğunda kaygılanmasına neden olur. </a:t>
            </a:r>
          </a:p>
          <a:p>
            <a:r>
              <a:rPr lang="tr-TR" sz="2200" dirty="0" smtClean="0"/>
              <a:t>	Anne babalardaki başarısızlık kaygısı başarısızlık var olmadan hatta daha çocuk okula başlamadan önce de görülür ve bazen tüm okul yaşamı boyunca sürer. Çocuğa da bulaşan bu kaygı çocuğun gerçek performansını ortaya koymasını engelleyerek başarısızlığa sebep olur.</a:t>
            </a:r>
          </a:p>
          <a:p>
            <a:endParaRPr lang="tr-TR" dirty="0" smtClean="0"/>
          </a:p>
          <a:p>
            <a:endParaRPr lang="tr-TR" dirty="0" smtClean="0"/>
          </a:p>
          <a:p>
            <a:endParaRPr lang="tr-TR" dirty="0"/>
          </a:p>
        </p:txBody>
      </p:sp>
      <p:sp>
        <p:nvSpPr>
          <p:cNvPr id="3" name="2 İçerik Yer Tutucusu"/>
          <p:cNvSpPr>
            <a:spLocks noGrp="1"/>
          </p:cNvSpPr>
          <p:nvPr>
            <p:ph sz="half" idx="1"/>
          </p:nvPr>
        </p:nvSpPr>
        <p:spPr>
          <a:xfrm>
            <a:off x="4071934" y="273050"/>
            <a:ext cx="4614866" cy="5853113"/>
          </a:xfrm>
        </p:spPr>
        <p:txBody>
          <a:bodyPr>
            <a:normAutofit/>
          </a:bodyPr>
          <a:lstStyle/>
          <a:p>
            <a:endParaRPr lang="tr-TR" dirty="0" smtClean="0"/>
          </a:p>
          <a:p>
            <a:endParaRPr lang="tr-TR" dirty="0" smtClean="0"/>
          </a:p>
          <a:p>
            <a:endParaRPr lang="tr-TR" dirty="0"/>
          </a:p>
        </p:txBody>
      </p:sp>
      <p:pic>
        <p:nvPicPr>
          <p:cNvPr id="9217" name="Picture 1" descr="http://oks2007.meb.gov.tr/images/oks/rehber3.gif"/>
          <p:cNvPicPr>
            <a:picLocks noChangeAspect="1" noChangeArrowheads="1"/>
          </p:cNvPicPr>
          <p:nvPr/>
        </p:nvPicPr>
        <p:blipFill>
          <a:blip r:embed="rId2" cstate="print"/>
          <a:srcRect/>
          <a:stretch>
            <a:fillRect/>
          </a:stretch>
        </p:blipFill>
        <p:spPr bwMode="auto">
          <a:xfrm>
            <a:off x="5500694" y="1428736"/>
            <a:ext cx="2571768" cy="3571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043890" cy="1084248"/>
          </a:xfrm>
        </p:spPr>
        <p:txBody>
          <a:bodyPr>
            <a:normAutofit fontScale="90000"/>
          </a:bodyPr>
          <a:lstStyle/>
          <a:p>
            <a:pPr algn="ctr"/>
            <a:r>
              <a:rPr lang="tr-TR" sz="3200" dirty="0" smtClean="0">
                <a:solidFill>
                  <a:srgbClr val="C00000"/>
                </a:solidFill>
              </a:rPr>
              <a:t/>
            </a:r>
            <a:br>
              <a:rPr lang="tr-TR" sz="3200" dirty="0" smtClean="0">
                <a:solidFill>
                  <a:srgbClr val="C00000"/>
                </a:solidFill>
              </a:rPr>
            </a:br>
            <a:r>
              <a:rPr lang="tr-TR" sz="3200" dirty="0" smtClean="0">
                <a:solidFill>
                  <a:srgbClr val="C00000"/>
                </a:solidFill>
              </a:rPr>
              <a:t>VERİMLİ DERS ÇALIŞMAYI ENGELLEYEN      </a:t>
            </a:r>
            <a:r>
              <a:rPr lang="tr-TR" sz="3200" dirty="0" smtClean="0">
                <a:solidFill>
                  <a:schemeClr val="tx1"/>
                </a:solidFill>
              </a:rPr>
              <a:t>ÖĞRENCİ</a:t>
            </a:r>
            <a:r>
              <a:rPr lang="tr-TR" sz="3200" dirty="0" smtClean="0">
                <a:solidFill>
                  <a:srgbClr val="C00000"/>
                </a:solidFill>
              </a:rPr>
              <a:t> KAYNAKLI NEDENLER</a:t>
            </a:r>
            <a:endParaRPr lang="tr-TR" sz="3200" dirty="0">
              <a:solidFill>
                <a:srgbClr val="C00000"/>
              </a:solidFill>
            </a:endParaRPr>
          </a:p>
        </p:txBody>
      </p:sp>
      <p:sp>
        <p:nvSpPr>
          <p:cNvPr id="4" name="3 Metin Yer Tutucusu"/>
          <p:cNvSpPr>
            <a:spLocks noGrp="1"/>
          </p:cNvSpPr>
          <p:nvPr>
            <p:ph type="body" idx="2"/>
          </p:nvPr>
        </p:nvSpPr>
        <p:spPr>
          <a:xfrm>
            <a:off x="457200" y="1435101"/>
            <a:ext cx="7829576" cy="708016"/>
          </a:xfrm>
        </p:spPr>
        <p:txBody>
          <a:bodyPr>
            <a:normAutofit/>
          </a:bodyPr>
          <a:lstStyle/>
          <a:p>
            <a:r>
              <a:rPr lang="tr-TR" sz="2000" dirty="0" smtClean="0"/>
              <a:t>Çocuk ödevlerini tek başına yapamadığını söylüyor ve ana-babadan yardım istiyorsa bunun nedenleri araştırılmalıdır.</a:t>
            </a:r>
            <a:endParaRPr lang="tr-TR" sz="2000" dirty="0"/>
          </a:p>
        </p:txBody>
      </p:sp>
      <p:sp>
        <p:nvSpPr>
          <p:cNvPr id="3" name="2 İçerik Yer Tutucusu"/>
          <p:cNvSpPr>
            <a:spLocks noGrp="1"/>
          </p:cNvSpPr>
          <p:nvPr>
            <p:ph sz="half" idx="1"/>
          </p:nvPr>
        </p:nvSpPr>
        <p:spPr>
          <a:xfrm>
            <a:off x="571472" y="2357430"/>
            <a:ext cx="8072494" cy="3768733"/>
          </a:xfrm>
        </p:spPr>
        <p:txBody>
          <a:bodyPr>
            <a:normAutofit fontScale="92500" lnSpcReduction="20000"/>
          </a:bodyPr>
          <a:lstStyle/>
          <a:p>
            <a:pPr>
              <a:buFont typeface="Wingdings" pitchFamily="2" charset="2"/>
              <a:buChar char="ü"/>
            </a:pPr>
            <a:r>
              <a:rPr lang="tr-TR" dirty="0" smtClean="0"/>
              <a:t>Verilen ödevler çocuğun kapasitesinin üzerinde olabilir,</a:t>
            </a:r>
          </a:p>
          <a:p>
            <a:pPr>
              <a:buFont typeface="Wingdings" pitchFamily="2" charset="2"/>
              <a:buChar char="ü"/>
            </a:pPr>
            <a:r>
              <a:rPr lang="tr-TR" dirty="0" smtClean="0"/>
              <a:t>Her aşamada kontrol ve onay beklemektedir.</a:t>
            </a:r>
          </a:p>
          <a:p>
            <a:pPr>
              <a:buFont typeface="Wingdings" pitchFamily="2" charset="2"/>
              <a:buChar char="ü"/>
            </a:pPr>
            <a:r>
              <a:rPr lang="tr-TR" dirty="0" smtClean="0"/>
              <a:t>Çocuğun kendine güveni yoktur,</a:t>
            </a:r>
          </a:p>
          <a:p>
            <a:pPr>
              <a:buFont typeface="Wingdings" pitchFamily="2" charset="2"/>
              <a:buChar char="ü"/>
            </a:pPr>
            <a:r>
              <a:rPr lang="tr-TR" dirty="0" smtClean="0"/>
              <a:t>Yalnız başına kaldığında yaptığı işi sürdürmekte zorluk çekmektedir.</a:t>
            </a:r>
          </a:p>
          <a:p>
            <a:pPr>
              <a:buFont typeface="Wingdings" pitchFamily="2" charset="2"/>
              <a:buChar char="ü"/>
            </a:pPr>
            <a:r>
              <a:rPr lang="tr-TR" dirty="0" smtClean="0"/>
              <a:t>Ödevleri </a:t>
            </a:r>
            <a:r>
              <a:rPr lang="tr-TR" dirty="0" err="1" smtClean="0"/>
              <a:t>anababayla</a:t>
            </a:r>
            <a:r>
              <a:rPr lang="tr-TR" dirty="0" smtClean="0"/>
              <a:t> birlikte yapmaya alıştığı için zorluk çekmektedir.</a:t>
            </a:r>
          </a:p>
          <a:p>
            <a:pPr>
              <a:buFont typeface="Wingdings" pitchFamily="2" charset="2"/>
              <a:buChar char="ü"/>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7758138" cy="2214578"/>
          </a:xfrm>
        </p:spPr>
        <p:txBody>
          <a:bodyPr>
            <a:normAutofit/>
          </a:bodyPr>
          <a:lstStyle/>
          <a:p>
            <a:pPr algn="ctr"/>
            <a:r>
              <a:rPr lang="tr-TR" sz="3200" dirty="0" smtClean="0">
                <a:solidFill>
                  <a:srgbClr val="C00000"/>
                </a:solidFill>
              </a:rPr>
              <a:t>ANABABALARIN ÖDEV YAPMA KONUSUNDA EN SIK YAPTIĞI HATALAR NELERDİR?</a:t>
            </a:r>
            <a:endParaRPr lang="tr-TR" sz="3200" dirty="0">
              <a:solidFill>
                <a:srgbClr val="C00000"/>
              </a:solidFill>
            </a:endParaRPr>
          </a:p>
        </p:txBody>
      </p:sp>
      <p:pic>
        <p:nvPicPr>
          <p:cNvPr id="5" name="Picture 14" descr="Resim19"/>
          <p:cNvPicPr>
            <a:picLocks noChangeAspect="1" noChangeArrowheads="1"/>
          </p:cNvPicPr>
          <p:nvPr/>
        </p:nvPicPr>
        <p:blipFill>
          <a:blip r:embed="rId2" cstate="print"/>
          <a:srcRect/>
          <a:stretch>
            <a:fillRect/>
          </a:stretch>
        </p:blipFill>
        <p:spPr bwMode="auto">
          <a:xfrm>
            <a:off x="2971800" y="2743200"/>
            <a:ext cx="3352800" cy="268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707</TotalTime>
  <Words>1399</Words>
  <Application>Microsoft Office PowerPoint</Application>
  <PresentationFormat>Ekran Gösterisi (4:3)</PresentationFormat>
  <Paragraphs>180</Paragraphs>
  <Slides>41</Slides>
  <Notes>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Zengin</vt:lpstr>
      <vt:lpstr>EYVAH! ÇOCUĞUM DERS         ÇALIŞMIYOR !...</vt:lpstr>
      <vt:lpstr>Sunum Akışı</vt:lpstr>
      <vt:lpstr>PowerPoint Sunusu</vt:lpstr>
      <vt:lpstr>VERİMLİ ÇALIŞMAYI ENGELLEYEBİLECEK AİLEVİ NEDENLER</vt:lpstr>
      <vt:lpstr>VERİMLİ ÇALIŞMAYI ENGELLEYEBİLECEK AİLEVİ NEDENLER</vt:lpstr>
      <vt:lpstr>VERİMLİ ÇALIŞMAYI ENGELLEYEBİLECEK AİLEVİ NEDENLER</vt:lpstr>
      <vt:lpstr>VERİMLİ ÇALIŞMAYI ENGELLEYEBİLECEK AİLEVİ NEDENLER</vt:lpstr>
      <vt:lpstr> VERİMLİ DERS ÇALIŞMAYI ENGELLEYEN      ÖĞRENCİ KAYNAKLI NEDENLER</vt:lpstr>
      <vt:lpstr>ANABABALARIN ÖDEV YAPMA KONUSUNDA EN SIK YAPTIĞI HATALAR NELERDİR?</vt:lpstr>
      <vt:lpstr>Anababaların ev ödevleri konusunda  en sık yaptığı hatalar nelerdir? </vt:lpstr>
      <vt:lpstr>PowerPoint Sunusu</vt:lpstr>
      <vt:lpstr>Anababaların ev ödevleri konusunda  en sık yaptığı hatalar nelerdir?</vt:lpstr>
      <vt:lpstr>PowerPoint Sunusu</vt:lpstr>
      <vt:lpstr>PowerPoint Sunusu</vt:lpstr>
      <vt:lpstr>PowerPoint Sunusu</vt:lpstr>
      <vt:lpstr>PowerPoint Sunusu</vt:lpstr>
      <vt:lpstr>PowerPoint Sunusu</vt:lpstr>
      <vt:lpstr>PowerPoint Sunusu</vt:lpstr>
      <vt:lpstr>Ev ödevleri konusunda çocukla işbirliği yapılmalıdır. </vt:lpstr>
      <vt:lpstr>PowerPoint Sunusu</vt:lpstr>
      <vt:lpstr>PowerPoint Sunusu</vt:lpstr>
      <vt:lpstr>DERS ÇALIŞMA ORTAMI NASIL OLMALI?  </vt:lpstr>
      <vt:lpstr>DERS ÇALIŞMA ORTAMI </vt:lpstr>
      <vt:lpstr>ÖDEV KUTUSU (ACİL YARDIM KUTUSU) </vt:lpstr>
      <vt:lpstr>PowerPoint Sunusu</vt:lpstr>
      <vt:lpstr>ÖĞRENCİLERİN DERS ÇALIŞMA ALIŞKANLIĞI KAZANMALARINDA ANNE BABALARA DÜŞEN GÖREVLER    </vt:lpstr>
      <vt:lpstr>PowerPoint Sunusu</vt:lpstr>
      <vt:lpstr>PowerPoint Sunusu</vt:lpstr>
      <vt:lpstr>DERSLERE ÇALIŞMADA İPUCLARI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YÖNTEMLERİ VELİ SUNUMU</dc:title>
  <dc:creator>user</dc:creator>
  <cp:lastModifiedBy>Microsoft</cp:lastModifiedBy>
  <cp:revision>86</cp:revision>
  <dcterms:modified xsi:type="dcterms:W3CDTF">2021-10-15T07:34:58Z</dcterms:modified>
</cp:coreProperties>
</file>