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3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E7B7-559B-45FF-8E72-75145F08DB58}" type="datetimeFigureOut">
              <a:rPr lang="tr-TR" smtClean="0"/>
              <a:pPr/>
              <a:t>20.09.2021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260D-6751-4EDE-9D89-F797CD0AF8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E7B7-559B-45FF-8E72-75145F08DB58}" type="datetimeFigureOut">
              <a:rPr lang="tr-TR" smtClean="0"/>
              <a:pPr/>
              <a:t>20.09.2021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260D-6751-4EDE-9D89-F797CD0AF8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E7B7-559B-45FF-8E72-75145F08DB58}" type="datetimeFigureOut">
              <a:rPr lang="tr-TR" smtClean="0"/>
              <a:pPr/>
              <a:t>20.09.2021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260D-6751-4EDE-9D89-F797CD0AF8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E7B7-559B-45FF-8E72-75145F08DB58}" type="datetimeFigureOut">
              <a:rPr lang="tr-TR" smtClean="0"/>
              <a:pPr/>
              <a:t>20.09.2021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260D-6751-4EDE-9D89-F797CD0AF8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E7B7-559B-45FF-8E72-75145F08DB58}" type="datetimeFigureOut">
              <a:rPr lang="tr-TR" smtClean="0"/>
              <a:pPr/>
              <a:t>20.09.2021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260D-6751-4EDE-9D89-F797CD0AF8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E7B7-559B-45FF-8E72-75145F08DB58}" type="datetimeFigureOut">
              <a:rPr lang="tr-TR" smtClean="0"/>
              <a:pPr/>
              <a:t>20.09.2021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260D-6751-4EDE-9D89-F797CD0AF8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E7B7-559B-45FF-8E72-75145F08DB58}" type="datetimeFigureOut">
              <a:rPr lang="tr-TR" smtClean="0"/>
              <a:pPr/>
              <a:t>20.09.2021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260D-6751-4EDE-9D89-F797CD0AF8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E7B7-559B-45FF-8E72-75145F08DB58}" type="datetimeFigureOut">
              <a:rPr lang="tr-TR" smtClean="0"/>
              <a:pPr/>
              <a:t>20.09.2021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260D-6751-4EDE-9D89-F797CD0AF8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E7B7-559B-45FF-8E72-75145F08DB58}" type="datetimeFigureOut">
              <a:rPr lang="tr-TR" smtClean="0"/>
              <a:pPr/>
              <a:t>20.09.2021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260D-6751-4EDE-9D89-F797CD0AF8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E7B7-559B-45FF-8E72-75145F08DB58}" type="datetimeFigureOut">
              <a:rPr lang="tr-TR" smtClean="0"/>
              <a:pPr/>
              <a:t>20.09.2021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260D-6751-4EDE-9D89-F797CD0AF8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CE7B7-559B-45FF-8E72-75145F08DB58}" type="datetimeFigureOut">
              <a:rPr lang="tr-TR" smtClean="0"/>
              <a:pPr/>
              <a:t>20.09.2021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1F260D-6751-4EDE-9D89-F797CD0AF81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3CE7B7-559B-45FF-8E72-75145F08DB58}" type="datetimeFigureOut">
              <a:rPr lang="tr-TR" smtClean="0"/>
              <a:pPr/>
              <a:t>20.09.2021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1F260D-6751-4EDE-9D89-F797CD0AF818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sz="4400" dirty="0" smtClean="0"/>
              <a:t>İLETİŞİM </a:t>
            </a:r>
            <a:r>
              <a:rPr lang="tr-TR" sz="4400" dirty="0" smtClean="0"/>
              <a:t>BECERİLERİ</a:t>
            </a:r>
            <a:endParaRPr lang="tr-TR" sz="4400" dirty="0"/>
          </a:p>
        </p:txBody>
      </p:sp>
      <p:grpSp>
        <p:nvGrpSpPr>
          <p:cNvPr id="4" name="3 Grup"/>
          <p:cNvGrpSpPr/>
          <p:nvPr/>
        </p:nvGrpSpPr>
        <p:grpSpPr>
          <a:xfrm>
            <a:off x="611560" y="3717032"/>
            <a:ext cx="7992888" cy="2286014"/>
            <a:chOff x="1371600" y="1752602"/>
            <a:chExt cx="9114727" cy="3886198"/>
          </a:xfrm>
        </p:grpSpPr>
        <p:grpSp>
          <p:nvGrpSpPr>
            <p:cNvPr id="5" name="Grup 3"/>
            <p:cNvGrpSpPr/>
            <p:nvPr/>
          </p:nvGrpSpPr>
          <p:grpSpPr>
            <a:xfrm>
              <a:off x="1371600" y="1752602"/>
              <a:ext cx="9114727" cy="3747409"/>
              <a:chOff x="469946" y="4054304"/>
              <a:chExt cx="6252884" cy="2471256"/>
            </a:xfrm>
          </p:grpSpPr>
          <p:pic>
            <p:nvPicPr>
              <p:cNvPr id="8" name="Picture 2" descr="\\YILMAZ\Users\Public\özel eğitim dökümanlar\logo (1)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017847" y="4305557"/>
                <a:ext cx="1704983" cy="2220003"/>
              </a:xfrm>
              <a:prstGeom prst="rect">
                <a:avLst/>
              </a:prstGeom>
              <a:noFill/>
            </p:spPr>
          </p:pic>
          <p:grpSp>
            <p:nvGrpSpPr>
              <p:cNvPr id="9" name="28 Grup"/>
              <p:cNvGrpSpPr/>
              <p:nvPr/>
            </p:nvGrpSpPr>
            <p:grpSpPr>
              <a:xfrm>
                <a:off x="469946" y="4054304"/>
                <a:ext cx="4459244" cy="2030044"/>
                <a:chOff x="469946" y="4054304"/>
                <a:chExt cx="4459244" cy="2030044"/>
              </a:xfrm>
            </p:grpSpPr>
            <p:grpSp>
              <p:nvGrpSpPr>
                <p:cNvPr id="10" name="23 Grup"/>
                <p:cNvGrpSpPr/>
                <p:nvPr/>
              </p:nvGrpSpPr>
              <p:grpSpPr>
                <a:xfrm>
                  <a:off x="469946" y="4500570"/>
                  <a:ext cx="4459244" cy="1583778"/>
                  <a:chOff x="327070" y="285728"/>
                  <a:chExt cx="4459244" cy="1583778"/>
                </a:xfrm>
              </p:grpSpPr>
              <p:grpSp>
                <p:nvGrpSpPr>
                  <p:cNvPr id="14" name="14 Grup"/>
                  <p:cNvGrpSpPr/>
                  <p:nvPr/>
                </p:nvGrpSpPr>
                <p:grpSpPr>
                  <a:xfrm>
                    <a:off x="327070" y="285728"/>
                    <a:ext cx="4459244" cy="646331"/>
                    <a:chOff x="327070" y="285728"/>
                    <a:chExt cx="4459244" cy="646331"/>
                  </a:xfrm>
                </p:grpSpPr>
                <p:pic>
                  <p:nvPicPr>
                    <p:cNvPr id="21" name="Resim 10" descr="D:\Users\Hp\Desktop\google-haritalar-konum-ekleme-nasil-yapilir-1578491639.jpg"/>
                    <p:cNvPicPr/>
                    <p:nvPr/>
                  </p:nvPicPr>
                  <p:blipFill>
                    <a:blip r:embed="rId3" cstate="print">
                      <a:extLst>
                        <a:ext uri="{28A0092B-C50C-407E-A947-70E740481C1C}">
                          <a14:useLocalDpi xmlns:a14="http://schemas.microsoft.com/office/drawing/2010/main" xmlns="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27070" y="428604"/>
                      <a:ext cx="530154" cy="32403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  <p:sp>
                  <p:nvSpPr>
                    <p:cNvPr id="22" name="Metin kutusu 11"/>
                    <p:cNvSpPr txBox="1"/>
                    <p:nvPr/>
                  </p:nvSpPr>
                  <p:spPr>
                    <a:xfrm>
                      <a:off x="853197" y="285728"/>
                      <a:ext cx="3933117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tr-TR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rebuchet MS" pitchFamily="34" charset="0"/>
                          <a:cs typeface="Calibri" pitchFamily="34" charset="0"/>
                        </a:rPr>
                        <a:t>Sümer </a:t>
                      </a:r>
                      <a:r>
                        <a:rPr lang="tr-TR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rebuchet MS" pitchFamily="34" charset="0"/>
                          <a:cs typeface="Calibri" pitchFamily="34" charset="0"/>
                        </a:rPr>
                        <a:t>Mh</a:t>
                      </a:r>
                      <a:r>
                        <a:rPr lang="tr-TR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rebuchet MS" pitchFamily="34" charset="0"/>
                          <a:cs typeface="Calibri" pitchFamily="34" charset="0"/>
                        </a:rPr>
                        <a:t>. Kurtuluş </a:t>
                      </a:r>
                      <a:r>
                        <a:rPr lang="tr-TR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rebuchet MS" pitchFamily="34" charset="0"/>
                          <a:cs typeface="Calibri" pitchFamily="34" charset="0"/>
                        </a:rPr>
                        <a:t>Cd</a:t>
                      </a:r>
                      <a:r>
                        <a:rPr lang="tr-TR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rebuchet MS" pitchFamily="34" charset="0"/>
                          <a:cs typeface="Calibri" pitchFamily="34" charset="0"/>
                        </a:rPr>
                        <a:t>. No48/2 İç Kapı No:C Merkez/AFYONKARAHİSAR</a:t>
                      </a:r>
                      <a:endParaRPr lang="tr-TR" dirty="0">
                        <a:solidFill>
                          <a:schemeClr val="bg2">
                            <a:lumMod val="25000"/>
                          </a:schemeClr>
                        </a:solidFill>
                        <a:latin typeface="Trebuchet MS" pitchFamily="34" charset="0"/>
                        <a:cs typeface="Calibri" pitchFamily="34" charset="0"/>
                      </a:endParaRPr>
                    </a:p>
                  </p:txBody>
                </p:sp>
              </p:grpSp>
              <p:grpSp>
                <p:nvGrpSpPr>
                  <p:cNvPr id="15" name="17 Grup"/>
                  <p:cNvGrpSpPr/>
                  <p:nvPr/>
                </p:nvGrpSpPr>
                <p:grpSpPr>
                  <a:xfrm>
                    <a:off x="387382" y="928670"/>
                    <a:ext cx="2184354" cy="432048"/>
                    <a:chOff x="285720" y="1428736"/>
                    <a:chExt cx="2184354" cy="432048"/>
                  </a:xfrm>
                </p:grpSpPr>
                <p:pic>
                  <p:nvPicPr>
                    <p:cNvPr id="19" name="Resim 8" descr="D:\Users\Hp\Desktop\pics-photos-instagram-logo-png-4.png"/>
                    <p:cNvPicPr/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xmlns="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85720" y="1428736"/>
                      <a:ext cx="450907" cy="43204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  <p:sp>
                  <p:nvSpPr>
                    <p:cNvPr id="20" name="Metin kutusu 3"/>
                    <p:cNvSpPr txBox="1"/>
                    <p:nvPr/>
                  </p:nvSpPr>
                  <p:spPr>
                    <a:xfrm>
                      <a:off x="776072" y="1440674"/>
                      <a:ext cx="169400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tr-TR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rebuchet MS" pitchFamily="34" charset="0"/>
                        </a:rPr>
                        <a:t>afyonram</a:t>
                      </a:r>
                      <a:endParaRPr lang="tr-TR" dirty="0">
                        <a:solidFill>
                          <a:schemeClr val="bg2">
                            <a:lumMod val="25000"/>
                          </a:schemeClr>
                        </a:solidFill>
                        <a:latin typeface="Trebuchet MS" pitchFamily="34" charset="0"/>
                      </a:endParaRPr>
                    </a:p>
                  </p:txBody>
                </p:sp>
              </p:grpSp>
              <p:grpSp>
                <p:nvGrpSpPr>
                  <p:cNvPr id="16" name="20 Grup"/>
                  <p:cNvGrpSpPr/>
                  <p:nvPr/>
                </p:nvGrpSpPr>
                <p:grpSpPr>
                  <a:xfrm>
                    <a:off x="428596" y="1500174"/>
                    <a:ext cx="2357454" cy="369332"/>
                    <a:chOff x="567942" y="1558182"/>
                    <a:chExt cx="2357454" cy="369332"/>
                  </a:xfrm>
                </p:grpSpPr>
                <p:pic>
                  <p:nvPicPr>
                    <p:cNvPr id="17" name="Resim 12" descr="D:\Users\Hp\Desktop\social-media-computer-icons-tulane-university-facebook-drawing-vector-twitter-thumbnail.jpg"/>
                    <p:cNvPicPr/>
                    <p:nvPr/>
                  </p:nvPicPr>
                  <p:blipFill>
                    <a:blip r:embed="rId5" cstate="print">
                      <a:extLst>
                        <a:ext uri="{28A0092B-C50C-407E-A947-70E740481C1C}">
                          <a14:useLocalDpi xmlns:a14="http://schemas.microsoft.com/office/drawing/2010/main" xmlns="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67942" y="1589556"/>
                      <a:ext cx="369290" cy="33795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  <p:sp>
                  <p:nvSpPr>
                    <p:cNvPr id="18" name="Metin kutusu 13"/>
                    <p:cNvSpPr txBox="1"/>
                    <p:nvPr/>
                  </p:nvSpPr>
                  <p:spPr>
                    <a:xfrm>
                      <a:off x="983594" y="1558182"/>
                      <a:ext cx="194180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tr-TR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rebuchet MS" pitchFamily="34" charset="0"/>
                        </a:rPr>
                        <a:t>@Afyon_RAM</a:t>
                      </a:r>
                      <a:endParaRPr lang="tr-TR" dirty="0">
                        <a:solidFill>
                          <a:schemeClr val="bg2">
                            <a:lumMod val="25000"/>
                          </a:schemeClr>
                        </a:solidFill>
                        <a:latin typeface="Trebuchet MS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1" name="27 Grup"/>
                <p:cNvGrpSpPr/>
                <p:nvPr/>
              </p:nvGrpSpPr>
              <p:grpSpPr>
                <a:xfrm>
                  <a:off x="571472" y="4054304"/>
                  <a:ext cx="2990962" cy="374828"/>
                  <a:chOff x="529577" y="3995008"/>
                  <a:chExt cx="2990962" cy="374828"/>
                </a:xfrm>
              </p:grpSpPr>
              <p:pic>
                <p:nvPicPr>
                  <p:cNvPr id="12" name="Picture 8" descr="D:\Users\Hp\Desktop\unnamed.png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29577" y="3995008"/>
                    <a:ext cx="370500" cy="346621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13" name="Metin kutusu 17"/>
                  <p:cNvSpPr txBox="1"/>
                  <p:nvPr/>
                </p:nvSpPr>
                <p:spPr>
                  <a:xfrm>
                    <a:off x="928662" y="4000504"/>
                    <a:ext cx="259187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rebuchet MS" pitchFamily="34" charset="0"/>
                      </a:rPr>
                      <a:t>0272 214 45 56</a:t>
                    </a:r>
                    <a:endParaRPr lang="tr-TR" dirty="0">
                      <a:solidFill>
                        <a:schemeClr val="bg2">
                          <a:lumMod val="25000"/>
                        </a:schemeClr>
                      </a:solidFill>
                      <a:latin typeface="Trebuchet MS" pitchFamily="34" charset="0"/>
                    </a:endParaRPr>
                  </a:p>
                </p:txBody>
              </p:sp>
            </p:grpSp>
          </p:grpSp>
        </p:grpSp>
        <p:sp>
          <p:nvSpPr>
            <p:cNvPr id="6" name="5 Dikdörtgen"/>
            <p:cNvSpPr/>
            <p:nvPr/>
          </p:nvSpPr>
          <p:spPr>
            <a:xfrm>
              <a:off x="2181509" y="5181600"/>
              <a:ext cx="33472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b="1" dirty="0" smtClean="0">
                  <a:solidFill>
                    <a:schemeClr val="accent1">
                      <a:lumMod val="50000"/>
                    </a:schemeClr>
                  </a:solidFill>
                </a:rPr>
                <a:t>https://afyonram.meb.k12.tr/</a:t>
              </a:r>
              <a:endParaRPr lang="tr-TR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pic>
          <p:nvPicPr>
            <p:cNvPr id="7" name="6 Resim" descr="indir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24000" y="5105400"/>
              <a:ext cx="533400" cy="5334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    İşbirliği Geliştirme</a:t>
            </a:r>
          </a:p>
          <a:p>
            <a:r>
              <a:rPr lang="tr-TR" dirty="0" smtClean="0"/>
              <a:t>İşbirliği geliştirmek için izlenmesi </a:t>
            </a:r>
            <a:r>
              <a:rPr lang="tr-TR" dirty="0" smtClean="0"/>
              <a:t>gereken adımlar ;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- İletişim engellerini ortadan kaldırmak.</a:t>
            </a:r>
          </a:p>
          <a:p>
            <a:pPr>
              <a:buNone/>
            </a:pPr>
            <a:r>
              <a:rPr lang="tr-TR" dirty="0" smtClean="0"/>
              <a:t>    - Olası çatışma nedenleri konusunda bireysel </a:t>
            </a:r>
            <a:r>
              <a:rPr lang="tr-TR" dirty="0" err="1" smtClean="0"/>
              <a:t>farkındalığı</a:t>
            </a:r>
            <a:r>
              <a:rPr lang="tr-TR" dirty="0" smtClean="0"/>
              <a:t> arttırmaya çalışmak.</a:t>
            </a:r>
          </a:p>
          <a:p>
            <a:pPr>
              <a:buNone/>
            </a:pPr>
            <a:r>
              <a:rPr lang="tr-TR" dirty="0" smtClean="0"/>
              <a:t>    - İletişim becerilerini geliştirmeye çalışmak.</a:t>
            </a:r>
          </a:p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</a:t>
            </a:r>
            <a:r>
              <a:rPr lang="tr-TR" b="1" dirty="0" smtClean="0"/>
              <a:t>Karar Verme Becerisi</a:t>
            </a:r>
          </a:p>
          <a:p>
            <a:pPr>
              <a:buFontTx/>
              <a:buChar char="-"/>
            </a:pPr>
            <a:r>
              <a:rPr lang="tr-TR" dirty="0" smtClean="0"/>
              <a:t>Ne istediğimiz konusunda emin olmak.</a:t>
            </a:r>
          </a:p>
          <a:p>
            <a:pPr>
              <a:buFontTx/>
              <a:buChar char="-"/>
            </a:pPr>
            <a:r>
              <a:rPr lang="tr-TR" dirty="0" smtClean="0"/>
              <a:t>Seçenekleri değerlendirmek.</a:t>
            </a:r>
          </a:p>
          <a:p>
            <a:pPr>
              <a:buFontTx/>
              <a:buChar char="-"/>
            </a:pPr>
            <a:r>
              <a:rPr lang="tr-TR" dirty="0" smtClean="0"/>
              <a:t>Seçeneklerin olası sonuçları üzerine düşünmek.</a:t>
            </a:r>
          </a:p>
          <a:p>
            <a:pPr>
              <a:buFontTx/>
              <a:buChar char="-"/>
            </a:pPr>
            <a:r>
              <a:rPr lang="tr-TR" dirty="0" smtClean="0"/>
              <a:t>Grup çalışması ise grubun fikirlerine empati ve çoklu bakış açısı ile yaklaşmak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</a:t>
            </a:r>
            <a:r>
              <a:rPr lang="tr-TR" b="1" dirty="0" smtClean="0"/>
              <a:t>Kuşaklararası İletişim</a:t>
            </a:r>
          </a:p>
          <a:p>
            <a:pPr>
              <a:buNone/>
            </a:pPr>
            <a:r>
              <a:rPr lang="tr-TR" b="1" dirty="0" smtClean="0"/>
              <a:t>Kuşak </a:t>
            </a:r>
            <a:r>
              <a:rPr lang="tr-TR" b="1" dirty="0" smtClean="0"/>
              <a:t>Nedir</a:t>
            </a:r>
            <a:r>
              <a:rPr lang="tr-TR" b="1" dirty="0" smtClean="0"/>
              <a:t>? </a:t>
            </a:r>
            <a:endParaRPr lang="tr-TR" b="1" dirty="0" smtClean="0"/>
          </a:p>
          <a:p>
            <a:pPr>
              <a:buNone/>
            </a:pPr>
            <a:r>
              <a:rPr lang="tr-TR" dirty="0" smtClean="0"/>
              <a:t>• </a:t>
            </a:r>
            <a:r>
              <a:rPr lang="tr-TR" dirty="0" smtClean="0"/>
              <a:t>Aynı zaman aralığında doğmuş ve benzer kültürel olayları paylaşmış, benzer sorumluluklar </a:t>
            </a:r>
            <a:r>
              <a:rPr lang="tr-TR" dirty="0" smtClean="0"/>
              <a:t>yüklenmiş insan </a:t>
            </a:r>
            <a:r>
              <a:rPr lang="tr-TR" dirty="0" smtClean="0"/>
              <a:t>topluluklarına “kuşak” adı </a:t>
            </a:r>
            <a:r>
              <a:rPr lang="tr-TR" dirty="0" smtClean="0"/>
              <a:t>verilir.</a:t>
            </a:r>
          </a:p>
          <a:p>
            <a:pPr>
              <a:buFontTx/>
              <a:buChar char="-"/>
            </a:pP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X Kuşağı: </a:t>
            </a:r>
            <a:r>
              <a:rPr lang="tr-TR" b="1" dirty="0" smtClean="0"/>
              <a:t>(1965 </a:t>
            </a:r>
            <a:r>
              <a:rPr lang="tr-TR" b="1" dirty="0" smtClean="0"/>
              <a:t>– 1980 arası doğanlar </a:t>
            </a:r>
            <a:r>
              <a:rPr lang="tr-TR" b="1" dirty="0" smtClean="0"/>
              <a:t>)</a:t>
            </a:r>
          </a:p>
          <a:p>
            <a:pPr>
              <a:buNone/>
            </a:pPr>
            <a:r>
              <a:rPr lang="tr-TR" dirty="0" smtClean="0"/>
              <a:t>- Bugünün </a:t>
            </a:r>
            <a:r>
              <a:rPr lang="tr-TR" dirty="0" err="1" smtClean="0"/>
              <a:t>yetşkinleri</a:t>
            </a:r>
            <a:r>
              <a:rPr lang="tr-TR" dirty="0" smtClean="0"/>
              <a:t>, kriz döneminde doğdukları için ‘kayıp </a:t>
            </a:r>
            <a:r>
              <a:rPr lang="tr-TR" dirty="0" smtClean="0"/>
              <a:t>kuşak’ olarak da anılır. Yaşamak </a:t>
            </a:r>
            <a:r>
              <a:rPr lang="tr-TR" dirty="0" smtClean="0"/>
              <a:t>için çalışan insanlar </a:t>
            </a:r>
            <a:r>
              <a:rPr lang="tr-TR" dirty="0" smtClean="0"/>
              <a:t>olarak </a:t>
            </a:r>
            <a:r>
              <a:rPr lang="tr-TR" dirty="0" smtClean="0"/>
              <a:t>değerlendirilebilir</a:t>
            </a:r>
            <a:r>
              <a:rPr lang="tr-TR" dirty="0" smtClean="0"/>
              <a:t>. X kuşağı </a:t>
            </a:r>
            <a:r>
              <a:rPr lang="tr-TR" dirty="0" err="1" smtClean="0"/>
              <a:t>beklentleri</a:t>
            </a:r>
            <a:r>
              <a:rPr lang="tr-TR" dirty="0" smtClean="0"/>
              <a:t> </a:t>
            </a:r>
            <a:r>
              <a:rPr lang="tr-TR" dirty="0" smtClean="0"/>
              <a:t>düşük, </a:t>
            </a:r>
            <a:r>
              <a:rPr lang="tr-TR" dirty="0" smtClean="0"/>
              <a:t>genellikle kendine </a:t>
            </a:r>
            <a:r>
              <a:rPr lang="tr-TR" dirty="0" smtClean="0"/>
              <a:t>yabancılaşmış hisseden kişilerdir. 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Y Kuşağı (Milenyum Kuşağı) : 1981 – 1999 arası doğanlar </a:t>
            </a:r>
            <a:endParaRPr lang="tr-TR" b="1" dirty="0" smtClean="0"/>
          </a:p>
          <a:p>
            <a:pPr>
              <a:buNone/>
            </a:pPr>
            <a:r>
              <a:rPr lang="tr-TR" dirty="0" smtClean="0"/>
              <a:t>- Bugünün gençleridirler</a:t>
            </a:r>
            <a:r>
              <a:rPr lang="tr-TR" dirty="0" smtClean="0"/>
              <a:t>. Kuşaklar arası farkın en çok </a:t>
            </a:r>
            <a:r>
              <a:rPr lang="tr-TR" dirty="0" err="1" smtClean="0"/>
              <a:t>hssedildği</a:t>
            </a:r>
            <a:r>
              <a:rPr lang="tr-TR" dirty="0" smtClean="0"/>
              <a:t> nesildir</a:t>
            </a:r>
            <a:r>
              <a:rPr lang="tr-TR" dirty="0" smtClean="0"/>
              <a:t>. Sabırsız, </a:t>
            </a:r>
            <a:r>
              <a:rPr lang="tr-TR" dirty="0" err="1" smtClean="0"/>
              <a:t>breyci</a:t>
            </a:r>
            <a:r>
              <a:rPr lang="tr-TR" dirty="0" smtClean="0"/>
              <a:t> </a:t>
            </a:r>
            <a:r>
              <a:rPr lang="tr-TR" dirty="0" smtClean="0"/>
              <a:t>ve </a:t>
            </a:r>
            <a:r>
              <a:rPr lang="tr-TR" dirty="0" smtClean="0"/>
              <a:t>girişimci bir kişilik özellikleri </a:t>
            </a:r>
            <a:r>
              <a:rPr lang="tr-TR" dirty="0" smtClean="0"/>
              <a:t>vardır. Özgürlüğüne düşkün </a:t>
            </a:r>
            <a:r>
              <a:rPr lang="tr-TR" dirty="0" smtClean="0"/>
              <a:t>bir </a:t>
            </a:r>
            <a:r>
              <a:rPr lang="tr-TR" dirty="0" smtClean="0"/>
              <a:t>yaşam </a:t>
            </a:r>
            <a:r>
              <a:rPr lang="tr-TR" dirty="0" smtClean="0"/>
              <a:t>isterler. İş </a:t>
            </a:r>
            <a:r>
              <a:rPr lang="tr-TR" dirty="0" smtClean="0"/>
              <a:t>hayatını, yaşamlarını </a:t>
            </a:r>
            <a:r>
              <a:rPr lang="tr-TR" dirty="0" smtClean="0"/>
              <a:t>sürdürebilmek için değil </a:t>
            </a:r>
            <a:r>
              <a:rPr lang="tr-TR" dirty="0" smtClean="0"/>
              <a:t>rahat para harcamak </a:t>
            </a:r>
            <a:r>
              <a:rPr lang="tr-TR" dirty="0" smtClean="0"/>
              <a:t>için istiyorlar</a:t>
            </a:r>
            <a:r>
              <a:rPr lang="tr-TR" dirty="0" smtClean="0"/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Z Kuşağı : 2000 – 2021 arası doğanlar </a:t>
            </a:r>
            <a:endParaRPr lang="tr-TR" b="1" dirty="0" smtClean="0"/>
          </a:p>
          <a:p>
            <a:pPr>
              <a:buNone/>
            </a:pPr>
            <a:r>
              <a:rPr lang="tr-TR" dirty="0" smtClean="0"/>
              <a:t>- İnternet </a:t>
            </a:r>
            <a:r>
              <a:rPr lang="tr-TR" dirty="0" smtClean="0"/>
              <a:t>kuşağı da denen bu </a:t>
            </a:r>
            <a:r>
              <a:rPr lang="tr-TR" dirty="0" smtClean="0"/>
              <a:t>neslin insanları teknolojinin içine </a:t>
            </a:r>
            <a:r>
              <a:rPr lang="tr-TR" dirty="0" smtClean="0"/>
              <a:t>doğmuşlardır. </a:t>
            </a:r>
            <a:r>
              <a:rPr lang="tr-TR" dirty="0" smtClean="0"/>
              <a:t>Bilgisayar</a:t>
            </a:r>
            <a:r>
              <a:rPr lang="tr-TR" dirty="0" smtClean="0"/>
              <a:t>, telefon </a:t>
            </a:r>
            <a:r>
              <a:rPr lang="tr-TR" dirty="0" smtClean="0"/>
              <a:t>gibi cihazlar </a:t>
            </a:r>
            <a:r>
              <a:rPr lang="tr-TR" dirty="0" smtClean="0"/>
              <a:t>bu kuşağın ayrılmaz parçasıdır. Sanal </a:t>
            </a:r>
            <a:r>
              <a:rPr lang="tr-TR" dirty="0" smtClean="0"/>
              <a:t>iletişim nedeniyle </a:t>
            </a:r>
            <a:r>
              <a:rPr lang="tr-TR" dirty="0" smtClean="0"/>
              <a:t>yalnız yaşamayı </a:t>
            </a:r>
            <a:r>
              <a:rPr lang="tr-TR" dirty="0" smtClean="0"/>
              <a:t>tercih ediyorlar</a:t>
            </a:r>
            <a:r>
              <a:rPr lang="tr-TR" dirty="0" smtClean="0"/>
              <a:t>. Aynı anda </a:t>
            </a:r>
            <a:r>
              <a:rPr lang="tr-TR" dirty="0" smtClean="0"/>
              <a:t>birden </a:t>
            </a:r>
            <a:r>
              <a:rPr lang="tr-TR" dirty="0" smtClean="0"/>
              <a:t>fazla konuyla </a:t>
            </a:r>
            <a:r>
              <a:rPr lang="tr-TR" dirty="0" err="1" smtClean="0"/>
              <a:t>ilglenebilme</a:t>
            </a:r>
            <a:r>
              <a:rPr lang="tr-TR" dirty="0" smtClean="0"/>
              <a:t> becerisine sahiptirler</a:t>
            </a:r>
            <a:r>
              <a:rPr lang="tr-TR" dirty="0" smtClean="0"/>
              <a:t>. </a:t>
            </a:r>
            <a:r>
              <a:rPr lang="tr-TR" dirty="0" err="1" smtClean="0"/>
              <a:t>Tüketci</a:t>
            </a:r>
            <a:r>
              <a:rPr lang="tr-TR" dirty="0" smtClean="0"/>
              <a:t> bir </a:t>
            </a:r>
            <a:r>
              <a:rPr lang="tr-TR" dirty="0" smtClean="0"/>
              <a:t>kuşağı oluşturmaktadırlar.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kuşak </a:t>
            </a:r>
            <a:r>
              <a:rPr lang="tr-TR" dirty="0" smtClean="0"/>
              <a:t>bir öncekini </a:t>
            </a:r>
            <a:r>
              <a:rPr lang="tr-TR" dirty="0" smtClean="0"/>
              <a:t>dar görüşlü, tutucu ve modası </a:t>
            </a:r>
            <a:r>
              <a:rPr lang="tr-TR" dirty="0" smtClean="0"/>
              <a:t>geçmiş </a:t>
            </a:r>
            <a:r>
              <a:rPr lang="tr-TR" dirty="0" smtClean="0"/>
              <a:t>olarak görmüş; </a:t>
            </a:r>
            <a:r>
              <a:rPr lang="tr-TR" dirty="0" smtClean="0"/>
              <a:t>bir sonraki kuşağı ise </a:t>
            </a:r>
            <a:r>
              <a:rPr lang="tr-TR" dirty="0" smtClean="0"/>
              <a:t>sorumsuz ve saygısız olarak </a:t>
            </a:r>
            <a:r>
              <a:rPr lang="tr-TR" dirty="0" smtClean="0"/>
              <a:t>nitelendirmiştir</a:t>
            </a:r>
            <a:r>
              <a:rPr lang="tr-TR" dirty="0" smtClean="0"/>
              <a:t>. </a:t>
            </a:r>
            <a:r>
              <a:rPr lang="tr-TR" dirty="0" smtClean="0"/>
              <a:t>Oysaki </a:t>
            </a:r>
            <a:r>
              <a:rPr lang="tr-TR" dirty="0" smtClean="0"/>
              <a:t>her </a:t>
            </a:r>
            <a:r>
              <a:rPr lang="tr-TR" dirty="0" smtClean="0"/>
              <a:t>birinin karakteri, beklentileri, </a:t>
            </a:r>
            <a:r>
              <a:rPr lang="tr-TR" dirty="0" smtClean="0"/>
              <a:t>yaşama amacı, </a:t>
            </a:r>
            <a:r>
              <a:rPr lang="tr-TR" dirty="0" smtClean="0"/>
              <a:t>içinde </a:t>
            </a:r>
            <a:r>
              <a:rPr lang="tr-TR" dirty="0" smtClean="0"/>
              <a:t>bulundukları koşullar, </a:t>
            </a:r>
            <a:r>
              <a:rPr lang="tr-TR" dirty="0" smtClean="0"/>
              <a:t>iş </a:t>
            </a:r>
            <a:r>
              <a:rPr lang="tr-TR" dirty="0" smtClean="0"/>
              <a:t>yapış </a:t>
            </a:r>
            <a:r>
              <a:rPr lang="tr-TR" dirty="0" smtClean="0"/>
              <a:t>şekiller </a:t>
            </a:r>
            <a:r>
              <a:rPr lang="tr-TR" dirty="0" smtClean="0"/>
              <a:t>farklıdır. Bu farklılıklara </a:t>
            </a:r>
            <a:r>
              <a:rPr lang="tr-TR" dirty="0" smtClean="0"/>
              <a:t>bir </a:t>
            </a:r>
            <a:r>
              <a:rPr lang="tr-TR" dirty="0" smtClean="0"/>
              <a:t>de </a:t>
            </a:r>
            <a:r>
              <a:rPr lang="tr-TR" dirty="0" smtClean="0"/>
              <a:t>iletişimdeki </a:t>
            </a:r>
            <a:r>
              <a:rPr lang="tr-TR" dirty="0" smtClean="0"/>
              <a:t>yanlışlıklardan kaynaklanan sorunlar </a:t>
            </a:r>
            <a:r>
              <a:rPr lang="tr-TR" dirty="0" smtClean="0"/>
              <a:t>eklenince </a:t>
            </a:r>
            <a:r>
              <a:rPr lang="tr-TR" dirty="0" smtClean="0"/>
              <a:t>kuşak çatışması </a:t>
            </a:r>
            <a:r>
              <a:rPr lang="tr-TR" dirty="0" smtClean="0"/>
              <a:t>dediğimiz </a:t>
            </a:r>
            <a:r>
              <a:rPr lang="tr-TR" dirty="0" smtClean="0"/>
              <a:t>durum ortaya çıkar. 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Çatışmaları daha iyi yönetebilmek adına şunlar yapılabilir:</a:t>
            </a:r>
          </a:p>
          <a:p>
            <a:pPr>
              <a:buFontTx/>
              <a:buChar char="-"/>
            </a:pPr>
            <a:r>
              <a:rPr lang="tr-TR" dirty="0" smtClean="0"/>
              <a:t>Etkin dinleme ve empati ile yaklaşmak.</a:t>
            </a:r>
          </a:p>
          <a:p>
            <a:pPr>
              <a:buFontTx/>
              <a:buChar char="-"/>
            </a:pPr>
            <a:r>
              <a:rPr lang="tr-TR" dirty="0" smtClean="0"/>
              <a:t>Sorun odaklı değil çözüm odaklı yaklaşmak.</a:t>
            </a:r>
          </a:p>
          <a:p>
            <a:pPr>
              <a:buFontTx/>
              <a:buChar char="-"/>
            </a:pPr>
            <a:r>
              <a:rPr lang="tr-TR" dirty="0" smtClean="0"/>
              <a:t>Sevgi bağının öneminin fark edilmesi. </a:t>
            </a:r>
          </a:p>
          <a:p>
            <a:pPr>
              <a:buFontTx/>
              <a:buChar char="-"/>
            </a:pPr>
            <a:r>
              <a:rPr lang="tr-TR" dirty="0" smtClean="0"/>
              <a:t>Tecrübeleri dikkate almak kadar ve teknolojik gelişmeleri de dikkate almak.</a:t>
            </a:r>
          </a:p>
          <a:p>
            <a:pPr>
              <a:buFontTx/>
              <a:buChar char="-"/>
            </a:pPr>
            <a:r>
              <a:rPr lang="tr-TR" dirty="0" smtClean="0"/>
              <a:t>Sorunların ötelenmeyerek konuşulması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TEŞEKKÜRLER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7" name="Picture 3" descr="C:\Users\pc\Desktop\indir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192688" cy="3356992"/>
          </a:xfrm>
          <a:prstGeom prst="rect">
            <a:avLst/>
          </a:prstGeom>
          <a:noFill/>
        </p:spPr>
      </p:pic>
      <p:pic>
        <p:nvPicPr>
          <p:cNvPr id="1028" name="Picture 4" descr="C:\Users\pc\Desktop\indi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7458" y="3356992"/>
            <a:ext cx="6116542" cy="3501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İLETİŞİM BECERİLERİ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- İşbirliği Geliştirme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- Karar Verme Becerisi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- Kuşaklararası İletişim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2050" name="Picture 2" descr="C:\Users\pc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365104"/>
            <a:ext cx="2987824" cy="2237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İletişim; bireyin kendini, duygu ve düşüncelerini, gereksinimlerini anlatma ve başkalarını anlama yoludur.</a:t>
            </a:r>
          </a:p>
          <a:p>
            <a:r>
              <a:rPr lang="tr-TR" dirty="0" smtClean="0"/>
              <a:t>İletişim karşılıklı etkileşim sürecidir.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3075" name="Picture 3" descr="C:\Users\pc\Desktop\indir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149080"/>
            <a:ext cx="3542794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süreç pek çok </a:t>
            </a:r>
            <a:r>
              <a:rPr lang="tr-TR" dirty="0" err="1" smtClean="0"/>
              <a:t>ögeyi</a:t>
            </a:r>
            <a:r>
              <a:rPr lang="tr-TR" dirty="0" smtClean="0"/>
              <a:t> içerir. </a:t>
            </a:r>
          </a:p>
          <a:p>
            <a:r>
              <a:rPr lang="tr-TR" dirty="0" smtClean="0"/>
              <a:t>İletişim, sadece sözel olarak paylaştıklarımız dışında pek çok </a:t>
            </a:r>
            <a:r>
              <a:rPr lang="tr-TR" dirty="0" err="1" smtClean="0"/>
              <a:t>ögeyi</a:t>
            </a:r>
            <a:r>
              <a:rPr lang="tr-TR" dirty="0" smtClean="0"/>
              <a:t> içerir. </a:t>
            </a:r>
          </a:p>
          <a:p>
            <a:pPr>
              <a:buNone/>
            </a:pPr>
            <a:r>
              <a:rPr lang="tr-TR" dirty="0" smtClean="0"/>
              <a:t>    -Ses,beden dili, vs.</a:t>
            </a:r>
          </a:p>
          <a:p>
            <a:pPr>
              <a:buNone/>
            </a:pPr>
            <a:endParaRPr lang="tr-TR" b="1" dirty="0" smtClean="0"/>
          </a:p>
        </p:txBody>
      </p:sp>
      <p:pic>
        <p:nvPicPr>
          <p:cNvPr id="4098" name="Picture 2" descr="C:\Users\pc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99138"/>
            <a:ext cx="4644008" cy="23588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</a:t>
            </a:r>
            <a:r>
              <a:rPr lang="tr-TR" b="1" dirty="0" smtClean="0"/>
              <a:t>İletişim Engelleri</a:t>
            </a:r>
          </a:p>
          <a:p>
            <a:pPr>
              <a:buFontTx/>
              <a:buChar char="-"/>
            </a:pPr>
            <a:r>
              <a:rPr lang="tr-TR" dirty="0" smtClean="0"/>
              <a:t>Yargılamak</a:t>
            </a:r>
          </a:p>
          <a:p>
            <a:pPr>
              <a:buFontTx/>
              <a:buChar char="-"/>
            </a:pPr>
            <a:r>
              <a:rPr lang="tr-TR" dirty="0" smtClean="0"/>
              <a:t>Suçlamak</a:t>
            </a:r>
          </a:p>
          <a:p>
            <a:pPr>
              <a:buFontTx/>
              <a:buChar char="-"/>
            </a:pPr>
            <a:r>
              <a:rPr lang="tr-TR" dirty="0" smtClean="0"/>
              <a:t>Eleştirmek</a:t>
            </a:r>
          </a:p>
          <a:p>
            <a:pPr>
              <a:buFontTx/>
              <a:buChar char="-"/>
            </a:pPr>
            <a:r>
              <a:rPr lang="tr-TR" dirty="0" smtClean="0"/>
              <a:t>Sorgulamak</a:t>
            </a:r>
          </a:p>
          <a:p>
            <a:pPr>
              <a:buFontTx/>
              <a:buChar char="-"/>
            </a:pPr>
            <a:r>
              <a:rPr lang="tr-TR" dirty="0" smtClean="0"/>
              <a:t>Alay etmek, vs.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" name="Picture 2" descr="C:\Users\pc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348880"/>
            <a:ext cx="3024336" cy="2599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 </a:t>
            </a:r>
          </a:p>
          <a:p>
            <a:pPr algn="ctr">
              <a:buNone/>
            </a:pPr>
            <a:r>
              <a:rPr lang="tr-TR" dirty="0" smtClean="0"/>
              <a:t>  İletişim </a:t>
            </a:r>
            <a:r>
              <a:rPr lang="tr-TR" dirty="0" smtClean="0"/>
              <a:t>engelleri kişiye; anlaşılmadığı, duygu ve düşüncelerinin bir önemi olmadığı mesajını verir</a:t>
            </a:r>
            <a:r>
              <a:rPr lang="tr-TR" dirty="0" smtClean="0"/>
              <a:t>.</a:t>
            </a:r>
            <a:endParaRPr lang="tr-TR" dirty="0" smtClean="0"/>
          </a:p>
          <a:p>
            <a:pPr algn="ctr">
              <a:buNone/>
            </a:pPr>
            <a:r>
              <a:rPr lang="tr-TR" dirty="0" smtClean="0"/>
              <a:t>   Dolayısıyla </a:t>
            </a:r>
            <a:r>
              <a:rPr lang="tr-TR" dirty="0" smtClean="0"/>
              <a:t>iletişim başlarken bitmiş olur.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  </a:t>
            </a:r>
            <a:r>
              <a:rPr lang="tr-TR" b="1" dirty="0" smtClean="0"/>
              <a:t>Kişilerarası Çatışmaların Nedenleri</a:t>
            </a:r>
          </a:p>
          <a:p>
            <a:pPr>
              <a:buFontTx/>
              <a:buChar char="-"/>
            </a:pPr>
            <a:r>
              <a:rPr lang="tr-TR" dirty="0" smtClean="0"/>
              <a:t>Biliş</a:t>
            </a:r>
          </a:p>
          <a:p>
            <a:pPr>
              <a:buFontTx/>
              <a:buChar char="-"/>
            </a:pPr>
            <a:r>
              <a:rPr lang="tr-TR" dirty="0" smtClean="0"/>
              <a:t>Algı</a:t>
            </a:r>
          </a:p>
          <a:p>
            <a:pPr>
              <a:buFontTx/>
              <a:buChar char="-"/>
            </a:pPr>
            <a:r>
              <a:rPr lang="tr-TR" dirty="0" smtClean="0"/>
              <a:t>Duygu</a:t>
            </a:r>
          </a:p>
          <a:p>
            <a:pPr>
              <a:buFontTx/>
              <a:buChar char="-"/>
            </a:pPr>
            <a:r>
              <a:rPr lang="tr-TR" dirty="0" smtClean="0"/>
              <a:t>Bilinçdışı ihtiyaçlar</a:t>
            </a:r>
          </a:p>
          <a:p>
            <a:pPr>
              <a:buFontTx/>
              <a:buChar char="-"/>
            </a:pPr>
            <a:r>
              <a:rPr lang="tr-TR" dirty="0" smtClean="0"/>
              <a:t>İletişim becerileri</a:t>
            </a:r>
          </a:p>
          <a:p>
            <a:pPr>
              <a:buFontTx/>
              <a:buChar char="-"/>
            </a:pPr>
            <a:r>
              <a:rPr lang="tr-TR" dirty="0" smtClean="0"/>
              <a:t>Kültürel faktörler</a:t>
            </a:r>
          </a:p>
          <a:p>
            <a:pPr>
              <a:buFontTx/>
              <a:buChar char="-"/>
            </a:pPr>
            <a:r>
              <a:rPr lang="tr-TR" dirty="0" smtClean="0"/>
              <a:t>Sosyal, kültürel çevre</a:t>
            </a:r>
          </a:p>
          <a:p>
            <a:pPr>
              <a:buFontTx/>
              <a:buChar char="-"/>
            </a:pPr>
            <a:r>
              <a:rPr lang="tr-TR" dirty="0" smtClean="0"/>
              <a:t>İletişimdeki mesajın niteliği</a:t>
            </a:r>
            <a:endParaRPr lang="tr-TR" dirty="0"/>
          </a:p>
        </p:txBody>
      </p:sp>
      <p:pic>
        <p:nvPicPr>
          <p:cNvPr id="5122" name="Picture 2" descr="C:\Users\pc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409728"/>
            <a:ext cx="3707904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  </a:t>
            </a:r>
            <a:r>
              <a:rPr lang="tr-TR" b="1" dirty="0" smtClean="0"/>
              <a:t>İletişim Becerileri</a:t>
            </a:r>
          </a:p>
          <a:p>
            <a:pPr>
              <a:buFontTx/>
              <a:buChar char="-"/>
            </a:pPr>
            <a:r>
              <a:rPr lang="tr-TR" dirty="0" smtClean="0"/>
              <a:t>Saygı</a:t>
            </a:r>
          </a:p>
          <a:p>
            <a:pPr>
              <a:buFontTx/>
              <a:buChar char="-"/>
            </a:pPr>
            <a:r>
              <a:rPr lang="tr-TR" dirty="0" smtClean="0"/>
              <a:t>Empati</a:t>
            </a:r>
          </a:p>
          <a:p>
            <a:pPr>
              <a:buFontTx/>
              <a:buChar char="-"/>
            </a:pPr>
            <a:r>
              <a:rPr lang="tr-TR" dirty="0" smtClean="0"/>
              <a:t>Etkin dinleme</a:t>
            </a:r>
          </a:p>
          <a:p>
            <a:pPr>
              <a:buFontTx/>
              <a:buChar char="-"/>
            </a:pPr>
            <a:r>
              <a:rPr lang="tr-TR" dirty="0" smtClean="0"/>
              <a:t>İçeriğin tam ve net olması</a:t>
            </a:r>
          </a:p>
          <a:p>
            <a:pPr>
              <a:buFontTx/>
              <a:buChar char="-"/>
            </a:pPr>
            <a:r>
              <a:rPr lang="tr-TR" dirty="0" smtClean="0"/>
              <a:t>Saydamlık</a:t>
            </a:r>
          </a:p>
          <a:p>
            <a:pPr>
              <a:buFontTx/>
              <a:buChar char="-"/>
            </a:pPr>
            <a:r>
              <a:rPr lang="tr-TR" dirty="0" smtClean="0"/>
              <a:t>Ben dilini kullanma</a:t>
            </a:r>
          </a:p>
          <a:p>
            <a:pPr>
              <a:buFontTx/>
              <a:buChar char="-"/>
            </a:pPr>
            <a:r>
              <a:rPr lang="tr-TR" dirty="0" smtClean="0"/>
              <a:t>Sözel ve sözel olmayan iletişim mesajlarının uyumlu olması</a:t>
            </a:r>
          </a:p>
          <a:p>
            <a:pPr>
              <a:buFontTx/>
              <a:buChar char="-"/>
            </a:pP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916</TotalTime>
  <Words>512</Words>
  <Application>Microsoft Office PowerPoint</Application>
  <PresentationFormat>Ekran Gösterisi (4:3)</PresentationFormat>
  <Paragraphs>71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Akış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İLETİŞİM BECERİLERİ</dc:title>
  <dc:creator>Microsoft</dc:creator>
  <cp:lastModifiedBy>Microsoft</cp:lastModifiedBy>
  <cp:revision>33</cp:revision>
  <dcterms:created xsi:type="dcterms:W3CDTF">2021-09-09T08:29:07Z</dcterms:created>
  <dcterms:modified xsi:type="dcterms:W3CDTF">2021-09-20T13:36:12Z</dcterms:modified>
</cp:coreProperties>
</file>