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73" r:id="rId6"/>
    <p:sldId id="262" r:id="rId7"/>
    <p:sldId id="263" r:id="rId8"/>
    <p:sldId id="264" r:id="rId9"/>
    <p:sldId id="265" r:id="rId10"/>
    <p:sldId id="266" r:id="rId11"/>
    <p:sldId id="274"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200" d="100"/>
        <a:sy n="2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4C7DC1E-4D0E-43FE-906D-B0BB846E7624}" type="datetimeFigureOut">
              <a:rPr lang="tr-TR" smtClean="0"/>
              <a:pPr/>
              <a:t>18.10.2021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C3F18CA-D037-4152-B0ED-FD16B668CC5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7DC1E-4D0E-43FE-906D-B0BB846E7624}" type="datetimeFigureOut">
              <a:rPr lang="tr-TR" smtClean="0"/>
              <a:pPr/>
              <a:t>18.10.2021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F18CA-D037-4152-B0ED-FD16B668CC5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a:t>
            </a:r>
            <a:r>
              <a:rPr lang="tr-TR" sz="4000" dirty="0" smtClean="0"/>
              <a:t>OLUMLU DAVRANIŞ GELİŞTİRME</a:t>
            </a:r>
            <a:endParaRPr lang="tr-TR" sz="4000" dirty="0"/>
          </a:p>
        </p:txBody>
      </p:sp>
      <p:grpSp>
        <p:nvGrpSpPr>
          <p:cNvPr id="4" name="3 Grup"/>
          <p:cNvGrpSpPr/>
          <p:nvPr/>
        </p:nvGrpSpPr>
        <p:grpSpPr>
          <a:xfrm>
            <a:off x="611560" y="3717032"/>
            <a:ext cx="7992888" cy="2286014"/>
            <a:chOff x="1371600" y="1752602"/>
            <a:chExt cx="9114727" cy="3886198"/>
          </a:xfrm>
        </p:grpSpPr>
        <p:grpSp>
          <p:nvGrpSpPr>
            <p:cNvPr id="5" name="Grup 3"/>
            <p:cNvGrpSpPr/>
            <p:nvPr/>
          </p:nvGrpSpPr>
          <p:grpSpPr>
            <a:xfrm>
              <a:off x="1371600" y="1752602"/>
              <a:ext cx="9114727" cy="3747409"/>
              <a:chOff x="469946" y="4054304"/>
              <a:chExt cx="6252884" cy="2471256"/>
            </a:xfrm>
          </p:grpSpPr>
          <p:pic>
            <p:nvPicPr>
              <p:cNvPr id="8" name="Picture 2" descr="\\YILMAZ\Users\Public\özel eğitim dökümanlar\logo (1).png"/>
              <p:cNvPicPr>
                <a:picLocks noChangeAspect="1" noChangeArrowheads="1"/>
              </p:cNvPicPr>
              <p:nvPr/>
            </p:nvPicPr>
            <p:blipFill>
              <a:blip r:embed="rId2" cstate="print"/>
              <a:srcRect/>
              <a:stretch>
                <a:fillRect/>
              </a:stretch>
            </p:blipFill>
            <p:spPr bwMode="auto">
              <a:xfrm>
                <a:off x="5017847" y="4305557"/>
                <a:ext cx="1704983" cy="2220003"/>
              </a:xfrm>
              <a:prstGeom prst="rect">
                <a:avLst/>
              </a:prstGeom>
              <a:noFill/>
            </p:spPr>
          </p:pic>
          <p:grpSp>
            <p:nvGrpSpPr>
              <p:cNvPr id="9" name="28 Grup"/>
              <p:cNvGrpSpPr/>
              <p:nvPr/>
            </p:nvGrpSpPr>
            <p:grpSpPr>
              <a:xfrm>
                <a:off x="469946" y="4054304"/>
                <a:ext cx="4459244" cy="2030044"/>
                <a:chOff x="469946" y="4054304"/>
                <a:chExt cx="4459244" cy="2030044"/>
              </a:xfrm>
            </p:grpSpPr>
            <p:grpSp>
              <p:nvGrpSpPr>
                <p:cNvPr id="10" name="23 Grup"/>
                <p:cNvGrpSpPr/>
                <p:nvPr/>
              </p:nvGrpSpPr>
              <p:grpSpPr>
                <a:xfrm>
                  <a:off x="469946" y="4500570"/>
                  <a:ext cx="4459244" cy="1583778"/>
                  <a:chOff x="327070" y="285728"/>
                  <a:chExt cx="4459244" cy="1583778"/>
                </a:xfrm>
              </p:grpSpPr>
              <p:grpSp>
                <p:nvGrpSpPr>
                  <p:cNvPr id="14" name="14 Grup"/>
                  <p:cNvGrpSpPr/>
                  <p:nvPr/>
                </p:nvGrpSpPr>
                <p:grpSpPr>
                  <a:xfrm>
                    <a:off x="327070" y="285728"/>
                    <a:ext cx="4459244" cy="646331"/>
                    <a:chOff x="327070" y="285728"/>
                    <a:chExt cx="4459244" cy="646331"/>
                  </a:xfrm>
                </p:grpSpPr>
                <p:pic>
                  <p:nvPicPr>
                    <p:cNvPr id="21" name="Resim 10" descr="D:\Users\Hp\Desktop\google-haritalar-konum-ekleme-nasil-yapilir-1578491639.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7070" y="428604"/>
                      <a:ext cx="530154" cy="324036"/>
                    </a:xfrm>
                    <a:prstGeom prst="rect">
                      <a:avLst/>
                    </a:prstGeom>
                    <a:noFill/>
                    <a:ln>
                      <a:noFill/>
                    </a:ln>
                  </p:spPr>
                </p:pic>
                <p:sp>
                  <p:nvSpPr>
                    <p:cNvPr id="22" name="Metin kutusu 11"/>
                    <p:cNvSpPr txBox="1"/>
                    <p:nvPr/>
                  </p:nvSpPr>
                  <p:spPr>
                    <a:xfrm>
                      <a:off x="853197" y="285728"/>
                      <a:ext cx="3933117" cy="646331"/>
                    </a:xfrm>
                    <a:prstGeom prst="rect">
                      <a:avLst/>
                    </a:prstGeom>
                    <a:noFill/>
                  </p:spPr>
                  <p:txBody>
                    <a:bodyPr wrap="square" rtlCol="0">
                      <a:spAutoFit/>
                    </a:bodyPr>
                    <a:lstStyle/>
                    <a:p>
                      <a:r>
                        <a:rPr lang="tr-TR" dirty="0" smtClean="0">
                          <a:solidFill>
                            <a:schemeClr val="bg2">
                              <a:lumMod val="25000"/>
                            </a:schemeClr>
                          </a:solidFill>
                          <a:latin typeface="Trebuchet MS" pitchFamily="34" charset="0"/>
                          <a:cs typeface="Calibri" pitchFamily="34" charset="0"/>
                        </a:rPr>
                        <a:t>Sümer </a:t>
                      </a:r>
                      <a:r>
                        <a:rPr lang="tr-TR" dirty="0" err="1" smtClean="0">
                          <a:solidFill>
                            <a:schemeClr val="bg2">
                              <a:lumMod val="25000"/>
                            </a:schemeClr>
                          </a:solidFill>
                          <a:latin typeface="Trebuchet MS" pitchFamily="34" charset="0"/>
                          <a:cs typeface="Calibri" pitchFamily="34" charset="0"/>
                        </a:rPr>
                        <a:t>Mh</a:t>
                      </a:r>
                      <a:r>
                        <a:rPr lang="tr-TR" dirty="0" smtClean="0">
                          <a:solidFill>
                            <a:schemeClr val="bg2">
                              <a:lumMod val="25000"/>
                            </a:schemeClr>
                          </a:solidFill>
                          <a:latin typeface="Trebuchet MS" pitchFamily="34" charset="0"/>
                          <a:cs typeface="Calibri" pitchFamily="34" charset="0"/>
                        </a:rPr>
                        <a:t>. Kurtuluş </a:t>
                      </a:r>
                      <a:r>
                        <a:rPr lang="tr-TR" dirty="0" err="1" smtClean="0">
                          <a:solidFill>
                            <a:schemeClr val="bg2">
                              <a:lumMod val="25000"/>
                            </a:schemeClr>
                          </a:solidFill>
                          <a:latin typeface="Trebuchet MS" pitchFamily="34" charset="0"/>
                          <a:cs typeface="Calibri" pitchFamily="34" charset="0"/>
                        </a:rPr>
                        <a:t>Cd</a:t>
                      </a:r>
                      <a:r>
                        <a:rPr lang="tr-TR" dirty="0" smtClean="0">
                          <a:solidFill>
                            <a:schemeClr val="bg2">
                              <a:lumMod val="25000"/>
                            </a:schemeClr>
                          </a:solidFill>
                          <a:latin typeface="Trebuchet MS" pitchFamily="34" charset="0"/>
                          <a:cs typeface="Calibri" pitchFamily="34" charset="0"/>
                        </a:rPr>
                        <a:t>. No48/2 İç Kapı No:C Merkez/AFYONKARAHİSAR</a:t>
                      </a:r>
                      <a:endParaRPr lang="tr-TR" dirty="0">
                        <a:solidFill>
                          <a:schemeClr val="bg2">
                            <a:lumMod val="25000"/>
                          </a:schemeClr>
                        </a:solidFill>
                        <a:latin typeface="Trebuchet MS" pitchFamily="34" charset="0"/>
                        <a:cs typeface="Calibri" pitchFamily="34" charset="0"/>
                      </a:endParaRPr>
                    </a:p>
                  </p:txBody>
                </p:sp>
              </p:grpSp>
              <p:grpSp>
                <p:nvGrpSpPr>
                  <p:cNvPr id="15" name="17 Grup"/>
                  <p:cNvGrpSpPr/>
                  <p:nvPr/>
                </p:nvGrpSpPr>
                <p:grpSpPr>
                  <a:xfrm>
                    <a:off x="387382" y="928670"/>
                    <a:ext cx="2184354" cy="432048"/>
                    <a:chOff x="285720" y="1428736"/>
                    <a:chExt cx="2184354" cy="432048"/>
                  </a:xfrm>
                </p:grpSpPr>
                <p:pic>
                  <p:nvPicPr>
                    <p:cNvPr id="19" name="Resim 8" descr="D:\Users\Hp\Desktop\pics-photos-instagram-logo-png-4.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5720" y="1428736"/>
                      <a:ext cx="450907" cy="432048"/>
                    </a:xfrm>
                    <a:prstGeom prst="rect">
                      <a:avLst/>
                    </a:prstGeom>
                    <a:noFill/>
                    <a:ln>
                      <a:noFill/>
                    </a:ln>
                  </p:spPr>
                </p:pic>
                <p:sp>
                  <p:nvSpPr>
                    <p:cNvPr id="20" name="Metin kutusu 3"/>
                    <p:cNvSpPr txBox="1"/>
                    <p:nvPr/>
                  </p:nvSpPr>
                  <p:spPr>
                    <a:xfrm>
                      <a:off x="776072" y="1440674"/>
                      <a:ext cx="1694002" cy="369332"/>
                    </a:xfrm>
                    <a:prstGeom prst="rect">
                      <a:avLst/>
                    </a:prstGeom>
                    <a:noFill/>
                  </p:spPr>
                  <p:txBody>
                    <a:bodyPr wrap="square" rtlCol="0">
                      <a:spAutoFit/>
                    </a:bodyPr>
                    <a:lstStyle/>
                    <a:p>
                      <a:r>
                        <a:rPr lang="tr-TR" dirty="0" err="1" smtClean="0">
                          <a:solidFill>
                            <a:schemeClr val="bg2">
                              <a:lumMod val="25000"/>
                            </a:schemeClr>
                          </a:solidFill>
                          <a:latin typeface="Trebuchet MS" pitchFamily="34" charset="0"/>
                        </a:rPr>
                        <a:t>afyonram</a:t>
                      </a:r>
                      <a:endParaRPr lang="tr-TR" dirty="0">
                        <a:solidFill>
                          <a:schemeClr val="bg2">
                            <a:lumMod val="25000"/>
                          </a:schemeClr>
                        </a:solidFill>
                        <a:latin typeface="Trebuchet MS" pitchFamily="34" charset="0"/>
                      </a:endParaRPr>
                    </a:p>
                  </p:txBody>
                </p:sp>
              </p:grpSp>
              <p:grpSp>
                <p:nvGrpSpPr>
                  <p:cNvPr id="16" name="20 Grup"/>
                  <p:cNvGrpSpPr/>
                  <p:nvPr/>
                </p:nvGrpSpPr>
                <p:grpSpPr>
                  <a:xfrm>
                    <a:off x="428596" y="1500174"/>
                    <a:ext cx="2357454" cy="369332"/>
                    <a:chOff x="567942" y="1558182"/>
                    <a:chExt cx="2357454" cy="369332"/>
                  </a:xfrm>
                </p:grpSpPr>
                <p:pic>
                  <p:nvPicPr>
                    <p:cNvPr id="17" name="Resim 12" descr="D:\Users\Hp\Desktop\social-media-computer-icons-tulane-university-facebook-drawing-vector-twitter-thumbnail.jp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7942" y="1589556"/>
                      <a:ext cx="369290" cy="337958"/>
                    </a:xfrm>
                    <a:prstGeom prst="rect">
                      <a:avLst/>
                    </a:prstGeom>
                    <a:noFill/>
                    <a:ln>
                      <a:noFill/>
                    </a:ln>
                  </p:spPr>
                </p:pic>
                <p:sp>
                  <p:nvSpPr>
                    <p:cNvPr id="18" name="Metin kutusu 13"/>
                    <p:cNvSpPr txBox="1"/>
                    <p:nvPr/>
                  </p:nvSpPr>
                  <p:spPr>
                    <a:xfrm>
                      <a:off x="983594" y="1558182"/>
                      <a:ext cx="1941802" cy="369332"/>
                    </a:xfrm>
                    <a:prstGeom prst="rect">
                      <a:avLst/>
                    </a:prstGeom>
                    <a:noFill/>
                  </p:spPr>
                  <p:txBody>
                    <a:bodyPr wrap="square" rtlCol="0">
                      <a:spAutoFit/>
                    </a:bodyPr>
                    <a:lstStyle/>
                    <a:p>
                      <a:r>
                        <a:rPr lang="tr-TR" dirty="0" smtClean="0">
                          <a:solidFill>
                            <a:schemeClr val="bg2">
                              <a:lumMod val="25000"/>
                            </a:schemeClr>
                          </a:solidFill>
                          <a:latin typeface="Trebuchet MS" pitchFamily="34" charset="0"/>
                        </a:rPr>
                        <a:t>@Afyon_RAM</a:t>
                      </a:r>
                      <a:endParaRPr lang="tr-TR" dirty="0">
                        <a:solidFill>
                          <a:schemeClr val="bg2">
                            <a:lumMod val="25000"/>
                          </a:schemeClr>
                        </a:solidFill>
                        <a:latin typeface="Trebuchet MS" pitchFamily="34" charset="0"/>
                      </a:endParaRPr>
                    </a:p>
                  </p:txBody>
                </p:sp>
              </p:grpSp>
            </p:grpSp>
            <p:grpSp>
              <p:nvGrpSpPr>
                <p:cNvPr id="11" name="27 Grup"/>
                <p:cNvGrpSpPr/>
                <p:nvPr/>
              </p:nvGrpSpPr>
              <p:grpSpPr>
                <a:xfrm>
                  <a:off x="571472" y="4054304"/>
                  <a:ext cx="2990962" cy="374828"/>
                  <a:chOff x="529577" y="3995008"/>
                  <a:chExt cx="2990962" cy="374828"/>
                </a:xfrm>
              </p:grpSpPr>
              <p:pic>
                <p:nvPicPr>
                  <p:cNvPr id="12" name="Picture 8" descr="D:\Users\Hp\Desktop\unnamed.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29577" y="3995008"/>
                    <a:ext cx="370500" cy="346621"/>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Metin kutusu 17"/>
                  <p:cNvSpPr txBox="1"/>
                  <p:nvPr/>
                </p:nvSpPr>
                <p:spPr>
                  <a:xfrm>
                    <a:off x="928662" y="4000504"/>
                    <a:ext cx="2591877" cy="369332"/>
                  </a:xfrm>
                  <a:prstGeom prst="rect">
                    <a:avLst/>
                  </a:prstGeom>
                  <a:noFill/>
                </p:spPr>
                <p:txBody>
                  <a:bodyPr wrap="square" rtlCol="0">
                    <a:spAutoFit/>
                  </a:bodyPr>
                  <a:lstStyle/>
                  <a:p>
                    <a:r>
                      <a:rPr lang="tr-TR" dirty="0" smtClean="0">
                        <a:solidFill>
                          <a:schemeClr val="bg2">
                            <a:lumMod val="25000"/>
                          </a:schemeClr>
                        </a:solidFill>
                        <a:latin typeface="Trebuchet MS" pitchFamily="34" charset="0"/>
                      </a:rPr>
                      <a:t>0272 214 45 56</a:t>
                    </a:r>
                    <a:endParaRPr lang="tr-TR" dirty="0">
                      <a:solidFill>
                        <a:schemeClr val="bg2">
                          <a:lumMod val="25000"/>
                        </a:schemeClr>
                      </a:solidFill>
                      <a:latin typeface="Trebuchet MS" pitchFamily="34" charset="0"/>
                    </a:endParaRPr>
                  </a:p>
                </p:txBody>
              </p:sp>
            </p:grpSp>
          </p:grpSp>
        </p:grpSp>
        <p:sp>
          <p:nvSpPr>
            <p:cNvPr id="6" name="5 Dikdörtgen"/>
            <p:cNvSpPr/>
            <p:nvPr/>
          </p:nvSpPr>
          <p:spPr>
            <a:xfrm>
              <a:off x="2181509" y="5181600"/>
              <a:ext cx="3347263" cy="369332"/>
            </a:xfrm>
            <a:prstGeom prst="rect">
              <a:avLst/>
            </a:prstGeom>
          </p:spPr>
          <p:txBody>
            <a:bodyPr wrap="none">
              <a:spAutoFit/>
            </a:bodyPr>
            <a:lstStyle/>
            <a:p>
              <a:r>
                <a:rPr lang="tr-TR" b="1" dirty="0" smtClean="0">
                  <a:solidFill>
                    <a:schemeClr val="accent1">
                      <a:lumMod val="50000"/>
                    </a:schemeClr>
                  </a:solidFill>
                </a:rPr>
                <a:t>https://afyonram.meb.k12.tr/</a:t>
              </a:r>
              <a:endParaRPr lang="tr-TR" b="1" dirty="0">
                <a:solidFill>
                  <a:schemeClr val="accent1">
                    <a:lumMod val="50000"/>
                  </a:schemeClr>
                </a:solidFill>
              </a:endParaRPr>
            </a:p>
          </p:txBody>
        </p:sp>
        <p:pic>
          <p:nvPicPr>
            <p:cNvPr id="7" name="6 Resim" descr="indir.png"/>
            <p:cNvPicPr>
              <a:picLocks noChangeAspect="1"/>
            </p:cNvPicPr>
            <p:nvPr/>
          </p:nvPicPr>
          <p:blipFill>
            <a:blip r:embed="rId7" cstate="print"/>
            <a:stretch>
              <a:fillRect/>
            </a:stretch>
          </p:blipFill>
          <p:spPr>
            <a:xfrm>
              <a:off x="1524000" y="5105400"/>
              <a:ext cx="533400" cy="533400"/>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Düşünceler duygularımızı, duygularımız davranışlarımızı etkiler.</a:t>
            </a:r>
          </a:p>
          <a:p>
            <a:r>
              <a:rPr lang="tr-TR" dirty="0" smtClean="0"/>
              <a:t>Olumsuz düşünceler, olumsuz duygu ve davranışları beraberinde getirir. </a:t>
            </a:r>
          </a:p>
          <a:p>
            <a:r>
              <a:rPr lang="tr-TR" dirty="0" smtClean="0"/>
              <a:t>Olumlu davranış geliştirmek için öncelikle olumlu düşünmeye ve hissetmeye ihtiyacımız vardır.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3074" name="Picture 2" descr="C:\Users\pc\Desktop\indir (2).jpg"/>
          <p:cNvPicPr>
            <a:picLocks noChangeAspect="1" noChangeArrowheads="1"/>
          </p:cNvPicPr>
          <p:nvPr/>
        </p:nvPicPr>
        <p:blipFill>
          <a:blip r:embed="rId2" cstate="print"/>
          <a:srcRect/>
          <a:stretch>
            <a:fillRect/>
          </a:stretch>
        </p:blipFill>
        <p:spPr bwMode="auto">
          <a:xfrm>
            <a:off x="1979712" y="1844824"/>
            <a:ext cx="5256584" cy="368745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580926"/>
          </a:xfrm>
        </p:spPr>
        <p:txBody>
          <a:bodyPr>
            <a:normAutofit fontScale="90000"/>
          </a:bodyPr>
          <a:lstStyle/>
          <a:p>
            <a:r>
              <a:rPr lang="tr-TR" dirty="0" smtClean="0"/>
              <a:t>Düşüncelerin,duygu ve davranışları nasıl etkilediğine bir örnek;</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a:p>
        </p:txBody>
      </p:sp>
      <p:graphicFrame>
        <p:nvGraphicFramePr>
          <p:cNvPr id="4" name="3 Tablo"/>
          <p:cNvGraphicFramePr>
            <a:graphicFrameLocks noGrp="1"/>
          </p:cNvGraphicFramePr>
          <p:nvPr/>
        </p:nvGraphicFramePr>
        <p:xfrm>
          <a:off x="467544" y="1628800"/>
          <a:ext cx="8208912" cy="4536504"/>
        </p:xfrm>
        <a:graphic>
          <a:graphicData uri="http://schemas.openxmlformats.org/drawingml/2006/table">
            <a:tbl>
              <a:tblPr firstRow="1" bandRow="1">
                <a:tableStyleId>{5C22544A-7EE6-4342-B048-85BDC9FD1C3A}</a:tableStyleId>
              </a:tblPr>
              <a:tblGrid>
                <a:gridCol w="2052228"/>
                <a:gridCol w="2052228"/>
                <a:gridCol w="2052228"/>
                <a:gridCol w="2052228"/>
              </a:tblGrid>
              <a:tr h="1011925">
                <a:tc>
                  <a:txBody>
                    <a:bodyPr/>
                    <a:lstStyle/>
                    <a:p>
                      <a:r>
                        <a:rPr lang="tr-TR" dirty="0" smtClean="0"/>
                        <a:t>Olay </a:t>
                      </a:r>
                      <a:endParaRPr lang="tr-TR" dirty="0"/>
                    </a:p>
                  </a:txBody>
                  <a:tcPr/>
                </a:tc>
                <a:tc>
                  <a:txBody>
                    <a:bodyPr/>
                    <a:lstStyle/>
                    <a:p>
                      <a:r>
                        <a:rPr lang="tr-TR" dirty="0" smtClean="0"/>
                        <a:t>Düşünce</a:t>
                      </a:r>
                      <a:endParaRPr lang="tr-TR" dirty="0"/>
                    </a:p>
                  </a:txBody>
                  <a:tcPr/>
                </a:tc>
                <a:tc>
                  <a:txBody>
                    <a:bodyPr/>
                    <a:lstStyle/>
                    <a:p>
                      <a:r>
                        <a:rPr lang="tr-TR" dirty="0" smtClean="0"/>
                        <a:t>Duygu</a:t>
                      </a:r>
                      <a:endParaRPr lang="tr-TR" dirty="0"/>
                    </a:p>
                  </a:txBody>
                  <a:tcPr/>
                </a:tc>
                <a:tc>
                  <a:txBody>
                    <a:bodyPr/>
                    <a:lstStyle/>
                    <a:p>
                      <a:r>
                        <a:rPr lang="tr-TR" dirty="0" smtClean="0"/>
                        <a:t>Davranış</a:t>
                      </a:r>
                      <a:endParaRPr lang="tr-TR" dirty="0"/>
                    </a:p>
                  </a:txBody>
                  <a:tcPr/>
                </a:tc>
              </a:tr>
              <a:tr h="1431860">
                <a:tc>
                  <a:txBody>
                    <a:bodyPr/>
                    <a:lstStyle/>
                    <a:p>
                      <a:r>
                        <a:rPr lang="tr-TR" dirty="0" smtClean="0"/>
                        <a:t>Tarafınıza</a:t>
                      </a:r>
                      <a:r>
                        <a:rPr lang="tr-TR" baseline="0" dirty="0" smtClean="0"/>
                        <a:t> hakaret edilmesi</a:t>
                      </a:r>
                      <a:endParaRPr lang="tr-TR" dirty="0"/>
                    </a:p>
                  </a:txBody>
                  <a:tcPr/>
                </a:tc>
                <a:tc>
                  <a:txBody>
                    <a:bodyPr/>
                    <a:lstStyle/>
                    <a:p>
                      <a:r>
                        <a:rPr lang="tr-TR" dirty="0" smtClean="0"/>
                        <a:t>Değersiz biriyim.</a:t>
                      </a:r>
                    </a:p>
                    <a:p>
                      <a:r>
                        <a:rPr lang="tr-TR" dirty="0" smtClean="0"/>
                        <a:t>Yetersiz biriyim.</a:t>
                      </a:r>
                      <a:endParaRPr lang="tr-TR" dirty="0"/>
                    </a:p>
                  </a:txBody>
                  <a:tcPr/>
                </a:tc>
                <a:tc>
                  <a:txBody>
                    <a:bodyPr/>
                    <a:lstStyle/>
                    <a:p>
                      <a:r>
                        <a:rPr lang="tr-TR" dirty="0" smtClean="0"/>
                        <a:t>Öfke </a:t>
                      </a:r>
                    </a:p>
                    <a:p>
                      <a:r>
                        <a:rPr lang="tr-TR" dirty="0" smtClean="0"/>
                        <a:t>Üzüntü</a:t>
                      </a:r>
                      <a:endParaRPr lang="tr-TR" dirty="0"/>
                    </a:p>
                  </a:txBody>
                  <a:tcPr/>
                </a:tc>
                <a:tc>
                  <a:txBody>
                    <a:bodyPr/>
                    <a:lstStyle/>
                    <a:p>
                      <a:r>
                        <a:rPr lang="tr-TR" dirty="0" smtClean="0"/>
                        <a:t>Hakaret etmek</a:t>
                      </a:r>
                    </a:p>
                    <a:p>
                      <a:r>
                        <a:rPr lang="tr-TR" dirty="0" smtClean="0"/>
                        <a:t>Vurmak</a:t>
                      </a:r>
                    </a:p>
                    <a:p>
                      <a:r>
                        <a:rPr lang="tr-TR" dirty="0" smtClean="0"/>
                        <a:t>Etraftaki  eşyaları kırmak,vs</a:t>
                      </a:r>
                      <a:endParaRPr lang="tr-TR" dirty="0"/>
                    </a:p>
                  </a:txBody>
                  <a:tcPr/>
                </a:tc>
              </a:tr>
              <a:tr h="20927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Tarafınıza</a:t>
                      </a:r>
                      <a:r>
                        <a:rPr lang="tr-TR" baseline="0" dirty="0" smtClean="0"/>
                        <a:t> hakaret edilmesi</a:t>
                      </a:r>
                      <a:endParaRPr lang="tr-TR" dirty="0" smtClean="0"/>
                    </a:p>
                    <a:p>
                      <a:endParaRPr lang="tr-TR" dirty="0"/>
                    </a:p>
                  </a:txBody>
                  <a:tcPr/>
                </a:tc>
                <a:tc>
                  <a:txBody>
                    <a:bodyPr/>
                    <a:lstStyle/>
                    <a:p>
                      <a:r>
                        <a:rPr lang="tr-TR" baseline="0" dirty="0" smtClean="0"/>
                        <a:t>Kişinin bu şekilde bir iletişim tarzı seçmesi, ona ait bir problem.</a:t>
                      </a:r>
                    </a:p>
                    <a:p>
                      <a:endParaRPr lang="tr-TR" baseline="0" dirty="0" smtClean="0"/>
                    </a:p>
                    <a:p>
                      <a:endParaRPr lang="tr-TR" dirty="0"/>
                    </a:p>
                  </a:txBody>
                  <a:tcPr/>
                </a:tc>
                <a:tc>
                  <a:txBody>
                    <a:bodyPr/>
                    <a:lstStyle/>
                    <a:p>
                      <a:r>
                        <a:rPr lang="tr-TR" dirty="0" smtClean="0"/>
                        <a:t>Sükunet</a:t>
                      </a:r>
                      <a:endParaRPr lang="tr-TR" dirty="0"/>
                    </a:p>
                  </a:txBody>
                  <a:tcPr/>
                </a:tc>
                <a:tc>
                  <a:txBody>
                    <a:bodyPr/>
                    <a:lstStyle/>
                    <a:p>
                      <a:r>
                        <a:rPr lang="tr-TR" dirty="0" smtClean="0"/>
                        <a:t>Kendine ve etrafa zarar veren davranışlarda bulunmamak.</a:t>
                      </a:r>
                    </a:p>
                    <a:p>
                      <a:r>
                        <a:rPr lang="tr-TR" dirty="0" smtClean="0"/>
                        <a:t>Sükunetli davranış </a:t>
                      </a:r>
                      <a:r>
                        <a:rPr lang="tr-TR" dirty="0" err="1" smtClean="0"/>
                        <a:t>örünütüleri</a:t>
                      </a:r>
                      <a:r>
                        <a:rPr lang="tr-TR" baseline="0" dirty="0" smtClean="0"/>
                        <a:t> sergilemek</a:t>
                      </a:r>
                      <a:endParaRPr lang="tr-T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Olumlu düşünme becerisini geliştirmek için yapılabilecekler;</a:t>
            </a:r>
          </a:p>
          <a:p>
            <a:pPr>
              <a:buFontTx/>
              <a:buChar char="-"/>
            </a:pPr>
            <a:r>
              <a:rPr lang="tr-TR" dirty="0" smtClean="0"/>
              <a:t>An’da kalabilmek</a:t>
            </a:r>
          </a:p>
          <a:p>
            <a:pPr>
              <a:buFontTx/>
              <a:buChar char="-"/>
            </a:pPr>
            <a:r>
              <a:rPr lang="tr-TR" dirty="0" smtClean="0"/>
              <a:t>Düzenli uyku</a:t>
            </a:r>
          </a:p>
          <a:p>
            <a:pPr>
              <a:buFontTx/>
              <a:buChar char="-"/>
            </a:pPr>
            <a:r>
              <a:rPr lang="tr-TR" dirty="0" smtClean="0"/>
              <a:t>Sağlıklı beslenme</a:t>
            </a:r>
          </a:p>
          <a:p>
            <a:pPr>
              <a:buFontTx/>
              <a:buChar char="-"/>
            </a:pPr>
            <a:r>
              <a:rPr lang="tr-TR" dirty="0" smtClean="0"/>
              <a:t>Spor/egzersiz yapmak</a:t>
            </a:r>
          </a:p>
          <a:p>
            <a:pPr>
              <a:buFontTx/>
              <a:buChar char="-"/>
            </a:pPr>
            <a:r>
              <a:rPr lang="tr-TR" dirty="0" smtClean="0"/>
              <a:t>Motivasyonumuzu arttıracak davranışlarda bulunmak</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Görüldüğü gibi olumlu düşünme becerisini geliştirmek, olumlu düşünmek kadar olumlu davranmayı da içeriyor.</a:t>
            </a:r>
          </a:p>
          <a:p>
            <a:r>
              <a:rPr lang="tr-TR" dirty="0" smtClean="0"/>
              <a:t>Bu iki kriterin birbirinden bağımsız olmadığı, birbirini beslediği görülüyor.</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Örneğin; ders çalışmak istemeyen bir öğrenci, ders çalışmak için olumlu hissetmeyi beklemek yerine harekete geçip ders çalışmaya başlayabilir. Bu, zamanla düşüncelerinin de duygularının da olumluya dönüşmesini sağlayabilir.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Engelleyemediğiniz veya nedenini bulamadığınız olumsuz davranışlarınızla baş etmek için öğretmenlerinize veya bir ruh sağlığı uzmanına başvurabilirsiniz.</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r>
              <a:rPr lang="tr-TR" smtClean="0"/>
              <a:t>TEŞEKKÜRLER</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a:t>
            </a:r>
            <a:r>
              <a:rPr lang="tr-TR" b="1" dirty="0" smtClean="0"/>
              <a:t>Olumlu Davranış Geliştirme</a:t>
            </a:r>
          </a:p>
          <a:p>
            <a:r>
              <a:rPr lang="tr-TR" dirty="0" smtClean="0"/>
              <a:t>Davranış</a:t>
            </a:r>
            <a:r>
              <a:rPr lang="tr-TR" dirty="0"/>
              <a:t>, psikolojik anlamda canlıların dış dünyaya karşı gösterdikleri her türlü bilişsel, duyuşsal ve </a:t>
            </a:r>
            <a:r>
              <a:rPr lang="tr-TR" dirty="0" smtClean="0"/>
              <a:t>davranışsal </a:t>
            </a:r>
            <a:r>
              <a:rPr lang="tr-TR" dirty="0"/>
              <a:t>tepkilerin genel adıdır.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Olumlu davranış geliştirmek için iki yol izlenebilir.</a:t>
            </a:r>
          </a:p>
          <a:p>
            <a:pPr>
              <a:buNone/>
            </a:pPr>
            <a:r>
              <a:rPr lang="tr-TR" b="1" dirty="0" smtClean="0"/>
              <a:t>1. Olumlu düşünme becerilerini arttırmak.</a:t>
            </a:r>
          </a:p>
          <a:p>
            <a:pPr>
              <a:buNone/>
            </a:pPr>
            <a:r>
              <a:rPr lang="tr-TR" b="1" dirty="0" smtClean="0"/>
              <a:t>2. Olumlu davranış becerilerini arttırmak.  </a:t>
            </a:r>
            <a:endParaRPr lang="tr-TR" b="1" dirty="0"/>
          </a:p>
        </p:txBody>
      </p:sp>
      <p:pic>
        <p:nvPicPr>
          <p:cNvPr id="1026" name="Picture 2" descr="C:\Users\pc\Desktop\indir.jpg"/>
          <p:cNvPicPr>
            <a:picLocks noChangeAspect="1" noChangeArrowheads="1"/>
          </p:cNvPicPr>
          <p:nvPr/>
        </p:nvPicPr>
        <p:blipFill>
          <a:blip r:embed="rId2" cstate="print"/>
          <a:srcRect/>
          <a:stretch>
            <a:fillRect/>
          </a:stretch>
        </p:blipFill>
        <p:spPr bwMode="auto">
          <a:xfrm>
            <a:off x="2699792" y="4005064"/>
            <a:ext cx="3021397" cy="230425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r>
              <a:rPr lang="tr-TR" dirty="0" smtClean="0"/>
              <a:t>   Olumlu Düşünme Becerilerini Arttırma </a:t>
            </a:r>
            <a:r>
              <a:rPr lang="tr-TR" dirty="0" smtClean="0"/>
              <a:t> </a:t>
            </a:r>
            <a:endParaRPr lang="tr-TR" dirty="0" smtClean="0"/>
          </a:p>
          <a:p>
            <a:pPr>
              <a:buNone/>
            </a:pPr>
            <a:r>
              <a:rPr lang="tr-TR" dirty="0" smtClean="0"/>
              <a:t>   -</a:t>
            </a:r>
            <a:r>
              <a:rPr lang="tr-TR" dirty="0" smtClean="0"/>
              <a:t>Bir olay ya da durum karşında hissettiklerimizde daha çok olaya yüklediğimiz anlam (otomatik düşünce) belirleyici olmaktadır. Otomatik düşünceler incelendiğinde bazı belirgin hatalar olduğu fark edilmektedir. Bu hatalar bilişsel çarpıtmalar olarak adlandırılır.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2050" name="Picture 2" descr="C:\Users\pc\Desktop\indir (1).jpg"/>
          <p:cNvPicPr>
            <a:picLocks noChangeAspect="1" noChangeArrowheads="1"/>
          </p:cNvPicPr>
          <p:nvPr/>
        </p:nvPicPr>
        <p:blipFill>
          <a:blip r:embed="rId2" cstate="print"/>
          <a:srcRect/>
          <a:stretch>
            <a:fillRect/>
          </a:stretch>
        </p:blipFill>
        <p:spPr bwMode="auto">
          <a:xfrm>
            <a:off x="1403648" y="1988840"/>
            <a:ext cx="6336704" cy="316835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Seçici Algılama: </a:t>
            </a:r>
            <a:r>
              <a:rPr lang="tr-TR" dirty="0" smtClean="0"/>
              <a:t>Bir durumun seçici olarak belli bir ayrıntısının algılanması, diğer önemli özelliklerin ise göz ardı edilmesidir. </a:t>
            </a:r>
          </a:p>
          <a:p>
            <a:r>
              <a:rPr lang="tr-TR" b="1" dirty="0" smtClean="0"/>
              <a:t>Akıl Okuma: </a:t>
            </a:r>
            <a:r>
              <a:rPr lang="tr-TR" dirty="0" smtClean="0"/>
              <a:t>Karşımızdaki kişinin veya kişilerin zihninden geçenleri tahmin etmeye dayanan bir düşünce hatasıdır. Eylemlerimiz ve duygularımızı tahmin ettiğimiz bu düşüncelere göre şekillendiririz.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b="1" dirty="0" smtClean="0"/>
              <a:t>Abartma: </a:t>
            </a:r>
            <a:r>
              <a:rPr lang="tr-TR" dirty="0" smtClean="0"/>
              <a:t>Yaşanan olumsuz olaylardan kendisi, çevre ve gelecek ile ilgili abartılı sonuçlar çıkarmaktır. Ufak sorunlar bile tüm geleceğin kötü geçeceğine işaret olarak algılanmaktadır.</a:t>
            </a:r>
          </a:p>
          <a:p>
            <a:r>
              <a:rPr lang="tr-TR" b="1" dirty="0" smtClean="0"/>
              <a:t>Küçümseme: </a:t>
            </a:r>
            <a:r>
              <a:rPr lang="tr-TR" dirty="0" smtClean="0"/>
              <a:t>Olumlu olayları küçümseme. </a:t>
            </a:r>
          </a:p>
          <a:p>
            <a:r>
              <a:rPr lang="tr-TR" b="1" dirty="0" smtClean="0"/>
              <a:t>Aşırı Genelleme: </a:t>
            </a:r>
            <a:r>
              <a:rPr lang="tr-TR" dirty="0" smtClean="0"/>
              <a:t>Bir tek olaydan genel kurallar çıkartmadır. </a:t>
            </a:r>
          </a:p>
          <a:p>
            <a:r>
              <a:rPr lang="tr-TR" b="1" dirty="0" smtClean="0"/>
              <a:t>Kişiselleştirme: </a:t>
            </a:r>
            <a:r>
              <a:rPr lang="tr-TR" dirty="0" smtClean="0"/>
              <a:t>Çevrede olan olaylar veya kişilerle ilgili kişisel karşılaştırmalar yapılır veya kişisel bağlantılar kurulur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Hep ya da Hiç Tarzı Düşünme: </a:t>
            </a:r>
            <a:r>
              <a:rPr lang="tr-TR" dirty="0" smtClean="0"/>
              <a:t>Olaylar, siyah- beyaz, iyi-kötü gibi iki uçta algılanır.</a:t>
            </a:r>
          </a:p>
          <a:p>
            <a:r>
              <a:rPr lang="tr-TR" b="1" dirty="0" smtClean="0"/>
              <a:t>Kontrol Yanılsaması: </a:t>
            </a:r>
            <a:r>
              <a:rPr lang="tr-TR" dirty="0" smtClean="0"/>
              <a:t>Kişi kendisini çevresindekilerin acılarından veya mutluluğundan sorumlu olduğunu hisseder.</a:t>
            </a:r>
          </a:p>
          <a:p>
            <a:r>
              <a:rPr lang="tr-TR" b="1" dirty="0" smtClean="0"/>
              <a:t>Etiketleme: </a:t>
            </a:r>
            <a:r>
              <a:rPr lang="tr-TR" dirty="0" smtClean="0"/>
              <a:t>Kişinin kendisini veya karşısındaki kişiyi bir davranışına dayanarak tutumu hakkında bir genelleme yapmak.</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Olması Gerekenler(-</a:t>
            </a:r>
            <a:r>
              <a:rPr lang="tr-TR" b="1" dirty="0" err="1" smtClean="0"/>
              <a:t>meli</a:t>
            </a:r>
            <a:r>
              <a:rPr lang="tr-TR" b="1" dirty="0" smtClean="0"/>
              <a:t>, -malı cümleleri): </a:t>
            </a:r>
            <a:r>
              <a:rPr lang="tr-TR" dirty="0" smtClean="0"/>
              <a:t>Her şeyi basitçe ne olduğunu anlamaya odaklanmak yerine, nasıl olması gerektiği açısından yorumlarsınız.</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473</Words>
  <Application>Microsoft Office PowerPoint</Application>
  <PresentationFormat>Ekran Gösterisi (4:3)</PresentationFormat>
  <Paragraphs>57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Düşüncelerin,duygu ve davranışları nasıl etkilediğine bir örnek; </vt:lpstr>
      <vt:lpstr>Slayt 13</vt:lpstr>
      <vt:lpstr>Slayt 14</vt:lpstr>
      <vt:lpstr>Slayt 15</vt:lpstr>
      <vt:lpstr>Slayt 16</vt:lpstr>
      <vt:lpstr>Slayt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Microsoft</dc:creator>
  <cp:lastModifiedBy>Microsoft</cp:lastModifiedBy>
  <cp:revision>32</cp:revision>
  <dcterms:created xsi:type="dcterms:W3CDTF">2021-09-20T13:45:20Z</dcterms:created>
  <dcterms:modified xsi:type="dcterms:W3CDTF">2021-10-18T09:28:49Z</dcterms:modified>
</cp:coreProperties>
</file>