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354" r:id="rId2"/>
    <p:sldId id="488" r:id="rId3"/>
    <p:sldId id="257" r:id="rId4"/>
    <p:sldId id="258" r:id="rId5"/>
    <p:sldId id="259" r:id="rId6"/>
    <p:sldId id="260" r:id="rId7"/>
    <p:sldId id="474" r:id="rId8"/>
    <p:sldId id="267" r:id="rId9"/>
    <p:sldId id="476" r:id="rId10"/>
    <p:sldId id="271" r:id="rId11"/>
    <p:sldId id="357" r:id="rId12"/>
    <p:sldId id="478" r:id="rId13"/>
    <p:sldId id="477" r:id="rId14"/>
    <p:sldId id="363" r:id="rId15"/>
    <p:sldId id="365" r:id="rId16"/>
    <p:sldId id="366" r:id="rId17"/>
    <p:sldId id="369" r:id="rId18"/>
    <p:sldId id="370" r:id="rId19"/>
    <p:sldId id="371" r:id="rId20"/>
    <p:sldId id="372" r:id="rId21"/>
    <p:sldId id="373" r:id="rId22"/>
    <p:sldId id="450" r:id="rId23"/>
    <p:sldId id="451" r:id="rId24"/>
    <p:sldId id="452" r:id="rId25"/>
    <p:sldId id="453" r:id="rId26"/>
    <p:sldId id="454" r:id="rId27"/>
    <p:sldId id="374" r:id="rId28"/>
    <p:sldId id="456" r:id="rId29"/>
    <p:sldId id="457" r:id="rId30"/>
    <p:sldId id="458" r:id="rId31"/>
    <p:sldId id="459" r:id="rId32"/>
    <p:sldId id="460" r:id="rId33"/>
    <p:sldId id="461" r:id="rId34"/>
    <p:sldId id="462" r:id="rId35"/>
    <p:sldId id="484" r:id="rId36"/>
    <p:sldId id="485" r:id="rId37"/>
    <p:sldId id="486" r:id="rId38"/>
    <p:sldId id="479" r:id="rId39"/>
    <p:sldId id="480" r:id="rId40"/>
    <p:sldId id="482" r:id="rId41"/>
    <p:sldId id="483" r:id="rId42"/>
    <p:sldId id="375" r:id="rId43"/>
    <p:sldId id="376" r:id="rId44"/>
    <p:sldId id="383" r:id="rId45"/>
    <p:sldId id="463" r:id="rId46"/>
    <p:sldId id="464" r:id="rId47"/>
    <p:sldId id="465" r:id="rId48"/>
    <p:sldId id="466" r:id="rId49"/>
    <p:sldId id="467" r:id="rId50"/>
    <p:sldId id="469" r:id="rId51"/>
    <p:sldId id="471" r:id="rId52"/>
    <p:sldId id="472" r:id="rId53"/>
    <p:sldId id="473" r:id="rId54"/>
    <p:sldId id="395" r:id="rId55"/>
    <p:sldId id="396" r:id="rId56"/>
    <p:sldId id="397" r:id="rId57"/>
    <p:sldId id="398" r:id="rId58"/>
    <p:sldId id="399" r:id="rId59"/>
    <p:sldId id="400" r:id="rId60"/>
    <p:sldId id="401" r:id="rId61"/>
    <p:sldId id="402" r:id="rId62"/>
    <p:sldId id="403" r:id="rId63"/>
    <p:sldId id="405" r:id="rId64"/>
    <p:sldId id="406" r:id="rId65"/>
    <p:sldId id="448" r:id="rId66"/>
    <p:sldId id="409" r:id="rId67"/>
    <p:sldId id="410" r:id="rId68"/>
    <p:sldId id="411" r:id="rId69"/>
    <p:sldId id="412" r:id="rId70"/>
    <p:sldId id="413" r:id="rId71"/>
    <p:sldId id="415" r:id="rId72"/>
    <p:sldId id="416" r:id="rId73"/>
    <p:sldId id="417" r:id="rId74"/>
    <p:sldId id="418" r:id="rId75"/>
    <p:sldId id="419" r:id="rId76"/>
    <p:sldId id="420" r:id="rId77"/>
    <p:sldId id="421" r:id="rId78"/>
    <p:sldId id="422" r:id="rId79"/>
    <p:sldId id="423" r:id="rId80"/>
    <p:sldId id="424" r:id="rId81"/>
    <p:sldId id="429" r:id="rId82"/>
    <p:sldId id="430" r:id="rId83"/>
    <p:sldId id="434" r:id="rId84"/>
    <p:sldId id="435" r:id="rId85"/>
    <p:sldId id="432" r:id="rId86"/>
    <p:sldId id="443" r:id="rId87"/>
    <p:sldId id="444" r:id="rId88"/>
    <p:sldId id="436" r:id="rId89"/>
    <p:sldId id="438" r:id="rId90"/>
    <p:sldId id="439" r:id="rId91"/>
    <p:sldId id="440" r:id="rId92"/>
    <p:sldId id="441" r:id="rId9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slide" Target="slides/slide83.xml" /><Relationship Id="rId89" Type="http://schemas.openxmlformats.org/officeDocument/2006/relationships/slide" Target="slides/slide88.xml" /><Relationship Id="rId97" Type="http://schemas.openxmlformats.org/officeDocument/2006/relationships/theme" Target="theme/theme1.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slide" Target="slides/slide89.xml" /><Relationship Id="rId95" Type="http://schemas.openxmlformats.org/officeDocument/2006/relationships/presProps" Target="presProps.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slide" Target="slides/slide92.xml" /><Relationship Id="rId98" Type="http://schemas.openxmlformats.org/officeDocument/2006/relationships/tableStyles" Target="tableStyle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1A1E27-1776-46BC-A50F-DEE92ED34CA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tr-TR"/>
        </a:p>
      </dgm:t>
    </dgm:pt>
    <dgm:pt modelId="{42638800-704A-43EF-8212-44497EE856EC}">
      <dgm:prSet phldrT="[Metin]" custT="1"/>
      <dgm:spPr/>
      <dgm:t>
        <a:bodyPr/>
        <a:lstStyle/>
        <a:p>
          <a:r>
            <a:rPr lang="tr-TR" sz="2000" dirty="0"/>
            <a:t>Çocuk Hakları Sözleşmesi</a:t>
          </a:r>
        </a:p>
      </dgm:t>
    </dgm:pt>
    <dgm:pt modelId="{27D44872-68C7-4283-9769-0550B870B067}" type="parTrans" cxnId="{9E11DB77-FA9C-4A71-B5B3-E053ECDC611C}">
      <dgm:prSet/>
      <dgm:spPr/>
      <dgm:t>
        <a:bodyPr/>
        <a:lstStyle/>
        <a:p>
          <a:endParaRPr lang="tr-TR"/>
        </a:p>
      </dgm:t>
    </dgm:pt>
    <dgm:pt modelId="{442ECAF5-F090-4226-A3C8-545A22996E4A}" type="sibTrans" cxnId="{9E11DB77-FA9C-4A71-B5B3-E053ECDC611C}">
      <dgm:prSet/>
      <dgm:spPr/>
      <dgm:t>
        <a:bodyPr/>
        <a:lstStyle/>
        <a:p>
          <a:endParaRPr lang="tr-TR"/>
        </a:p>
      </dgm:t>
    </dgm:pt>
    <dgm:pt modelId="{6B891D5C-2136-4F03-8BA4-DA75FC170CDA}">
      <dgm:prSet phldrT="[Metin]"/>
      <dgm:spPr/>
      <dgm:t>
        <a:bodyPr/>
        <a:lstStyle/>
        <a:p>
          <a:r>
            <a:rPr lang="tr-TR" dirty="0"/>
            <a:t>1. Madde:</a:t>
          </a:r>
        </a:p>
      </dgm:t>
    </dgm:pt>
    <dgm:pt modelId="{1F863F2F-AE23-4DA9-B979-31A6EFA5D9EB}" type="parTrans" cxnId="{ED5A8D79-C7F8-4BEB-AB30-0F43C5B50929}">
      <dgm:prSet/>
      <dgm:spPr/>
      <dgm:t>
        <a:bodyPr/>
        <a:lstStyle/>
        <a:p>
          <a:endParaRPr lang="tr-TR"/>
        </a:p>
      </dgm:t>
    </dgm:pt>
    <dgm:pt modelId="{9E2DED24-322D-4DF8-80EB-45E89730225E}" type="sibTrans" cxnId="{ED5A8D79-C7F8-4BEB-AB30-0F43C5B50929}">
      <dgm:prSet/>
      <dgm:spPr/>
      <dgm:t>
        <a:bodyPr/>
        <a:lstStyle/>
        <a:p>
          <a:endParaRPr lang="tr-TR"/>
        </a:p>
      </dgm:t>
    </dgm:pt>
    <dgm:pt modelId="{8F2A2BEB-BBAA-4378-957B-18E51C5077A6}">
      <dgm:prSet phldrT="[Metin]"/>
      <dgm:spPr/>
      <dgm:t>
        <a:bodyPr/>
        <a:lstStyle/>
        <a:p>
          <a:r>
            <a:rPr lang="tr-TR" dirty="0"/>
            <a:t>18 yaşından küçük her insan çocuk sayılır</a:t>
          </a:r>
        </a:p>
      </dgm:t>
    </dgm:pt>
    <dgm:pt modelId="{1756E760-C1DC-45A8-B28D-00EE16B409A6}" type="parTrans" cxnId="{F8F95864-A1CC-4ABF-B61A-F4441BB032D3}">
      <dgm:prSet/>
      <dgm:spPr/>
      <dgm:t>
        <a:bodyPr/>
        <a:lstStyle/>
        <a:p>
          <a:endParaRPr lang="tr-TR"/>
        </a:p>
      </dgm:t>
    </dgm:pt>
    <dgm:pt modelId="{17AB16C4-A5DC-4C57-A25E-76537445AD83}" type="sibTrans" cxnId="{F8F95864-A1CC-4ABF-B61A-F4441BB032D3}">
      <dgm:prSet/>
      <dgm:spPr/>
      <dgm:t>
        <a:bodyPr/>
        <a:lstStyle/>
        <a:p>
          <a:endParaRPr lang="tr-TR"/>
        </a:p>
      </dgm:t>
    </dgm:pt>
    <dgm:pt modelId="{BD6BFA42-963F-4EDD-BAB2-27E94E741E4B}">
      <dgm:prSet phldrT="[Metin]" custT="1"/>
      <dgm:spPr/>
      <dgm:t>
        <a:bodyPr/>
        <a:lstStyle/>
        <a:p>
          <a:r>
            <a:rPr lang="tr-TR" sz="2000" dirty="0"/>
            <a:t>5395 Sayılı Çocuk Koruma Kanunu</a:t>
          </a:r>
        </a:p>
      </dgm:t>
    </dgm:pt>
    <dgm:pt modelId="{1AF7CFED-D3D3-4C81-9BCD-272FD6A8F9D3}" type="parTrans" cxnId="{D959315E-0F40-4B38-8419-C01F7A253940}">
      <dgm:prSet/>
      <dgm:spPr/>
      <dgm:t>
        <a:bodyPr/>
        <a:lstStyle/>
        <a:p>
          <a:endParaRPr lang="tr-TR"/>
        </a:p>
      </dgm:t>
    </dgm:pt>
    <dgm:pt modelId="{00DA7314-6650-4F10-93A6-A9109980C9CF}" type="sibTrans" cxnId="{D959315E-0F40-4B38-8419-C01F7A253940}">
      <dgm:prSet/>
      <dgm:spPr/>
      <dgm:t>
        <a:bodyPr/>
        <a:lstStyle/>
        <a:p>
          <a:endParaRPr lang="tr-TR"/>
        </a:p>
      </dgm:t>
    </dgm:pt>
    <dgm:pt modelId="{0230F935-ABF3-44B3-9EB5-CE0EB4547674}">
      <dgm:prSet phldrT="[Metin]"/>
      <dgm:spPr/>
      <dgm:t>
        <a:bodyPr/>
        <a:lstStyle/>
        <a:p>
          <a:r>
            <a:rPr lang="tr-TR" dirty="0"/>
            <a:t>3. Madde:</a:t>
          </a:r>
        </a:p>
      </dgm:t>
    </dgm:pt>
    <dgm:pt modelId="{AF373960-10CB-422C-BFD9-E8AB1D2845C0}" type="parTrans" cxnId="{BFFD3083-F684-4BDD-AF33-5B050879F409}">
      <dgm:prSet/>
      <dgm:spPr/>
      <dgm:t>
        <a:bodyPr/>
        <a:lstStyle/>
        <a:p>
          <a:endParaRPr lang="tr-TR"/>
        </a:p>
      </dgm:t>
    </dgm:pt>
    <dgm:pt modelId="{63D21FA4-171D-41A1-A2FA-5F1963EACA3A}" type="sibTrans" cxnId="{BFFD3083-F684-4BDD-AF33-5B050879F409}">
      <dgm:prSet/>
      <dgm:spPr/>
      <dgm:t>
        <a:bodyPr/>
        <a:lstStyle/>
        <a:p>
          <a:endParaRPr lang="tr-TR"/>
        </a:p>
      </dgm:t>
    </dgm:pt>
    <dgm:pt modelId="{0B2F9722-B0E8-4568-BC01-557884621A59}">
      <dgm:prSet phldrT="[Metin]"/>
      <dgm:spPr/>
      <dgm:t>
        <a:bodyPr/>
        <a:lstStyle/>
        <a:p>
          <a:r>
            <a:rPr lang="tr-TR" dirty="0"/>
            <a:t>Daha erken ergin(reşit) olsa bile 18 yaşını doldurmamış kimse çocuk sayılır</a:t>
          </a:r>
        </a:p>
      </dgm:t>
    </dgm:pt>
    <dgm:pt modelId="{0514A681-9D6C-411B-8951-C746775F9966}" type="parTrans" cxnId="{08E89601-819A-4BF5-9E9A-E57ED865EC22}">
      <dgm:prSet/>
      <dgm:spPr/>
      <dgm:t>
        <a:bodyPr/>
        <a:lstStyle/>
        <a:p>
          <a:endParaRPr lang="tr-TR"/>
        </a:p>
      </dgm:t>
    </dgm:pt>
    <dgm:pt modelId="{48A0779F-4283-466B-A051-2E18EC9248F8}" type="sibTrans" cxnId="{08E89601-819A-4BF5-9E9A-E57ED865EC22}">
      <dgm:prSet/>
      <dgm:spPr/>
      <dgm:t>
        <a:bodyPr/>
        <a:lstStyle/>
        <a:p>
          <a:endParaRPr lang="tr-TR"/>
        </a:p>
      </dgm:t>
    </dgm:pt>
    <dgm:pt modelId="{3705BE66-FA87-418C-8BFC-69B823D7F62F}">
      <dgm:prSet phldrT="[Metin]" custT="1"/>
      <dgm:spPr/>
      <dgm:t>
        <a:bodyPr/>
        <a:lstStyle/>
        <a:p>
          <a:r>
            <a:rPr lang="tr-TR" sz="2000" dirty="0"/>
            <a:t>5237 Sayılı Türk Ceza Kanunu</a:t>
          </a:r>
        </a:p>
      </dgm:t>
    </dgm:pt>
    <dgm:pt modelId="{6590897D-0E89-413E-B4B6-58DA28BC55EC}" type="parTrans" cxnId="{8D159A5A-0890-4D62-866E-1F18E4A86194}">
      <dgm:prSet/>
      <dgm:spPr/>
      <dgm:t>
        <a:bodyPr/>
        <a:lstStyle/>
        <a:p>
          <a:endParaRPr lang="tr-TR"/>
        </a:p>
      </dgm:t>
    </dgm:pt>
    <dgm:pt modelId="{4855FE4B-2153-43F2-87E1-0C69134F7EC1}" type="sibTrans" cxnId="{8D159A5A-0890-4D62-866E-1F18E4A86194}">
      <dgm:prSet/>
      <dgm:spPr/>
      <dgm:t>
        <a:bodyPr/>
        <a:lstStyle/>
        <a:p>
          <a:endParaRPr lang="tr-TR"/>
        </a:p>
      </dgm:t>
    </dgm:pt>
    <dgm:pt modelId="{79401EBB-3CA6-4325-905A-B647DD357C63}">
      <dgm:prSet phldrT="[Metin]"/>
      <dgm:spPr/>
      <dgm:t>
        <a:bodyPr/>
        <a:lstStyle/>
        <a:p>
          <a:r>
            <a:rPr lang="tr-TR" dirty="0"/>
            <a:t>6 Madde:</a:t>
          </a:r>
        </a:p>
      </dgm:t>
    </dgm:pt>
    <dgm:pt modelId="{94404142-0D7E-4D6E-967B-8F74BF4B1BAB}" type="parTrans" cxnId="{EAE9D66C-4597-47AC-8906-0FB3BF553BB3}">
      <dgm:prSet/>
      <dgm:spPr/>
      <dgm:t>
        <a:bodyPr/>
        <a:lstStyle/>
        <a:p>
          <a:endParaRPr lang="tr-TR"/>
        </a:p>
      </dgm:t>
    </dgm:pt>
    <dgm:pt modelId="{3B0AC2E0-D543-426F-968C-6BD5730E3642}" type="sibTrans" cxnId="{EAE9D66C-4597-47AC-8906-0FB3BF553BB3}">
      <dgm:prSet/>
      <dgm:spPr/>
      <dgm:t>
        <a:bodyPr/>
        <a:lstStyle/>
        <a:p>
          <a:endParaRPr lang="tr-TR"/>
        </a:p>
      </dgm:t>
    </dgm:pt>
    <dgm:pt modelId="{99179E0A-AF88-4D8A-B5EE-08A40487DC9C}">
      <dgm:prSet phldrT="[Metin]"/>
      <dgm:spPr/>
      <dgm:t>
        <a:bodyPr/>
        <a:lstStyle/>
        <a:p>
          <a:r>
            <a:rPr lang="tr-TR" dirty="0"/>
            <a:t>Çocuk deyiminden 18 yaşını doldurmamış kişi anlaşılır</a:t>
          </a:r>
        </a:p>
      </dgm:t>
    </dgm:pt>
    <dgm:pt modelId="{CC8E706F-D120-48A1-AC17-73CEC7B2F2E3}" type="parTrans" cxnId="{B1D1E819-001E-4662-A803-73108B6E7847}">
      <dgm:prSet/>
      <dgm:spPr/>
      <dgm:t>
        <a:bodyPr/>
        <a:lstStyle/>
        <a:p>
          <a:endParaRPr lang="tr-TR"/>
        </a:p>
      </dgm:t>
    </dgm:pt>
    <dgm:pt modelId="{642556C0-465C-4D66-A1DB-B1E3E58A4F2B}" type="sibTrans" cxnId="{B1D1E819-001E-4662-A803-73108B6E7847}">
      <dgm:prSet/>
      <dgm:spPr/>
      <dgm:t>
        <a:bodyPr/>
        <a:lstStyle/>
        <a:p>
          <a:endParaRPr lang="tr-TR"/>
        </a:p>
      </dgm:t>
    </dgm:pt>
    <dgm:pt modelId="{E2A3266A-F0DA-4DD6-AAC9-436E56A88DD7}" type="pres">
      <dgm:prSet presAssocID="{3C1A1E27-1776-46BC-A50F-DEE92ED34CAE}" presName="Name0" presStyleCnt="0">
        <dgm:presLayoutVars>
          <dgm:dir/>
          <dgm:animLvl val="lvl"/>
          <dgm:resizeHandles val="exact"/>
        </dgm:presLayoutVars>
      </dgm:prSet>
      <dgm:spPr/>
    </dgm:pt>
    <dgm:pt modelId="{B25F8993-44BB-4CA1-9631-BD2D7FEC2B80}" type="pres">
      <dgm:prSet presAssocID="{42638800-704A-43EF-8212-44497EE856EC}" presName="linNode" presStyleCnt="0"/>
      <dgm:spPr/>
    </dgm:pt>
    <dgm:pt modelId="{F003F634-6F53-4683-8D40-95C2D5E96F4E}" type="pres">
      <dgm:prSet presAssocID="{42638800-704A-43EF-8212-44497EE856EC}" presName="parentText" presStyleLbl="node1" presStyleIdx="0" presStyleCnt="3">
        <dgm:presLayoutVars>
          <dgm:chMax val="1"/>
          <dgm:bulletEnabled val="1"/>
        </dgm:presLayoutVars>
      </dgm:prSet>
      <dgm:spPr/>
    </dgm:pt>
    <dgm:pt modelId="{2D470F26-62F2-42CC-92FF-CA6048E2AF6A}" type="pres">
      <dgm:prSet presAssocID="{42638800-704A-43EF-8212-44497EE856EC}" presName="descendantText" presStyleLbl="alignAccFollowNode1" presStyleIdx="0" presStyleCnt="3">
        <dgm:presLayoutVars>
          <dgm:bulletEnabled val="1"/>
        </dgm:presLayoutVars>
      </dgm:prSet>
      <dgm:spPr/>
    </dgm:pt>
    <dgm:pt modelId="{80C60B52-B844-403A-B735-0338338F4A72}" type="pres">
      <dgm:prSet presAssocID="{442ECAF5-F090-4226-A3C8-545A22996E4A}" presName="sp" presStyleCnt="0"/>
      <dgm:spPr/>
    </dgm:pt>
    <dgm:pt modelId="{2ADAC62E-73F7-4897-96C1-1749B03516D2}" type="pres">
      <dgm:prSet presAssocID="{BD6BFA42-963F-4EDD-BAB2-27E94E741E4B}" presName="linNode" presStyleCnt="0"/>
      <dgm:spPr/>
    </dgm:pt>
    <dgm:pt modelId="{6961B6AC-5562-467B-AADD-B8656BEC564B}" type="pres">
      <dgm:prSet presAssocID="{BD6BFA42-963F-4EDD-BAB2-27E94E741E4B}" presName="parentText" presStyleLbl="node1" presStyleIdx="1" presStyleCnt="3">
        <dgm:presLayoutVars>
          <dgm:chMax val="1"/>
          <dgm:bulletEnabled val="1"/>
        </dgm:presLayoutVars>
      </dgm:prSet>
      <dgm:spPr/>
    </dgm:pt>
    <dgm:pt modelId="{1DE2BE45-BCA2-41FF-96D0-8168927078C2}" type="pres">
      <dgm:prSet presAssocID="{BD6BFA42-963F-4EDD-BAB2-27E94E741E4B}" presName="descendantText" presStyleLbl="alignAccFollowNode1" presStyleIdx="1" presStyleCnt="3">
        <dgm:presLayoutVars>
          <dgm:bulletEnabled val="1"/>
        </dgm:presLayoutVars>
      </dgm:prSet>
      <dgm:spPr/>
    </dgm:pt>
    <dgm:pt modelId="{C1EE2D55-C26A-43AB-81AF-E9D3BC1EFC0D}" type="pres">
      <dgm:prSet presAssocID="{00DA7314-6650-4F10-93A6-A9109980C9CF}" presName="sp" presStyleCnt="0"/>
      <dgm:spPr/>
    </dgm:pt>
    <dgm:pt modelId="{7E466A18-26F1-4792-9CB4-622F3B8FF433}" type="pres">
      <dgm:prSet presAssocID="{3705BE66-FA87-418C-8BFC-69B823D7F62F}" presName="linNode" presStyleCnt="0"/>
      <dgm:spPr/>
    </dgm:pt>
    <dgm:pt modelId="{C5E990E6-F8DA-41A2-976C-3EC65667C7A9}" type="pres">
      <dgm:prSet presAssocID="{3705BE66-FA87-418C-8BFC-69B823D7F62F}" presName="parentText" presStyleLbl="node1" presStyleIdx="2" presStyleCnt="3">
        <dgm:presLayoutVars>
          <dgm:chMax val="1"/>
          <dgm:bulletEnabled val="1"/>
        </dgm:presLayoutVars>
      </dgm:prSet>
      <dgm:spPr/>
    </dgm:pt>
    <dgm:pt modelId="{4341A541-A6CE-481A-9FEB-BFD34379D2C7}" type="pres">
      <dgm:prSet presAssocID="{3705BE66-FA87-418C-8BFC-69B823D7F62F}" presName="descendantText" presStyleLbl="alignAccFollowNode1" presStyleIdx="2" presStyleCnt="3">
        <dgm:presLayoutVars>
          <dgm:bulletEnabled val="1"/>
        </dgm:presLayoutVars>
      </dgm:prSet>
      <dgm:spPr/>
    </dgm:pt>
  </dgm:ptLst>
  <dgm:cxnLst>
    <dgm:cxn modelId="{08E89601-819A-4BF5-9E9A-E57ED865EC22}" srcId="{BD6BFA42-963F-4EDD-BAB2-27E94E741E4B}" destId="{0B2F9722-B0E8-4568-BC01-557884621A59}" srcOrd="1" destOrd="0" parTransId="{0514A681-9D6C-411B-8951-C746775F9966}" sibTransId="{48A0779F-4283-466B-A051-2E18EC9248F8}"/>
    <dgm:cxn modelId="{45CE6E15-D95A-4D2B-AE09-B3D810603FC0}" type="presOf" srcId="{0230F935-ABF3-44B3-9EB5-CE0EB4547674}" destId="{1DE2BE45-BCA2-41FF-96D0-8168927078C2}" srcOrd="0" destOrd="0" presId="urn:microsoft.com/office/officeart/2005/8/layout/vList5"/>
    <dgm:cxn modelId="{B1D1E819-001E-4662-A803-73108B6E7847}" srcId="{3705BE66-FA87-418C-8BFC-69B823D7F62F}" destId="{99179E0A-AF88-4D8A-B5EE-08A40487DC9C}" srcOrd="1" destOrd="0" parTransId="{CC8E706F-D120-48A1-AC17-73CEC7B2F2E3}" sibTransId="{642556C0-465C-4D66-A1DB-B1E3E58A4F2B}"/>
    <dgm:cxn modelId="{1902433A-E798-4A41-A68A-88F5D055338F}" type="presOf" srcId="{42638800-704A-43EF-8212-44497EE856EC}" destId="{F003F634-6F53-4683-8D40-95C2D5E96F4E}" srcOrd="0" destOrd="0" presId="urn:microsoft.com/office/officeart/2005/8/layout/vList5"/>
    <dgm:cxn modelId="{D959315E-0F40-4B38-8419-C01F7A253940}" srcId="{3C1A1E27-1776-46BC-A50F-DEE92ED34CAE}" destId="{BD6BFA42-963F-4EDD-BAB2-27E94E741E4B}" srcOrd="1" destOrd="0" parTransId="{1AF7CFED-D3D3-4C81-9BCD-272FD6A8F9D3}" sibTransId="{00DA7314-6650-4F10-93A6-A9109980C9CF}"/>
    <dgm:cxn modelId="{F8F95864-A1CC-4ABF-B61A-F4441BB032D3}" srcId="{42638800-704A-43EF-8212-44497EE856EC}" destId="{8F2A2BEB-BBAA-4378-957B-18E51C5077A6}" srcOrd="1" destOrd="0" parTransId="{1756E760-C1DC-45A8-B28D-00EE16B409A6}" sibTransId="{17AB16C4-A5DC-4C57-A25E-76537445AD83}"/>
    <dgm:cxn modelId="{6961D665-7442-4C71-AC4D-527B1B8AFC09}" type="presOf" srcId="{3705BE66-FA87-418C-8BFC-69B823D7F62F}" destId="{C5E990E6-F8DA-41A2-976C-3EC65667C7A9}" srcOrd="0" destOrd="0" presId="urn:microsoft.com/office/officeart/2005/8/layout/vList5"/>
    <dgm:cxn modelId="{0E9B1867-CC4D-466A-A9FC-6A7B8631F563}" type="presOf" srcId="{BD6BFA42-963F-4EDD-BAB2-27E94E741E4B}" destId="{6961B6AC-5562-467B-AADD-B8656BEC564B}" srcOrd="0" destOrd="0" presId="urn:microsoft.com/office/officeart/2005/8/layout/vList5"/>
    <dgm:cxn modelId="{10A35F48-340A-4994-9E9D-515D1486AA01}" type="presOf" srcId="{99179E0A-AF88-4D8A-B5EE-08A40487DC9C}" destId="{4341A541-A6CE-481A-9FEB-BFD34379D2C7}" srcOrd="0" destOrd="1" presId="urn:microsoft.com/office/officeart/2005/8/layout/vList5"/>
    <dgm:cxn modelId="{E9B6C96C-5C7E-45CA-95B8-5003BF5B4903}" type="presOf" srcId="{79401EBB-3CA6-4325-905A-B647DD357C63}" destId="{4341A541-A6CE-481A-9FEB-BFD34379D2C7}" srcOrd="0" destOrd="0" presId="urn:microsoft.com/office/officeart/2005/8/layout/vList5"/>
    <dgm:cxn modelId="{EAE9D66C-4597-47AC-8906-0FB3BF553BB3}" srcId="{3705BE66-FA87-418C-8BFC-69B823D7F62F}" destId="{79401EBB-3CA6-4325-905A-B647DD357C63}" srcOrd="0" destOrd="0" parTransId="{94404142-0D7E-4D6E-967B-8F74BF4B1BAB}" sibTransId="{3B0AC2E0-D543-426F-968C-6BD5730E3642}"/>
    <dgm:cxn modelId="{1BAA1451-DBC6-4E40-A8C1-4DD69A3AB6DA}" type="presOf" srcId="{6B891D5C-2136-4F03-8BA4-DA75FC170CDA}" destId="{2D470F26-62F2-42CC-92FF-CA6048E2AF6A}" srcOrd="0" destOrd="0" presId="urn:microsoft.com/office/officeart/2005/8/layout/vList5"/>
    <dgm:cxn modelId="{9E11DB77-FA9C-4A71-B5B3-E053ECDC611C}" srcId="{3C1A1E27-1776-46BC-A50F-DEE92ED34CAE}" destId="{42638800-704A-43EF-8212-44497EE856EC}" srcOrd="0" destOrd="0" parTransId="{27D44872-68C7-4283-9769-0550B870B067}" sibTransId="{442ECAF5-F090-4226-A3C8-545A22996E4A}"/>
    <dgm:cxn modelId="{ED5A8D79-C7F8-4BEB-AB30-0F43C5B50929}" srcId="{42638800-704A-43EF-8212-44497EE856EC}" destId="{6B891D5C-2136-4F03-8BA4-DA75FC170CDA}" srcOrd="0" destOrd="0" parTransId="{1F863F2F-AE23-4DA9-B979-31A6EFA5D9EB}" sibTransId="{9E2DED24-322D-4DF8-80EB-45E89730225E}"/>
    <dgm:cxn modelId="{8D159A5A-0890-4D62-866E-1F18E4A86194}" srcId="{3C1A1E27-1776-46BC-A50F-DEE92ED34CAE}" destId="{3705BE66-FA87-418C-8BFC-69B823D7F62F}" srcOrd="2" destOrd="0" parTransId="{6590897D-0E89-413E-B4B6-58DA28BC55EC}" sibTransId="{4855FE4B-2153-43F2-87E1-0C69134F7EC1}"/>
    <dgm:cxn modelId="{BFFD3083-F684-4BDD-AF33-5B050879F409}" srcId="{BD6BFA42-963F-4EDD-BAB2-27E94E741E4B}" destId="{0230F935-ABF3-44B3-9EB5-CE0EB4547674}" srcOrd="0" destOrd="0" parTransId="{AF373960-10CB-422C-BFD9-E8AB1D2845C0}" sibTransId="{63D21FA4-171D-41A1-A2FA-5F1963EACA3A}"/>
    <dgm:cxn modelId="{A248F987-5EFA-4BC7-9D42-4432240F0FB8}" type="presOf" srcId="{8F2A2BEB-BBAA-4378-957B-18E51C5077A6}" destId="{2D470F26-62F2-42CC-92FF-CA6048E2AF6A}" srcOrd="0" destOrd="1" presId="urn:microsoft.com/office/officeart/2005/8/layout/vList5"/>
    <dgm:cxn modelId="{3381DCA5-D768-4D81-9A6C-B6CFC9AE4BE1}" type="presOf" srcId="{3C1A1E27-1776-46BC-A50F-DEE92ED34CAE}" destId="{E2A3266A-F0DA-4DD6-AAC9-436E56A88DD7}" srcOrd="0" destOrd="0" presId="urn:microsoft.com/office/officeart/2005/8/layout/vList5"/>
    <dgm:cxn modelId="{07C941F5-AC84-43A6-A598-8035A2AFFAFD}" type="presOf" srcId="{0B2F9722-B0E8-4568-BC01-557884621A59}" destId="{1DE2BE45-BCA2-41FF-96D0-8168927078C2}" srcOrd="0" destOrd="1" presId="urn:microsoft.com/office/officeart/2005/8/layout/vList5"/>
    <dgm:cxn modelId="{163B3B94-1417-4DCB-97FF-99C9D7F55A5A}" type="presParOf" srcId="{E2A3266A-F0DA-4DD6-AAC9-436E56A88DD7}" destId="{B25F8993-44BB-4CA1-9631-BD2D7FEC2B80}" srcOrd="0" destOrd="0" presId="urn:microsoft.com/office/officeart/2005/8/layout/vList5"/>
    <dgm:cxn modelId="{19D0D12B-D9B3-4B95-BF86-46E28147713D}" type="presParOf" srcId="{B25F8993-44BB-4CA1-9631-BD2D7FEC2B80}" destId="{F003F634-6F53-4683-8D40-95C2D5E96F4E}" srcOrd="0" destOrd="0" presId="urn:microsoft.com/office/officeart/2005/8/layout/vList5"/>
    <dgm:cxn modelId="{6C96D8A3-1EFD-43D1-9529-56F323CFFC77}" type="presParOf" srcId="{B25F8993-44BB-4CA1-9631-BD2D7FEC2B80}" destId="{2D470F26-62F2-42CC-92FF-CA6048E2AF6A}" srcOrd="1" destOrd="0" presId="urn:microsoft.com/office/officeart/2005/8/layout/vList5"/>
    <dgm:cxn modelId="{25667BCF-CBD4-4F88-B308-9E480EB13F77}" type="presParOf" srcId="{E2A3266A-F0DA-4DD6-AAC9-436E56A88DD7}" destId="{80C60B52-B844-403A-B735-0338338F4A72}" srcOrd="1" destOrd="0" presId="urn:microsoft.com/office/officeart/2005/8/layout/vList5"/>
    <dgm:cxn modelId="{6827D076-740F-4A36-97D0-9D0FB9995FFB}" type="presParOf" srcId="{E2A3266A-F0DA-4DD6-AAC9-436E56A88DD7}" destId="{2ADAC62E-73F7-4897-96C1-1749B03516D2}" srcOrd="2" destOrd="0" presId="urn:microsoft.com/office/officeart/2005/8/layout/vList5"/>
    <dgm:cxn modelId="{1137950C-FF9B-44BD-9F0A-924C721571DE}" type="presParOf" srcId="{2ADAC62E-73F7-4897-96C1-1749B03516D2}" destId="{6961B6AC-5562-467B-AADD-B8656BEC564B}" srcOrd="0" destOrd="0" presId="urn:microsoft.com/office/officeart/2005/8/layout/vList5"/>
    <dgm:cxn modelId="{468FD2FA-C4FB-4F73-87B0-1892461B1817}" type="presParOf" srcId="{2ADAC62E-73F7-4897-96C1-1749B03516D2}" destId="{1DE2BE45-BCA2-41FF-96D0-8168927078C2}" srcOrd="1" destOrd="0" presId="urn:microsoft.com/office/officeart/2005/8/layout/vList5"/>
    <dgm:cxn modelId="{9A52FCD8-F861-4C55-93DF-04ABB3D54024}" type="presParOf" srcId="{E2A3266A-F0DA-4DD6-AAC9-436E56A88DD7}" destId="{C1EE2D55-C26A-43AB-81AF-E9D3BC1EFC0D}" srcOrd="3" destOrd="0" presId="urn:microsoft.com/office/officeart/2005/8/layout/vList5"/>
    <dgm:cxn modelId="{B2F315FD-7C50-46D5-A7B2-F864F19CE535}" type="presParOf" srcId="{E2A3266A-F0DA-4DD6-AAC9-436E56A88DD7}" destId="{7E466A18-26F1-4792-9CB4-622F3B8FF433}" srcOrd="4" destOrd="0" presId="urn:microsoft.com/office/officeart/2005/8/layout/vList5"/>
    <dgm:cxn modelId="{CC93741D-8F23-41A3-8355-FD26406CA52B}" type="presParOf" srcId="{7E466A18-26F1-4792-9CB4-622F3B8FF433}" destId="{C5E990E6-F8DA-41A2-976C-3EC65667C7A9}" srcOrd="0" destOrd="0" presId="urn:microsoft.com/office/officeart/2005/8/layout/vList5"/>
    <dgm:cxn modelId="{B52A1A32-DE5A-4E69-95C1-3E7DE49FF649}" type="presParOf" srcId="{7E466A18-26F1-4792-9CB4-622F3B8FF433}" destId="{4341A541-A6CE-481A-9FEB-BFD34379D2C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B24650-C730-4030-89CA-122D1A235479}" type="doc">
      <dgm:prSet loTypeId="urn:microsoft.com/office/officeart/2008/layout/HalfCircleOrganizationChart" loCatId="hierarchy" qsTypeId="urn:microsoft.com/office/officeart/2005/8/quickstyle/simple1" qsCatId="simple" csTypeId="urn:microsoft.com/office/officeart/2005/8/colors/colorful2" csCatId="colorful" phldr="1"/>
      <dgm:spPr/>
      <dgm:t>
        <a:bodyPr/>
        <a:lstStyle/>
        <a:p>
          <a:endParaRPr lang="tr-TR"/>
        </a:p>
      </dgm:t>
    </dgm:pt>
    <dgm:pt modelId="{5C243E7E-BF90-47C3-A39F-98C93DC8C8AB}">
      <dgm:prSet phldrT="[Metin]"/>
      <dgm:spPr/>
      <dgm:t>
        <a:bodyPr/>
        <a:lstStyle/>
        <a:p>
          <a:r>
            <a:rPr lang="tr-TR" dirty="0"/>
            <a:t>İhmal ve İstismar</a:t>
          </a:r>
        </a:p>
      </dgm:t>
    </dgm:pt>
    <dgm:pt modelId="{A90AF0C1-B8D1-4DC1-A7A3-126A12BD5E85}" type="parTrans" cxnId="{89ECA867-5ECE-49A5-9DC6-970F0567A1CA}">
      <dgm:prSet/>
      <dgm:spPr/>
      <dgm:t>
        <a:bodyPr/>
        <a:lstStyle/>
        <a:p>
          <a:endParaRPr lang="tr-TR"/>
        </a:p>
      </dgm:t>
    </dgm:pt>
    <dgm:pt modelId="{F7D5A304-846C-444E-97F3-C363CE0F4C75}" type="sibTrans" cxnId="{89ECA867-5ECE-49A5-9DC6-970F0567A1CA}">
      <dgm:prSet/>
      <dgm:spPr/>
      <dgm:t>
        <a:bodyPr/>
        <a:lstStyle/>
        <a:p>
          <a:endParaRPr lang="tr-TR"/>
        </a:p>
      </dgm:t>
    </dgm:pt>
    <dgm:pt modelId="{6CA9D940-7EDE-40DC-AABD-F38CA55BFB58}">
      <dgm:prSet phldrT="[Metin]"/>
      <dgm:spPr/>
      <dgm:t>
        <a:bodyPr/>
        <a:lstStyle/>
        <a:p>
          <a:r>
            <a:rPr lang="tr-TR" dirty="0"/>
            <a:t>Çocuğun gelişimini zedeleyen</a:t>
          </a:r>
        </a:p>
      </dgm:t>
    </dgm:pt>
    <dgm:pt modelId="{2F013504-967C-4B3E-8DBE-B386D1BE0238}" type="parTrans" cxnId="{622B913D-F3C2-4DB8-B206-A62EDCEA48B5}">
      <dgm:prSet/>
      <dgm:spPr/>
      <dgm:t>
        <a:bodyPr/>
        <a:lstStyle/>
        <a:p>
          <a:endParaRPr lang="tr-TR"/>
        </a:p>
      </dgm:t>
    </dgm:pt>
    <dgm:pt modelId="{562D533B-64A7-4775-AD2E-C97DB9F092B9}" type="sibTrans" cxnId="{622B913D-F3C2-4DB8-B206-A62EDCEA48B5}">
      <dgm:prSet/>
      <dgm:spPr/>
      <dgm:t>
        <a:bodyPr/>
        <a:lstStyle/>
        <a:p>
          <a:endParaRPr lang="tr-TR"/>
        </a:p>
      </dgm:t>
    </dgm:pt>
    <dgm:pt modelId="{DB3DD193-C683-4CA9-883C-BFCEAC6E4078}">
      <dgm:prSet phldrT="[Metin]"/>
      <dgm:spPr/>
      <dgm:t>
        <a:bodyPr/>
        <a:lstStyle/>
        <a:p>
          <a:r>
            <a:rPr lang="tr-TR" dirty="0"/>
            <a:t>Anne/baba/bakım verici ya da herhangi bir yetişkin tarafından yapılan</a:t>
          </a:r>
        </a:p>
      </dgm:t>
    </dgm:pt>
    <dgm:pt modelId="{8444D6C2-CE1B-465A-A473-CDB78B5C3F2C}" type="parTrans" cxnId="{50E8D06D-5DDD-49AD-ACD7-02EB8CA5CADF}">
      <dgm:prSet/>
      <dgm:spPr/>
      <dgm:t>
        <a:bodyPr/>
        <a:lstStyle/>
        <a:p>
          <a:endParaRPr lang="tr-TR"/>
        </a:p>
      </dgm:t>
    </dgm:pt>
    <dgm:pt modelId="{0A61890A-3570-43AC-A949-667E46181809}" type="sibTrans" cxnId="{50E8D06D-5DDD-49AD-ACD7-02EB8CA5CADF}">
      <dgm:prSet/>
      <dgm:spPr/>
      <dgm:t>
        <a:bodyPr/>
        <a:lstStyle/>
        <a:p>
          <a:endParaRPr lang="tr-TR"/>
        </a:p>
      </dgm:t>
    </dgm:pt>
    <dgm:pt modelId="{27FFD3DF-1F3E-43DF-83E0-23AFD2B881A5}">
      <dgm:prSet phldrT="[Metin]"/>
      <dgm:spPr/>
      <dgm:t>
        <a:bodyPr/>
        <a:lstStyle/>
        <a:p>
          <a:r>
            <a:rPr lang="tr-TR" dirty="0"/>
            <a:t>Toplumsal ahlak kuralları tarafından yanlış olduğu kabul edilmiş olan eylem ya da eylemsizlikler</a:t>
          </a:r>
        </a:p>
      </dgm:t>
    </dgm:pt>
    <dgm:pt modelId="{59A8C2AE-0CC0-4FC8-9A59-7BC6A077CC92}" type="parTrans" cxnId="{5C50A8EB-45BC-4E03-B3CA-DAA746C4B7C8}">
      <dgm:prSet/>
      <dgm:spPr/>
      <dgm:t>
        <a:bodyPr/>
        <a:lstStyle/>
        <a:p>
          <a:endParaRPr lang="tr-TR"/>
        </a:p>
      </dgm:t>
    </dgm:pt>
    <dgm:pt modelId="{BFE1F4D5-BCAF-4386-94E1-403750DE4B68}" type="sibTrans" cxnId="{5C50A8EB-45BC-4E03-B3CA-DAA746C4B7C8}">
      <dgm:prSet/>
      <dgm:spPr/>
      <dgm:t>
        <a:bodyPr/>
        <a:lstStyle/>
        <a:p>
          <a:endParaRPr lang="tr-TR"/>
        </a:p>
      </dgm:t>
    </dgm:pt>
    <dgm:pt modelId="{4AFFE467-9E32-46BC-BCE6-15A4236AD3C4}" type="pres">
      <dgm:prSet presAssocID="{99B24650-C730-4030-89CA-122D1A235479}" presName="Name0" presStyleCnt="0">
        <dgm:presLayoutVars>
          <dgm:orgChart val="1"/>
          <dgm:chPref val="1"/>
          <dgm:dir/>
          <dgm:animOne val="branch"/>
          <dgm:animLvl val="lvl"/>
          <dgm:resizeHandles/>
        </dgm:presLayoutVars>
      </dgm:prSet>
      <dgm:spPr/>
    </dgm:pt>
    <dgm:pt modelId="{243D9BD9-DA8A-4575-809D-146B6AF75C65}" type="pres">
      <dgm:prSet presAssocID="{5C243E7E-BF90-47C3-A39F-98C93DC8C8AB}" presName="hierRoot1" presStyleCnt="0">
        <dgm:presLayoutVars>
          <dgm:hierBranch val="init"/>
        </dgm:presLayoutVars>
      </dgm:prSet>
      <dgm:spPr/>
    </dgm:pt>
    <dgm:pt modelId="{8FF234BD-BB87-4166-99F6-844B34F86BAE}" type="pres">
      <dgm:prSet presAssocID="{5C243E7E-BF90-47C3-A39F-98C93DC8C8AB}" presName="rootComposite1" presStyleCnt="0"/>
      <dgm:spPr/>
    </dgm:pt>
    <dgm:pt modelId="{62201DF7-73DC-479C-8E58-FC304CC2F201}" type="pres">
      <dgm:prSet presAssocID="{5C243E7E-BF90-47C3-A39F-98C93DC8C8AB}" presName="rootText1" presStyleLbl="alignAcc1" presStyleIdx="0" presStyleCnt="0">
        <dgm:presLayoutVars>
          <dgm:chPref val="3"/>
        </dgm:presLayoutVars>
      </dgm:prSet>
      <dgm:spPr/>
    </dgm:pt>
    <dgm:pt modelId="{29F73B73-A68C-4C54-9EF4-D6A22EA83859}" type="pres">
      <dgm:prSet presAssocID="{5C243E7E-BF90-47C3-A39F-98C93DC8C8AB}" presName="topArc1" presStyleLbl="parChTrans1D1" presStyleIdx="0" presStyleCnt="8"/>
      <dgm:spPr/>
    </dgm:pt>
    <dgm:pt modelId="{2950CFE8-94B8-412B-8F90-0E2255F90DEA}" type="pres">
      <dgm:prSet presAssocID="{5C243E7E-BF90-47C3-A39F-98C93DC8C8AB}" presName="bottomArc1" presStyleLbl="parChTrans1D1" presStyleIdx="1" presStyleCnt="8"/>
      <dgm:spPr/>
    </dgm:pt>
    <dgm:pt modelId="{2E3FB0CC-9F37-419C-ACC6-4FCC6195C3AB}" type="pres">
      <dgm:prSet presAssocID="{5C243E7E-BF90-47C3-A39F-98C93DC8C8AB}" presName="topConnNode1" presStyleLbl="node1" presStyleIdx="0" presStyleCnt="0"/>
      <dgm:spPr/>
    </dgm:pt>
    <dgm:pt modelId="{7DA027C5-6339-4487-9322-F611B44E4405}" type="pres">
      <dgm:prSet presAssocID="{5C243E7E-BF90-47C3-A39F-98C93DC8C8AB}" presName="hierChild2" presStyleCnt="0"/>
      <dgm:spPr/>
    </dgm:pt>
    <dgm:pt modelId="{475E8EBE-A8DC-44B8-BB6E-F5037A63581A}" type="pres">
      <dgm:prSet presAssocID="{2F013504-967C-4B3E-8DBE-B386D1BE0238}" presName="Name28" presStyleLbl="parChTrans1D2" presStyleIdx="0" presStyleCnt="3"/>
      <dgm:spPr/>
    </dgm:pt>
    <dgm:pt modelId="{5C176446-445F-41C1-B13E-0D24FE61179F}" type="pres">
      <dgm:prSet presAssocID="{6CA9D940-7EDE-40DC-AABD-F38CA55BFB58}" presName="hierRoot2" presStyleCnt="0">
        <dgm:presLayoutVars>
          <dgm:hierBranch val="init"/>
        </dgm:presLayoutVars>
      </dgm:prSet>
      <dgm:spPr/>
    </dgm:pt>
    <dgm:pt modelId="{3CCD9B0D-E1C8-4011-8F7E-CBC417E00EBE}" type="pres">
      <dgm:prSet presAssocID="{6CA9D940-7EDE-40DC-AABD-F38CA55BFB58}" presName="rootComposite2" presStyleCnt="0"/>
      <dgm:spPr/>
    </dgm:pt>
    <dgm:pt modelId="{97E86CF3-0B07-4A21-8F0D-D05E7246D811}" type="pres">
      <dgm:prSet presAssocID="{6CA9D940-7EDE-40DC-AABD-F38CA55BFB58}" presName="rootText2" presStyleLbl="alignAcc1" presStyleIdx="0" presStyleCnt="0">
        <dgm:presLayoutVars>
          <dgm:chPref val="3"/>
        </dgm:presLayoutVars>
      </dgm:prSet>
      <dgm:spPr/>
    </dgm:pt>
    <dgm:pt modelId="{0D6AA026-537B-46C0-8602-3461C2C9A23D}" type="pres">
      <dgm:prSet presAssocID="{6CA9D940-7EDE-40DC-AABD-F38CA55BFB58}" presName="topArc2" presStyleLbl="parChTrans1D1" presStyleIdx="2" presStyleCnt="8"/>
      <dgm:spPr/>
    </dgm:pt>
    <dgm:pt modelId="{7FD3EC59-58BC-4860-8F5C-654268352066}" type="pres">
      <dgm:prSet presAssocID="{6CA9D940-7EDE-40DC-AABD-F38CA55BFB58}" presName="bottomArc2" presStyleLbl="parChTrans1D1" presStyleIdx="3" presStyleCnt="8"/>
      <dgm:spPr/>
    </dgm:pt>
    <dgm:pt modelId="{D2FEB428-EF4E-423A-BAF6-CA579666A569}" type="pres">
      <dgm:prSet presAssocID="{6CA9D940-7EDE-40DC-AABD-F38CA55BFB58}" presName="topConnNode2" presStyleLbl="node2" presStyleIdx="0" presStyleCnt="0"/>
      <dgm:spPr/>
    </dgm:pt>
    <dgm:pt modelId="{3308C7BD-AF59-4ED7-9DA6-100DDA5A9BFD}" type="pres">
      <dgm:prSet presAssocID="{6CA9D940-7EDE-40DC-AABD-F38CA55BFB58}" presName="hierChild4" presStyleCnt="0"/>
      <dgm:spPr/>
    </dgm:pt>
    <dgm:pt modelId="{058CB55E-4B50-4650-A743-5ADD7AD5CEFA}" type="pres">
      <dgm:prSet presAssocID="{6CA9D940-7EDE-40DC-AABD-F38CA55BFB58}" presName="hierChild5" presStyleCnt="0"/>
      <dgm:spPr/>
    </dgm:pt>
    <dgm:pt modelId="{CA64BDCC-5991-40A6-B3B2-3DE066D1B056}" type="pres">
      <dgm:prSet presAssocID="{8444D6C2-CE1B-465A-A473-CDB78B5C3F2C}" presName="Name28" presStyleLbl="parChTrans1D2" presStyleIdx="1" presStyleCnt="3"/>
      <dgm:spPr/>
    </dgm:pt>
    <dgm:pt modelId="{A82DB462-EEAC-4BCD-BE03-134759C42391}" type="pres">
      <dgm:prSet presAssocID="{DB3DD193-C683-4CA9-883C-BFCEAC6E4078}" presName="hierRoot2" presStyleCnt="0">
        <dgm:presLayoutVars>
          <dgm:hierBranch val="init"/>
        </dgm:presLayoutVars>
      </dgm:prSet>
      <dgm:spPr/>
    </dgm:pt>
    <dgm:pt modelId="{0AF8B12D-24BF-469E-92B7-1BFF4FA00D08}" type="pres">
      <dgm:prSet presAssocID="{DB3DD193-C683-4CA9-883C-BFCEAC6E4078}" presName="rootComposite2" presStyleCnt="0"/>
      <dgm:spPr/>
    </dgm:pt>
    <dgm:pt modelId="{F4ED2651-ABAA-45A5-8DE1-B7086AEE474E}" type="pres">
      <dgm:prSet presAssocID="{DB3DD193-C683-4CA9-883C-BFCEAC6E4078}" presName="rootText2" presStyleLbl="alignAcc1" presStyleIdx="0" presStyleCnt="0">
        <dgm:presLayoutVars>
          <dgm:chPref val="3"/>
        </dgm:presLayoutVars>
      </dgm:prSet>
      <dgm:spPr/>
    </dgm:pt>
    <dgm:pt modelId="{150F92CE-D7F1-46CD-B12A-60A7B581BC36}" type="pres">
      <dgm:prSet presAssocID="{DB3DD193-C683-4CA9-883C-BFCEAC6E4078}" presName="topArc2" presStyleLbl="parChTrans1D1" presStyleIdx="4" presStyleCnt="8"/>
      <dgm:spPr/>
    </dgm:pt>
    <dgm:pt modelId="{ECF8FEA6-B7B6-42DE-98F1-EBF3C9924AE4}" type="pres">
      <dgm:prSet presAssocID="{DB3DD193-C683-4CA9-883C-BFCEAC6E4078}" presName="bottomArc2" presStyleLbl="parChTrans1D1" presStyleIdx="5" presStyleCnt="8"/>
      <dgm:spPr/>
    </dgm:pt>
    <dgm:pt modelId="{D6643A07-BE8A-45B9-81B3-2B2CEB0BB437}" type="pres">
      <dgm:prSet presAssocID="{DB3DD193-C683-4CA9-883C-BFCEAC6E4078}" presName="topConnNode2" presStyleLbl="node2" presStyleIdx="0" presStyleCnt="0"/>
      <dgm:spPr/>
    </dgm:pt>
    <dgm:pt modelId="{842747FF-BA8D-4806-B32E-91FD82142F12}" type="pres">
      <dgm:prSet presAssocID="{DB3DD193-C683-4CA9-883C-BFCEAC6E4078}" presName="hierChild4" presStyleCnt="0"/>
      <dgm:spPr/>
    </dgm:pt>
    <dgm:pt modelId="{6BD4BF98-526A-48BF-9D55-B0495BDE3337}" type="pres">
      <dgm:prSet presAssocID="{DB3DD193-C683-4CA9-883C-BFCEAC6E4078}" presName="hierChild5" presStyleCnt="0"/>
      <dgm:spPr/>
    </dgm:pt>
    <dgm:pt modelId="{2A495D29-C6A1-454F-BAC8-8DC8ED355553}" type="pres">
      <dgm:prSet presAssocID="{59A8C2AE-0CC0-4FC8-9A59-7BC6A077CC92}" presName="Name28" presStyleLbl="parChTrans1D2" presStyleIdx="2" presStyleCnt="3"/>
      <dgm:spPr/>
    </dgm:pt>
    <dgm:pt modelId="{65B71EC0-057B-493A-AFCA-CF40DFF43F5E}" type="pres">
      <dgm:prSet presAssocID="{27FFD3DF-1F3E-43DF-83E0-23AFD2B881A5}" presName="hierRoot2" presStyleCnt="0">
        <dgm:presLayoutVars>
          <dgm:hierBranch val="init"/>
        </dgm:presLayoutVars>
      </dgm:prSet>
      <dgm:spPr/>
    </dgm:pt>
    <dgm:pt modelId="{17154B50-0A41-433A-B6D1-74631539E355}" type="pres">
      <dgm:prSet presAssocID="{27FFD3DF-1F3E-43DF-83E0-23AFD2B881A5}" presName="rootComposite2" presStyleCnt="0"/>
      <dgm:spPr/>
    </dgm:pt>
    <dgm:pt modelId="{462758A9-E8F6-4278-B928-3CE865173A03}" type="pres">
      <dgm:prSet presAssocID="{27FFD3DF-1F3E-43DF-83E0-23AFD2B881A5}" presName="rootText2" presStyleLbl="alignAcc1" presStyleIdx="0" presStyleCnt="0">
        <dgm:presLayoutVars>
          <dgm:chPref val="3"/>
        </dgm:presLayoutVars>
      </dgm:prSet>
      <dgm:spPr/>
    </dgm:pt>
    <dgm:pt modelId="{D8A97C14-61C8-4D2C-87DA-48958F01585C}" type="pres">
      <dgm:prSet presAssocID="{27FFD3DF-1F3E-43DF-83E0-23AFD2B881A5}" presName="topArc2" presStyleLbl="parChTrans1D1" presStyleIdx="6" presStyleCnt="8"/>
      <dgm:spPr/>
    </dgm:pt>
    <dgm:pt modelId="{1CA59D6F-39D9-42C3-9D38-76476A65528E}" type="pres">
      <dgm:prSet presAssocID="{27FFD3DF-1F3E-43DF-83E0-23AFD2B881A5}" presName="bottomArc2" presStyleLbl="parChTrans1D1" presStyleIdx="7" presStyleCnt="8"/>
      <dgm:spPr/>
    </dgm:pt>
    <dgm:pt modelId="{F59236EE-A8F2-4DBB-BDF1-F7F3E031D0D1}" type="pres">
      <dgm:prSet presAssocID="{27FFD3DF-1F3E-43DF-83E0-23AFD2B881A5}" presName="topConnNode2" presStyleLbl="node2" presStyleIdx="0" presStyleCnt="0"/>
      <dgm:spPr/>
    </dgm:pt>
    <dgm:pt modelId="{7A7B4FC8-2A51-44EB-9E96-F6B1BA0319BB}" type="pres">
      <dgm:prSet presAssocID="{27FFD3DF-1F3E-43DF-83E0-23AFD2B881A5}" presName="hierChild4" presStyleCnt="0"/>
      <dgm:spPr/>
    </dgm:pt>
    <dgm:pt modelId="{B467ADF5-C0CE-4AA7-8245-090397D6C0F8}" type="pres">
      <dgm:prSet presAssocID="{27FFD3DF-1F3E-43DF-83E0-23AFD2B881A5}" presName="hierChild5" presStyleCnt="0"/>
      <dgm:spPr/>
    </dgm:pt>
    <dgm:pt modelId="{508DA7C4-161B-468B-A786-6EDD9A851991}" type="pres">
      <dgm:prSet presAssocID="{5C243E7E-BF90-47C3-A39F-98C93DC8C8AB}" presName="hierChild3" presStyleCnt="0"/>
      <dgm:spPr/>
    </dgm:pt>
  </dgm:ptLst>
  <dgm:cxnLst>
    <dgm:cxn modelId="{85B9CE07-1377-4CA7-801C-6F23538AAE1B}" type="presOf" srcId="{2F013504-967C-4B3E-8DBE-B386D1BE0238}" destId="{475E8EBE-A8DC-44B8-BB6E-F5037A63581A}" srcOrd="0" destOrd="0" presId="urn:microsoft.com/office/officeart/2008/layout/HalfCircleOrganizationChart"/>
    <dgm:cxn modelId="{3080951C-7233-4E4C-82BA-B798424E6A78}" type="presOf" srcId="{8444D6C2-CE1B-465A-A473-CDB78B5C3F2C}" destId="{CA64BDCC-5991-40A6-B3B2-3DE066D1B056}" srcOrd="0" destOrd="0" presId="urn:microsoft.com/office/officeart/2008/layout/HalfCircleOrganizationChart"/>
    <dgm:cxn modelId="{3E00042A-F610-404E-B722-30239003F06D}" type="presOf" srcId="{DB3DD193-C683-4CA9-883C-BFCEAC6E4078}" destId="{F4ED2651-ABAA-45A5-8DE1-B7086AEE474E}" srcOrd="0" destOrd="0" presId="urn:microsoft.com/office/officeart/2008/layout/HalfCircleOrganizationChart"/>
    <dgm:cxn modelId="{B671E53B-B341-4413-BD2F-1FFB34A344BB}" type="presOf" srcId="{27FFD3DF-1F3E-43DF-83E0-23AFD2B881A5}" destId="{462758A9-E8F6-4278-B928-3CE865173A03}" srcOrd="0" destOrd="0" presId="urn:microsoft.com/office/officeart/2008/layout/HalfCircleOrganizationChart"/>
    <dgm:cxn modelId="{622B913D-F3C2-4DB8-B206-A62EDCEA48B5}" srcId="{5C243E7E-BF90-47C3-A39F-98C93DC8C8AB}" destId="{6CA9D940-7EDE-40DC-AABD-F38CA55BFB58}" srcOrd="0" destOrd="0" parTransId="{2F013504-967C-4B3E-8DBE-B386D1BE0238}" sibTransId="{562D533B-64A7-4775-AD2E-C97DB9F092B9}"/>
    <dgm:cxn modelId="{89ECA867-5ECE-49A5-9DC6-970F0567A1CA}" srcId="{99B24650-C730-4030-89CA-122D1A235479}" destId="{5C243E7E-BF90-47C3-A39F-98C93DC8C8AB}" srcOrd="0" destOrd="0" parTransId="{A90AF0C1-B8D1-4DC1-A7A3-126A12BD5E85}" sibTransId="{F7D5A304-846C-444E-97F3-C363CE0F4C75}"/>
    <dgm:cxn modelId="{DC132768-FD68-4CE9-B19F-5C3CDCE52216}" type="presOf" srcId="{5C243E7E-BF90-47C3-A39F-98C93DC8C8AB}" destId="{62201DF7-73DC-479C-8E58-FC304CC2F201}" srcOrd="0" destOrd="0" presId="urn:microsoft.com/office/officeart/2008/layout/HalfCircleOrganizationChart"/>
    <dgm:cxn modelId="{50E8D06D-5DDD-49AD-ACD7-02EB8CA5CADF}" srcId="{5C243E7E-BF90-47C3-A39F-98C93DC8C8AB}" destId="{DB3DD193-C683-4CA9-883C-BFCEAC6E4078}" srcOrd="1" destOrd="0" parTransId="{8444D6C2-CE1B-465A-A473-CDB78B5C3F2C}" sibTransId="{0A61890A-3570-43AC-A949-667E46181809}"/>
    <dgm:cxn modelId="{EE9E105A-F270-4C1E-90E0-FB7253E74CC7}" type="presOf" srcId="{59A8C2AE-0CC0-4FC8-9A59-7BC6A077CC92}" destId="{2A495D29-C6A1-454F-BAC8-8DC8ED355553}" srcOrd="0" destOrd="0" presId="urn:microsoft.com/office/officeart/2008/layout/HalfCircleOrganizationChart"/>
    <dgm:cxn modelId="{23EC5DA2-BEBE-4AC4-87A6-3525465D51E0}" type="presOf" srcId="{DB3DD193-C683-4CA9-883C-BFCEAC6E4078}" destId="{D6643A07-BE8A-45B9-81B3-2B2CEB0BB437}" srcOrd="1" destOrd="0" presId="urn:microsoft.com/office/officeart/2008/layout/HalfCircleOrganizationChart"/>
    <dgm:cxn modelId="{7F1303E6-39E2-4B7D-A5D2-02E6C8314BE6}" type="presOf" srcId="{6CA9D940-7EDE-40DC-AABD-F38CA55BFB58}" destId="{97E86CF3-0B07-4A21-8F0D-D05E7246D811}" srcOrd="0" destOrd="0" presId="urn:microsoft.com/office/officeart/2008/layout/HalfCircleOrganizationChart"/>
    <dgm:cxn modelId="{EAB527E6-2971-41A4-890B-4E845DA87EDB}" type="presOf" srcId="{6CA9D940-7EDE-40DC-AABD-F38CA55BFB58}" destId="{D2FEB428-EF4E-423A-BAF6-CA579666A569}" srcOrd="1" destOrd="0" presId="urn:microsoft.com/office/officeart/2008/layout/HalfCircleOrganizationChart"/>
    <dgm:cxn modelId="{C3A3F8E6-7393-449A-A931-1CB0521F9CE2}" type="presOf" srcId="{5C243E7E-BF90-47C3-A39F-98C93DC8C8AB}" destId="{2E3FB0CC-9F37-419C-ACC6-4FCC6195C3AB}" srcOrd="1" destOrd="0" presId="urn:microsoft.com/office/officeart/2008/layout/HalfCircleOrganizationChart"/>
    <dgm:cxn modelId="{D4E1D0E8-ADAD-4934-AD59-ADBAF43F67E8}" type="presOf" srcId="{27FFD3DF-1F3E-43DF-83E0-23AFD2B881A5}" destId="{F59236EE-A8F2-4DBB-BDF1-F7F3E031D0D1}" srcOrd="1" destOrd="0" presId="urn:microsoft.com/office/officeart/2008/layout/HalfCircleOrganizationChart"/>
    <dgm:cxn modelId="{5C50A8EB-45BC-4E03-B3CA-DAA746C4B7C8}" srcId="{5C243E7E-BF90-47C3-A39F-98C93DC8C8AB}" destId="{27FFD3DF-1F3E-43DF-83E0-23AFD2B881A5}" srcOrd="2" destOrd="0" parTransId="{59A8C2AE-0CC0-4FC8-9A59-7BC6A077CC92}" sibTransId="{BFE1F4D5-BCAF-4386-94E1-403750DE4B68}"/>
    <dgm:cxn modelId="{7C1E03F3-6146-4C0F-944D-BAF0BD8E1130}" type="presOf" srcId="{99B24650-C730-4030-89CA-122D1A235479}" destId="{4AFFE467-9E32-46BC-BCE6-15A4236AD3C4}" srcOrd="0" destOrd="0" presId="urn:microsoft.com/office/officeart/2008/layout/HalfCircleOrganizationChart"/>
    <dgm:cxn modelId="{F83D1C5F-FEAD-49F5-9B9E-AE3EE4AE75EF}" type="presParOf" srcId="{4AFFE467-9E32-46BC-BCE6-15A4236AD3C4}" destId="{243D9BD9-DA8A-4575-809D-146B6AF75C65}" srcOrd="0" destOrd="0" presId="urn:microsoft.com/office/officeart/2008/layout/HalfCircleOrganizationChart"/>
    <dgm:cxn modelId="{1C22033B-8CED-47E3-B03A-66A81CFC7832}" type="presParOf" srcId="{243D9BD9-DA8A-4575-809D-146B6AF75C65}" destId="{8FF234BD-BB87-4166-99F6-844B34F86BAE}" srcOrd="0" destOrd="0" presId="urn:microsoft.com/office/officeart/2008/layout/HalfCircleOrganizationChart"/>
    <dgm:cxn modelId="{232BFC91-F943-4929-9C3A-1A1FE1779564}" type="presParOf" srcId="{8FF234BD-BB87-4166-99F6-844B34F86BAE}" destId="{62201DF7-73DC-479C-8E58-FC304CC2F201}" srcOrd="0" destOrd="0" presId="urn:microsoft.com/office/officeart/2008/layout/HalfCircleOrganizationChart"/>
    <dgm:cxn modelId="{709E2D30-19D4-4E04-8FFC-A6DDC5BFF876}" type="presParOf" srcId="{8FF234BD-BB87-4166-99F6-844B34F86BAE}" destId="{29F73B73-A68C-4C54-9EF4-D6A22EA83859}" srcOrd="1" destOrd="0" presId="urn:microsoft.com/office/officeart/2008/layout/HalfCircleOrganizationChart"/>
    <dgm:cxn modelId="{D1707827-C7AE-4F2C-91D2-CB9C031F870D}" type="presParOf" srcId="{8FF234BD-BB87-4166-99F6-844B34F86BAE}" destId="{2950CFE8-94B8-412B-8F90-0E2255F90DEA}" srcOrd="2" destOrd="0" presId="urn:microsoft.com/office/officeart/2008/layout/HalfCircleOrganizationChart"/>
    <dgm:cxn modelId="{1259AB00-B5E0-4512-9907-55BBE89F2CFD}" type="presParOf" srcId="{8FF234BD-BB87-4166-99F6-844B34F86BAE}" destId="{2E3FB0CC-9F37-419C-ACC6-4FCC6195C3AB}" srcOrd="3" destOrd="0" presId="urn:microsoft.com/office/officeart/2008/layout/HalfCircleOrganizationChart"/>
    <dgm:cxn modelId="{7CB3345B-1F67-4971-930F-C892D37113A3}" type="presParOf" srcId="{243D9BD9-DA8A-4575-809D-146B6AF75C65}" destId="{7DA027C5-6339-4487-9322-F611B44E4405}" srcOrd="1" destOrd="0" presId="urn:microsoft.com/office/officeart/2008/layout/HalfCircleOrganizationChart"/>
    <dgm:cxn modelId="{F7CB7AA5-7B1E-42A0-BB02-EC6291FF8BD5}" type="presParOf" srcId="{7DA027C5-6339-4487-9322-F611B44E4405}" destId="{475E8EBE-A8DC-44B8-BB6E-F5037A63581A}" srcOrd="0" destOrd="0" presId="urn:microsoft.com/office/officeart/2008/layout/HalfCircleOrganizationChart"/>
    <dgm:cxn modelId="{65A7B356-CCC0-4F0A-8E6D-F6B8AE3E4C32}" type="presParOf" srcId="{7DA027C5-6339-4487-9322-F611B44E4405}" destId="{5C176446-445F-41C1-B13E-0D24FE61179F}" srcOrd="1" destOrd="0" presId="urn:microsoft.com/office/officeart/2008/layout/HalfCircleOrganizationChart"/>
    <dgm:cxn modelId="{432F85F5-59DB-4416-9FDF-A677C6D96C9E}" type="presParOf" srcId="{5C176446-445F-41C1-B13E-0D24FE61179F}" destId="{3CCD9B0D-E1C8-4011-8F7E-CBC417E00EBE}" srcOrd="0" destOrd="0" presId="urn:microsoft.com/office/officeart/2008/layout/HalfCircleOrganizationChart"/>
    <dgm:cxn modelId="{EF1E27C4-0DEB-498D-9F51-089328128EC7}" type="presParOf" srcId="{3CCD9B0D-E1C8-4011-8F7E-CBC417E00EBE}" destId="{97E86CF3-0B07-4A21-8F0D-D05E7246D811}" srcOrd="0" destOrd="0" presId="urn:microsoft.com/office/officeart/2008/layout/HalfCircleOrganizationChart"/>
    <dgm:cxn modelId="{827C3759-5A4F-4ACA-807C-154D804D5840}" type="presParOf" srcId="{3CCD9B0D-E1C8-4011-8F7E-CBC417E00EBE}" destId="{0D6AA026-537B-46C0-8602-3461C2C9A23D}" srcOrd="1" destOrd="0" presId="urn:microsoft.com/office/officeart/2008/layout/HalfCircleOrganizationChart"/>
    <dgm:cxn modelId="{00F2958B-666C-48CA-99D4-1DB132C68CA5}" type="presParOf" srcId="{3CCD9B0D-E1C8-4011-8F7E-CBC417E00EBE}" destId="{7FD3EC59-58BC-4860-8F5C-654268352066}" srcOrd="2" destOrd="0" presId="urn:microsoft.com/office/officeart/2008/layout/HalfCircleOrganizationChart"/>
    <dgm:cxn modelId="{FFA85D28-BED9-4DF3-984A-F8F252022EDE}" type="presParOf" srcId="{3CCD9B0D-E1C8-4011-8F7E-CBC417E00EBE}" destId="{D2FEB428-EF4E-423A-BAF6-CA579666A569}" srcOrd="3" destOrd="0" presId="urn:microsoft.com/office/officeart/2008/layout/HalfCircleOrganizationChart"/>
    <dgm:cxn modelId="{C772C4C5-B101-478C-8E81-6892CF330570}" type="presParOf" srcId="{5C176446-445F-41C1-B13E-0D24FE61179F}" destId="{3308C7BD-AF59-4ED7-9DA6-100DDA5A9BFD}" srcOrd="1" destOrd="0" presId="urn:microsoft.com/office/officeart/2008/layout/HalfCircleOrganizationChart"/>
    <dgm:cxn modelId="{6233DE4D-0B14-4E8E-8CEA-7D27E4A09756}" type="presParOf" srcId="{5C176446-445F-41C1-B13E-0D24FE61179F}" destId="{058CB55E-4B50-4650-A743-5ADD7AD5CEFA}" srcOrd="2" destOrd="0" presId="urn:microsoft.com/office/officeart/2008/layout/HalfCircleOrganizationChart"/>
    <dgm:cxn modelId="{5E623A1F-EFD7-406B-8A46-C1642203116D}" type="presParOf" srcId="{7DA027C5-6339-4487-9322-F611B44E4405}" destId="{CA64BDCC-5991-40A6-B3B2-3DE066D1B056}" srcOrd="2" destOrd="0" presId="urn:microsoft.com/office/officeart/2008/layout/HalfCircleOrganizationChart"/>
    <dgm:cxn modelId="{44B6967E-FD19-4CC8-B3FF-55F65FFE4D19}" type="presParOf" srcId="{7DA027C5-6339-4487-9322-F611B44E4405}" destId="{A82DB462-EEAC-4BCD-BE03-134759C42391}" srcOrd="3" destOrd="0" presId="urn:microsoft.com/office/officeart/2008/layout/HalfCircleOrganizationChart"/>
    <dgm:cxn modelId="{1E876873-FA26-48DC-AFC6-FCFBD791EF2E}" type="presParOf" srcId="{A82DB462-EEAC-4BCD-BE03-134759C42391}" destId="{0AF8B12D-24BF-469E-92B7-1BFF4FA00D08}" srcOrd="0" destOrd="0" presId="urn:microsoft.com/office/officeart/2008/layout/HalfCircleOrganizationChart"/>
    <dgm:cxn modelId="{782EBA44-344F-4146-B1B5-DC8C6202AE6C}" type="presParOf" srcId="{0AF8B12D-24BF-469E-92B7-1BFF4FA00D08}" destId="{F4ED2651-ABAA-45A5-8DE1-B7086AEE474E}" srcOrd="0" destOrd="0" presId="urn:microsoft.com/office/officeart/2008/layout/HalfCircleOrganizationChart"/>
    <dgm:cxn modelId="{F3006051-154F-4145-AB82-D87E4F49DDB1}" type="presParOf" srcId="{0AF8B12D-24BF-469E-92B7-1BFF4FA00D08}" destId="{150F92CE-D7F1-46CD-B12A-60A7B581BC36}" srcOrd="1" destOrd="0" presId="urn:microsoft.com/office/officeart/2008/layout/HalfCircleOrganizationChart"/>
    <dgm:cxn modelId="{3B75121A-97F5-4FF5-82CB-903FAEE7EEDB}" type="presParOf" srcId="{0AF8B12D-24BF-469E-92B7-1BFF4FA00D08}" destId="{ECF8FEA6-B7B6-42DE-98F1-EBF3C9924AE4}" srcOrd="2" destOrd="0" presId="urn:microsoft.com/office/officeart/2008/layout/HalfCircleOrganizationChart"/>
    <dgm:cxn modelId="{C782728C-103E-42BB-8EF5-F40EE0D278DF}" type="presParOf" srcId="{0AF8B12D-24BF-469E-92B7-1BFF4FA00D08}" destId="{D6643A07-BE8A-45B9-81B3-2B2CEB0BB437}" srcOrd="3" destOrd="0" presId="urn:microsoft.com/office/officeart/2008/layout/HalfCircleOrganizationChart"/>
    <dgm:cxn modelId="{9C53CD0F-E3D9-447C-98E8-D4D768849EDE}" type="presParOf" srcId="{A82DB462-EEAC-4BCD-BE03-134759C42391}" destId="{842747FF-BA8D-4806-B32E-91FD82142F12}" srcOrd="1" destOrd="0" presId="urn:microsoft.com/office/officeart/2008/layout/HalfCircleOrganizationChart"/>
    <dgm:cxn modelId="{BA704459-1261-452A-B524-0147EF80D59C}" type="presParOf" srcId="{A82DB462-EEAC-4BCD-BE03-134759C42391}" destId="{6BD4BF98-526A-48BF-9D55-B0495BDE3337}" srcOrd="2" destOrd="0" presId="urn:microsoft.com/office/officeart/2008/layout/HalfCircleOrganizationChart"/>
    <dgm:cxn modelId="{F5A89F64-1ED8-4B55-8FFF-9142C09F74CA}" type="presParOf" srcId="{7DA027C5-6339-4487-9322-F611B44E4405}" destId="{2A495D29-C6A1-454F-BAC8-8DC8ED355553}" srcOrd="4" destOrd="0" presId="urn:microsoft.com/office/officeart/2008/layout/HalfCircleOrganizationChart"/>
    <dgm:cxn modelId="{D1C93E6B-8244-4ADF-8941-4E5E3631ECD6}" type="presParOf" srcId="{7DA027C5-6339-4487-9322-F611B44E4405}" destId="{65B71EC0-057B-493A-AFCA-CF40DFF43F5E}" srcOrd="5" destOrd="0" presId="urn:microsoft.com/office/officeart/2008/layout/HalfCircleOrganizationChart"/>
    <dgm:cxn modelId="{F4FCBD81-47B2-4026-A755-53CFA2F98CAB}" type="presParOf" srcId="{65B71EC0-057B-493A-AFCA-CF40DFF43F5E}" destId="{17154B50-0A41-433A-B6D1-74631539E355}" srcOrd="0" destOrd="0" presId="urn:microsoft.com/office/officeart/2008/layout/HalfCircleOrganizationChart"/>
    <dgm:cxn modelId="{C9C783DB-DC78-47BB-9738-72FA44DE773E}" type="presParOf" srcId="{17154B50-0A41-433A-B6D1-74631539E355}" destId="{462758A9-E8F6-4278-B928-3CE865173A03}" srcOrd="0" destOrd="0" presId="urn:microsoft.com/office/officeart/2008/layout/HalfCircleOrganizationChart"/>
    <dgm:cxn modelId="{0C6FF9A2-4044-4C17-AEC2-67D2300A552F}" type="presParOf" srcId="{17154B50-0A41-433A-B6D1-74631539E355}" destId="{D8A97C14-61C8-4D2C-87DA-48958F01585C}" srcOrd="1" destOrd="0" presId="urn:microsoft.com/office/officeart/2008/layout/HalfCircleOrganizationChart"/>
    <dgm:cxn modelId="{B757468B-C1E0-4122-BF9D-FB04C967F034}" type="presParOf" srcId="{17154B50-0A41-433A-B6D1-74631539E355}" destId="{1CA59D6F-39D9-42C3-9D38-76476A65528E}" srcOrd="2" destOrd="0" presId="urn:microsoft.com/office/officeart/2008/layout/HalfCircleOrganizationChart"/>
    <dgm:cxn modelId="{2B7DF3DB-20E2-40EF-B90A-264F94697195}" type="presParOf" srcId="{17154B50-0A41-433A-B6D1-74631539E355}" destId="{F59236EE-A8F2-4DBB-BDF1-F7F3E031D0D1}" srcOrd="3" destOrd="0" presId="urn:microsoft.com/office/officeart/2008/layout/HalfCircleOrganizationChart"/>
    <dgm:cxn modelId="{606D68FD-2ECD-4470-9F3E-A3A44B385C3B}" type="presParOf" srcId="{65B71EC0-057B-493A-AFCA-CF40DFF43F5E}" destId="{7A7B4FC8-2A51-44EB-9E96-F6B1BA0319BB}" srcOrd="1" destOrd="0" presId="urn:microsoft.com/office/officeart/2008/layout/HalfCircleOrganizationChart"/>
    <dgm:cxn modelId="{FA7899F2-CC39-47D0-A178-6C96E73BB0C0}" type="presParOf" srcId="{65B71EC0-057B-493A-AFCA-CF40DFF43F5E}" destId="{B467ADF5-C0CE-4AA7-8245-090397D6C0F8}" srcOrd="2" destOrd="0" presId="urn:microsoft.com/office/officeart/2008/layout/HalfCircleOrganizationChart"/>
    <dgm:cxn modelId="{8483F754-BA09-4DC5-8D86-B35353C2CA3F}" type="presParOf" srcId="{243D9BD9-DA8A-4575-809D-146B6AF75C65}" destId="{508DA7C4-161B-468B-A786-6EDD9A851991}"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6CCBB2-A5A0-4D73-90CC-94B0D5AA1DC9}"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tr-TR"/>
        </a:p>
      </dgm:t>
    </dgm:pt>
    <dgm:pt modelId="{86A670CD-AE8E-4DC4-9D75-F86756D1B6C4}">
      <dgm:prSet phldrT="[Metin]" custT="1"/>
      <dgm:spPr/>
      <dgm:t>
        <a:bodyPr/>
        <a:lstStyle/>
        <a:p>
          <a:r>
            <a:rPr lang="tr-TR" sz="2800" dirty="0"/>
            <a:t>Fiziksel İstismar</a:t>
          </a:r>
        </a:p>
      </dgm:t>
    </dgm:pt>
    <dgm:pt modelId="{2B4D1D92-043B-4CB9-822F-FE8433329C06}" type="parTrans" cxnId="{9E75BD84-89FB-49A7-8668-EAE03B1607C9}">
      <dgm:prSet/>
      <dgm:spPr/>
      <dgm:t>
        <a:bodyPr/>
        <a:lstStyle/>
        <a:p>
          <a:endParaRPr lang="tr-TR"/>
        </a:p>
      </dgm:t>
    </dgm:pt>
    <dgm:pt modelId="{CA7CE037-416D-4019-BABC-CF02782068C5}" type="sibTrans" cxnId="{9E75BD84-89FB-49A7-8668-EAE03B1607C9}">
      <dgm:prSet/>
      <dgm:spPr/>
      <dgm:t>
        <a:bodyPr/>
        <a:lstStyle/>
        <a:p>
          <a:endParaRPr lang="tr-TR"/>
        </a:p>
      </dgm:t>
    </dgm:pt>
    <dgm:pt modelId="{8106A35C-1B49-490E-94D9-D4D9323FC5D4}">
      <dgm:prSet phldrT="[Metin]" custT="1"/>
      <dgm:spPr/>
      <dgm:t>
        <a:bodyPr/>
        <a:lstStyle/>
        <a:p>
          <a:r>
            <a:rPr lang="tr-TR" sz="2800" dirty="0"/>
            <a:t>Cinsel İstismar</a:t>
          </a:r>
        </a:p>
      </dgm:t>
    </dgm:pt>
    <dgm:pt modelId="{03F38E2F-06B3-40B4-A782-F89A08D84753}" type="parTrans" cxnId="{591447A1-04D2-45D4-A8D4-765A3E5F7AA2}">
      <dgm:prSet/>
      <dgm:spPr/>
      <dgm:t>
        <a:bodyPr/>
        <a:lstStyle/>
        <a:p>
          <a:endParaRPr lang="tr-TR"/>
        </a:p>
      </dgm:t>
    </dgm:pt>
    <dgm:pt modelId="{C38C8261-A238-4445-B7C1-D99BC6AD4A22}" type="sibTrans" cxnId="{591447A1-04D2-45D4-A8D4-765A3E5F7AA2}">
      <dgm:prSet/>
      <dgm:spPr/>
      <dgm:t>
        <a:bodyPr/>
        <a:lstStyle/>
        <a:p>
          <a:endParaRPr lang="tr-TR"/>
        </a:p>
      </dgm:t>
    </dgm:pt>
    <dgm:pt modelId="{39F0F585-9FFD-4B94-A18F-3D729DB9A054}">
      <dgm:prSet phldrT="[Metin]" custT="1"/>
      <dgm:spPr/>
      <dgm:t>
        <a:bodyPr/>
        <a:lstStyle/>
        <a:p>
          <a:r>
            <a:rPr lang="tr-TR" sz="2800" dirty="0"/>
            <a:t>Duygusal istismar</a:t>
          </a:r>
        </a:p>
      </dgm:t>
    </dgm:pt>
    <dgm:pt modelId="{4589630B-FDEA-408E-BBB5-20D0DCADB380}" type="parTrans" cxnId="{90C7CC07-F344-4BDA-8D02-A9447174A4AA}">
      <dgm:prSet/>
      <dgm:spPr/>
      <dgm:t>
        <a:bodyPr/>
        <a:lstStyle/>
        <a:p>
          <a:endParaRPr lang="tr-TR"/>
        </a:p>
      </dgm:t>
    </dgm:pt>
    <dgm:pt modelId="{F66D68CB-EE7F-400B-989E-163DFB0A307A}" type="sibTrans" cxnId="{90C7CC07-F344-4BDA-8D02-A9447174A4AA}">
      <dgm:prSet/>
      <dgm:spPr/>
      <dgm:t>
        <a:bodyPr/>
        <a:lstStyle/>
        <a:p>
          <a:endParaRPr lang="tr-TR"/>
        </a:p>
      </dgm:t>
    </dgm:pt>
    <dgm:pt modelId="{F7370353-EF0E-42A3-8ED1-5A5B70BDDA75}">
      <dgm:prSet phldrT="[Metin]" custT="1"/>
      <dgm:spPr/>
      <dgm:t>
        <a:bodyPr/>
        <a:lstStyle/>
        <a:p>
          <a:r>
            <a:rPr lang="tr-TR" sz="2800" dirty="0"/>
            <a:t>İhmal</a:t>
          </a:r>
        </a:p>
      </dgm:t>
    </dgm:pt>
    <dgm:pt modelId="{5778C3C0-4393-43FC-904B-5BD03A6961BE}" type="parTrans" cxnId="{F6ECD699-7CA6-49C8-991F-23A5BA1378E9}">
      <dgm:prSet/>
      <dgm:spPr/>
      <dgm:t>
        <a:bodyPr/>
        <a:lstStyle/>
        <a:p>
          <a:endParaRPr lang="tr-TR"/>
        </a:p>
      </dgm:t>
    </dgm:pt>
    <dgm:pt modelId="{A8E134CE-39F6-48ED-B341-8FC4026DF4EB}" type="sibTrans" cxnId="{F6ECD699-7CA6-49C8-991F-23A5BA1378E9}">
      <dgm:prSet/>
      <dgm:spPr/>
      <dgm:t>
        <a:bodyPr/>
        <a:lstStyle/>
        <a:p>
          <a:endParaRPr lang="tr-TR"/>
        </a:p>
      </dgm:t>
    </dgm:pt>
    <dgm:pt modelId="{BE530C70-696B-4B39-A6F8-5E35E2B03884}" type="pres">
      <dgm:prSet presAssocID="{D16CCBB2-A5A0-4D73-90CC-94B0D5AA1DC9}" presName="linear" presStyleCnt="0">
        <dgm:presLayoutVars>
          <dgm:animLvl val="lvl"/>
          <dgm:resizeHandles val="exact"/>
        </dgm:presLayoutVars>
      </dgm:prSet>
      <dgm:spPr/>
    </dgm:pt>
    <dgm:pt modelId="{422D85BC-C0E6-4111-AC7E-9E3DC63E12A6}" type="pres">
      <dgm:prSet presAssocID="{86A670CD-AE8E-4DC4-9D75-F86756D1B6C4}" presName="parentText" presStyleLbl="node1" presStyleIdx="0" presStyleCnt="4" custLinFactNeighborY="-74559">
        <dgm:presLayoutVars>
          <dgm:chMax val="0"/>
          <dgm:bulletEnabled val="1"/>
        </dgm:presLayoutVars>
      </dgm:prSet>
      <dgm:spPr/>
    </dgm:pt>
    <dgm:pt modelId="{353D3900-02E0-413B-8814-1F13469460D5}" type="pres">
      <dgm:prSet presAssocID="{CA7CE037-416D-4019-BABC-CF02782068C5}" presName="spacer" presStyleCnt="0"/>
      <dgm:spPr/>
    </dgm:pt>
    <dgm:pt modelId="{6DC0FA4B-4017-43C4-AAB9-C276D7A7AF6D}" type="pres">
      <dgm:prSet presAssocID="{8106A35C-1B49-490E-94D9-D4D9323FC5D4}" presName="parentText" presStyleLbl="node1" presStyleIdx="1" presStyleCnt="4">
        <dgm:presLayoutVars>
          <dgm:chMax val="0"/>
          <dgm:bulletEnabled val="1"/>
        </dgm:presLayoutVars>
      </dgm:prSet>
      <dgm:spPr/>
    </dgm:pt>
    <dgm:pt modelId="{CEC1CB89-0A8E-4FCC-860E-97148B1B8E22}" type="pres">
      <dgm:prSet presAssocID="{C38C8261-A238-4445-B7C1-D99BC6AD4A22}" presName="spacer" presStyleCnt="0"/>
      <dgm:spPr/>
    </dgm:pt>
    <dgm:pt modelId="{A1C06C7E-2F23-4C43-87B7-A8732E8023EF}" type="pres">
      <dgm:prSet presAssocID="{39F0F585-9FFD-4B94-A18F-3D729DB9A054}" presName="parentText" presStyleLbl="node1" presStyleIdx="2" presStyleCnt="4">
        <dgm:presLayoutVars>
          <dgm:chMax val="0"/>
          <dgm:bulletEnabled val="1"/>
        </dgm:presLayoutVars>
      </dgm:prSet>
      <dgm:spPr/>
    </dgm:pt>
    <dgm:pt modelId="{CE2C01D7-5B7F-4AF0-9372-94DE6518F597}" type="pres">
      <dgm:prSet presAssocID="{F66D68CB-EE7F-400B-989E-163DFB0A307A}" presName="spacer" presStyleCnt="0"/>
      <dgm:spPr/>
    </dgm:pt>
    <dgm:pt modelId="{1E8BA0EB-5364-4B19-9E7E-979478E27CAC}" type="pres">
      <dgm:prSet presAssocID="{F7370353-EF0E-42A3-8ED1-5A5B70BDDA75}" presName="parentText" presStyleLbl="node1" presStyleIdx="3" presStyleCnt="4">
        <dgm:presLayoutVars>
          <dgm:chMax val="0"/>
          <dgm:bulletEnabled val="1"/>
        </dgm:presLayoutVars>
      </dgm:prSet>
      <dgm:spPr/>
    </dgm:pt>
  </dgm:ptLst>
  <dgm:cxnLst>
    <dgm:cxn modelId="{90C7CC07-F344-4BDA-8D02-A9447174A4AA}" srcId="{D16CCBB2-A5A0-4D73-90CC-94B0D5AA1DC9}" destId="{39F0F585-9FFD-4B94-A18F-3D729DB9A054}" srcOrd="2" destOrd="0" parTransId="{4589630B-FDEA-408E-BBB5-20D0DCADB380}" sibTransId="{F66D68CB-EE7F-400B-989E-163DFB0A307A}"/>
    <dgm:cxn modelId="{39C8DE15-D914-43D1-B4A9-A0099EFDEFD0}" type="presOf" srcId="{86A670CD-AE8E-4DC4-9D75-F86756D1B6C4}" destId="{422D85BC-C0E6-4111-AC7E-9E3DC63E12A6}" srcOrd="0" destOrd="0" presId="urn:microsoft.com/office/officeart/2005/8/layout/vList2"/>
    <dgm:cxn modelId="{2E17C26A-0393-4B7E-89EE-C8BEDAF5D270}" type="presOf" srcId="{39F0F585-9FFD-4B94-A18F-3D729DB9A054}" destId="{A1C06C7E-2F23-4C43-87B7-A8732E8023EF}" srcOrd="0" destOrd="0" presId="urn:microsoft.com/office/officeart/2005/8/layout/vList2"/>
    <dgm:cxn modelId="{115B4B4B-E1B2-4047-A9AF-3C3011A4DA83}" type="presOf" srcId="{8106A35C-1B49-490E-94D9-D4D9323FC5D4}" destId="{6DC0FA4B-4017-43C4-AAB9-C276D7A7AF6D}" srcOrd="0" destOrd="0" presId="urn:microsoft.com/office/officeart/2005/8/layout/vList2"/>
    <dgm:cxn modelId="{9E75BD84-89FB-49A7-8668-EAE03B1607C9}" srcId="{D16CCBB2-A5A0-4D73-90CC-94B0D5AA1DC9}" destId="{86A670CD-AE8E-4DC4-9D75-F86756D1B6C4}" srcOrd="0" destOrd="0" parTransId="{2B4D1D92-043B-4CB9-822F-FE8433329C06}" sibTransId="{CA7CE037-416D-4019-BABC-CF02782068C5}"/>
    <dgm:cxn modelId="{F6ECD699-7CA6-49C8-991F-23A5BA1378E9}" srcId="{D16CCBB2-A5A0-4D73-90CC-94B0D5AA1DC9}" destId="{F7370353-EF0E-42A3-8ED1-5A5B70BDDA75}" srcOrd="3" destOrd="0" parTransId="{5778C3C0-4393-43FC-904B-5BD03A6961BE}" sibTransId="{A8E134CE-39F6-48ED-B341-8FC4026DF4EB}"/>
    <dgm:cxn modelId="{A4B2659D-6F70-4545-AEAA-623CC4224941}" type="presOf" srcId="{F7370353-EF0E-42A3-8ED1-5A5B70BDDA75}" destId="{1E8BA0EB-5364-4B19-9E7E-979478E27CAC}" srcOrd="0" destOrd="0" presId="urn:microsoft.com/office/officeart/2005/8/layout/vList2"/>
    <dgm:cxn modelId="{591447A1-04D2-45D4-A8D4-765A3E5F7AA2}" srcId="{D16CCBB2-A5A0-4D73-90CC-94B0D5AA1DC9}" destId="{8106A35C-1B49-490E-94D9-D4D9323FC5D4}" srcOrd="1" destOrd="0" parTransId="{03F38E2F-06B3-40B4-A782-F89A08D84753}" sibTransId="{C38C8261-A238-4445-B7C1-D99BC6AD4A22}"/>
    <dgm:cxn modelId="{8B6D1CD9-8001-4E09-A459-F8A322E6C812}" type="presOf" srcId="{D16CCBB2-A5A0-4D73-90CC-94B0D5AA1DC9}" destId="{BE530C70-696B-4B39-A6F8-5E35E2B03884}" srcOrd="0" destOrd="0" presId="urn:microsoft.com/office/officeart/2005/8/layout/vList2"/>
    <dgm:cxn modelId="{4D315B4F-0B16-4F81-A238-39E0B35D4A42}" type="presParOf" srcId="{BE530C70-696B-4B39-A6F8-5E35E2B03884}" destId="{422D85BC-C0E6-4111-AC7E-9E3DC63E12A6}" srcOrd="0" destOrd="0" presId="urn:microsoft.com/office/officeart/2005/8/layout/vList2"/>
    <dgm:cxn modelId="{2E9D6B96-8419-45BF-8EF6-A37D95D9BC2A}" type="presParOf" srcId="{BE530C70-696B-4B39-A6F8-5E35E2B03884}" destId="{353D3900-02E0-413B-8814-1F13469460D5}" srcOrd="1" destOrd="0" presId="urn:microsoft.com/office/officeart/2005/8/layout/vList2"/>
    <dgm:cxn modelId="{045ADAE1-EF5E-4C7D-AC53-F2294B498D84}" type="presParOf" srcId="{BE530C70-696B-4B39-A6F8-5E35E2B03884}" destId="{6DC0FA4B-4017-43C4-AAB9-C276D7A7AF6D}" srcOrd="2" destOrd="0" presId="urn:microsoft.com/office/officeart/2005/8/layout/vList2"/>
    <dgm:cxn modelId="{0B840C73-4C29-4998-9B0E-CC59CBC27397}" type="presParOf" srcId="{BE530C70-696B-4B39-A6F8-5E35E2B03884}" destId="{CEC1CB89-0A8E-4FCC-860E-97148B1B8E22}" srcOrd="3" destOrd="0" presId="urn:microsoft.com/office/officeart/2005/8/layout/vList2"/>
    <dgm:cxn modelId="{7DC324DF-E468-4373-8357-5B9681208D87}" type="presParOf" srcId="{BE530C70-696B-4B39-A6F8-5E35E2B03884}" destId="{A1C06C7E-2F23-4C43-87B7-A8732E8023EF}" srcOrd="4" destOrd="0" presId="urn:microsoft.com/office/officeart/2005/8/layout/vList2"/>
    <dgm:cxn modelId="{9FF7D697-21B9-4AD1-A4D7-ED1F85BB745F}" type="presParOf" srcId="{BE530C70-696B-4B39-A6F8-5E35E2B03884}" destId="{CE2C01D7-5B7F-4AF0-9372-94DE6518F597}" srcOrd="5" destOrd="0" presId="urn:microsoft.com/office/officeart/2005/8/layout/vList2"/>
    <dgm:cxn modelId="{7056ACE9-ED62-499E-BE6B-932CB116A7CD}" type="presParOf" srcId="{BE530C70-696B-4B39-A6F8-5E35E2B03884}" destId="{1E8BA0EB-5364-4B19-9E7E-979478E27CA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3B71A9-04D7-4EEA-9496-7B3722CD12D1}" type="doc">
      <dgm:prSet loTypeId="urn:microsoft.com/office/officeart/2005/8/layout/chevron1" loCatId="process" qsTypeId="urn:microsoft.com/office/officeart/2005/8/quickstyle/simple5" qsCatId="simple" csTypeId="urn:microsoft.com/office/officeart/2005/8/colors/colorful1" csCatId="colorful" phldr="1"/>
      <dgm:spPr/>
    </dgm:pt>
    <dgm:pt modelId="{0616A591-2280-4816-A660-807035399C56}">
      <dgm:prSet phldrT="[Metin]"/>
      <dgm:spPr/>
      <dgm:t>
        <a:bodyPr/>
        <a:lstStyle/>
        <a:p>
          <a:r>
            <a:rPr lang="tr-TR" dirty="0"/>
            <a:t>Çocuğu istismar ortamından en kısa sürede uzaklaştırın</a:t>
          </a:r>
        </a:p>
      </dgm:t>
    </dgm:pt>
    <dgm:pt modelId="{0D7A9A7A-8672-4FDF-85BC-2DFAFC03575D}" type="parTrans" cxnId="{2C897451-F5C3-4A04-A7F7-145845A6604C}">
      <dgm:prSet/>
      <dgm:spPr/>
      <dgm:t>
        <a:bodyPr/>
        <a:lstStyle/>
        <a:p>
          <a:endParaRPr lang="tr-TR"/>
        </a:p>
      </dgm:t>
    </dgm:pt>
    <dgm:pt modelId="{D1D2917E-A056-4655-9CC5-81ECB52EE745}" type="sibTrans" cxnId="{2C897451-F5C3-4A04-A7F7-145845A6604C}">
      <dgm:prSet/>
      <dgm:spPr/>
      <dgm:t>
        <a:bodyPr/>
        <a:lstStyle/>
        <a:p>
          <a:endParaRPr lang="tr-TR"/>
        </a:p>
      </dgm:t>
    </dgm:pt>
    <dgm:pt modelId="{0220C215-AE15-406C-94AE-3A0FC285D32B}">
      <dgm:prSet phldrT="[Metin]"/>
      <dgm:spPr/>
      <dgm:t>
        <a:bodyPr/>
        <a:lstStyle/>
        <a:p>
          <a:r>
            <a:rPr lang="tr-TR" dirty="0"/>
            <a:t>Çocuğa yardım edin</a:t>
          </a:r>
        </a:p>
      </dgm:t>
    </dgm:pt>
    <dgm:pt modelId="{B00A433F-CCAD-4C3C-BE82-B2F6E6CF7D89}" type="parTrans" cxnId="{631E7685-C132-4933-8D00-76C3B6D4EDC7}">
      <dgm:prSet/>
      <dgm:spPr/>
      <dgm:t>
        <a:bodyPr/>
        <a:lstStyle/>
        <a:p>
          <a:endParaRPr lang="tr-TR"/>
        </a:p>
      </dgm:t>
    </dgm:pt>
    <dgm:pt modelId="{6A9C1710-DF7A-4453-A9F1-B69309A6565A}" type="sibTrans" cxnId="{631E7685-C132-4933-8D00-76C3B6D4EDC7}">
      <dgm:prSet/>
      <dgm:spPr/>
      <dgm:t>
        <a:bodyPr/>
        <a:lstStyle/>
        <a:p>
          <a:endParaRPr lang="tr-TR"/>
        </a:p>
      </dgm:t>
    </dgm:pt>
    <dgm:pt modelId="{CFB32AE4-AC94-44B8-918D-F3033A4495F8}">
      <dgm:prSet phldrT="[Metin]"/>
      <dgm:spPr/>
      <dgm:t>
        <a:bodyPr/>
        <a:lstStyle/>
        <a:p>
          <a:r>
            <a:rPr lang="tr-TR" dirty="0"/>
            <a:t>Bildirimde bulunun</a:t>
          </a:r>
        </a:p>
      </dgm:t>
    </dgm:pt>
    <dgm:pt modelId="{9A11FD4E-7D43-4D21-9424-AA242400B09F}" type="parTrans" cxnId="{85FF5CEC-73BF-4D2A-B05D-1084F10FEB03}">
      <dgm:prSet/>
      <dgm:spPr/>
      <dgm:t>
        <a:bodyPr/>
        <a:lstStyle/>
        <a:p>
          <a:endParaRPr lang="tr-TR"/>
        </a:p>
      </dgm:t>
    </dgm:pt>
    <dgm:pt modelId="{F6CEDA24-9A36-49D0-897C-931FF4D5D529}" type="sibTrans" cxnId="{85FF5CEC-73BF-4D2A-B05D-1084F10FEB03}">
      <dgm:prSet/>
      <dgm:spPr/>
      <dgm:t>
        <a:bodyPr/>
        <a:lstStyle/>
        <a:p>
          <a:endParaRPr lang="tr-TR"/>
        </a:p>
      </dgm:t>
    </dgm:pt>
    <dgm:pt modelId="{AF7A078A-0ABE-4E68-B49E-C4F0C64736F2}" type="pres">
      <dgm:prSet presAssocID="{463B71A9-04D7-4EEA-9496-7B3722CD12D1}" presName="Name0" presStyleCnt="0">
        <dgm:presLayoutVars>
          <dgm:dir/>
          <dgm:animLvl val="lvl"/>
          <dgm:resizeHandles val="exact"/>
        </dgm:presLayoutVars>
      </dgm:prSet>
      <dgm:spPr/>
    </dgm:pt>
    <dgm:pt modelId="{FD132B56-63F3-4879-9F95-F1676072C19A}" type="pres">
      <dgm:prSet presAssocID="{0616A591-2280-4816-A660-807035399C56}" presName="parTxOnly" presStyleLbl="node1" presStyleIdx="0" presStyleCnt="3">
        <dgm:presLayoutVars>
          <dgm:chMax val="0"/>
          <dgm:chPref val="0"/>
          <dgm:bulletEnabled val="1"/>
        </dgm:presLayoutVars>
      </dgm:prSet>
      <dgm:spPr/>
    </dgm:pt>
    <dgm:pt modelId="{8E7DF5FF-4D33-41E5-9465-A964F4BAA19B}" type="pres">
      <dgm:prSet presAssocID="{D1D2917E-A056-4655-9CC5-81ECB52EE745}" presName="parTxOnlySpace" presStyleCnt="0"/>
      <dgm:spPr/>
    </dgm:pt>
    <dgm:pt modelId="{26022E97-E408-4CE0-BBD9-BA0109F86F14}" type="pres">
      <dgm:prSet presAssocID="{0220C215-AE15-406C-94AE-3A0FC285D32B}" presName="parTxOnly" presStyleLbl="node1" presStyleIdx="1" presStyleCnt="3">
        <dgm:presLayoutVars>
          <dgm:chMax val="0"/>
          <dgm:chPref val="0"/>
          <dgm:bulletEnabled val="1"/>
        </dgm:presLayoutVars>
      </dgm:prSet>
      <dgm:spPr/>
    </dgm:pt>
    <dgm:pt modelId="{02B8558F-4AB6-407C-9147-E884ED99DBDD}" type="pres">
      <dgm:prSet presAssocID="{6A9C1710-DF7A-4453-A9F1-B69309A6565A}" presName="parTxOnlySpace" presStyleCnt="0"/>
      <dgm:spPr/>
    </dgm:pt>
    <dgm:pt modelId="{6E568C7B-BE8E-4C36-B9EF-76CAA1B8D7AE}" type="pres">
      <dgm:prSet presAssocID="{CFB32AE4-AC94-44B8-918D-F3033A4495F8}" presName="parTxOnly" presStyleLbl="node1" presStyleIdx="2" presStyleCnt="3">
        <dgm:presLayoutVars>
          <dgm:chMax val="0"/>
          <dgm:chPref val="0"/>
          <dgm:bulletEnabled val="1"/>
        </dgm:presLayoutVars>
      </dgm:prSet>
      <dgm:spPr/>
    </dgm:pt>
  </dgm:ptLst>
  <dgm:cxnLst>
    <dgm:cxn modelId="{E720870F-394E-4BF1-9FA4-DFDE904A8FE0}" type="presOf" srcId="{0616A591-2280-4816-A660-807035399C56}" destId="{FD132B56-63F3-4879-9F95-F1676072C19A}" srcOrd="0" destOrd="0" presId="urn:microsoft.com/office/officeart/2005/8/layout/chevron1"/>
    <dgm:cxn modelId="{49DDB448-BCDA-4C6B-B7E0-20E95098F999}" type="presOf" srcId="{463B71A9-04D7-4EEA-9496-7B3722CD12D1}" destId="{AF7A078A-0ABE-4E68-B49E-C4F0C64736F2}" srcOrd="0" destOrd="0" presId="urn:microsoft.com/office/officeart/2005/8/layout/chevron1"/>
    <dgm:cxn modelId="{2C897451-F5C3-4A04-A7F7-145845A6604C}" srcId="{463B71A9-04D7-4EEA-9496-7B3722CD12D1}" destId="{0616A591-2280-4816-A660-807035399C56}" srcOrd="0" destOrd="0" parTransId="{0D7A9A7A-8672-4FDF-85BC-2DFAFC03575D}" sibTransId="{D1D2917E-A056-4655-9CC5-81ECB52EE745}"/>
    <dgm:cxn modelId="{631E7685-C132-4933-8D00-76C3B6D4EDC7}" srcId="{463B71A9-04D7-4EEA-9496-7B3722CD12D1}" destId="{0220C215-AE15-406C-94AE-3A0FC285D32B}" srcOrd="1" destOrd="0" parTransId="{B00A433F-CCAD-4C3C-BE82-B2F6E6CF7D89}" sibTransId="{6A9C1710-DF7A-4453-A9F1-B69309A6565A}"/>
    <dgm:cxn modelId="{119FC3BB-14C5-4889-BBAE-388C8DE07600}" type="presOf" srcId="{0220C215-AE15-406C-94AE-3A0FC285D32B}" destId="{26022E97-E408-4CE0-BBD9-BA0109F86F14}" srcOrd="0" destOrd="0" presId="urn:microsoft.com/office/officeart/2005/8/layout/chevron1"/>
    <dgm:cxn modelId="{F732ADCD-6FFC-4272-A087-B5E7B5D33E01}" type="presOf" srcId="{CFB32AE4-AC94-44B8-918D-F3033A4495F8}" destId="{6E568C7B-BE8E-4C36-B9EF-76CAA1B8D7AE}" srcOrd="0" destOrd="0" presId="urn:microsoft.com/office/officeart/2005/8/layout/chevron1"/>
    <dgm:cxn modelId="{85FF5CEC-73BF-4D2A-B05D-1084F10FEB03}" srcId="{463B71A9-04D7-4EEA-9496-7B3722CD12D1}" destId="{CFB32AE4-AC94-44B8-918D-F3033A4495F8}" srcOrd="2" destOrd="0" parTransId="{9A11FD4E-7D43-4D21-9424-AA242400B09F}" sibTransId="{F6CEDA24-9A36-49D0-897C-931FF4D5D529}"/>
    <dgm:cxn modelId="{F8843CBA-52C3-43B0-B3D9-12F51339CB05}" type="presParOf" srcId="{AF7A078A-0ABE-4E68-B49E-C4F0C64736F2}" destId="{FD132B56-63F3-4879-9F95-F1676072C19A}" srcOrd="0" destOrd="0" presId="urn:microsoft.com/office/officeart/2005/8/layout/chevron1"/>
    <dgm:cxn modelId="{2583B740-CE6D-44C8-8D21-8A1661C83EFC}" type="presParOf" srcId="{AF7A078A-0ABE-4E68-B49E-C4F0C64736F2}" destId="{8E7DF5FF-4D33-41E5-9465-A964F4BAA19B}" srcOrd="1" destOrd="0" presId="urn:microsoft.com/office/officeart/2005/8/layout/chevron1"/>
    <dgm:cxn modelId="{0A507921-A5C6-4DF2-B118-7E468C44FD6E}" type="presParOf" srcId="{AF7A078A-0ABE-4E68-B49E-C4F0C64736F2}" destId="{26022E97-E408-4CE0-BBD9-BA0109F86F14}" srcOrd="2" destOrd="0" presId="urn:microsoft.com/office/officeart/2005/8/layout/chevron1"/>
    <dgm:cxn modelId="{EF2B5AE1-B3C4-49D1-8D57-BA7C62D5F414}" type="presParOf" srcId="{AF7A078A-0ABE-4E68-B49E-C4F0C64736F2}" destId="{02B8558F-4AB6-407C-9147-E884ED99DBDD}" srcOrd="3" destOrd="0" presId="urn:microsoft.com/office/officeart/2005/8/layout/chevron1"/>
    <dgm:cxn modelId="{4F8052CF-C931-497B-A7C0-E9CDFBADD706}" type="presParOf" srcId="{AF7A078A-0ABE-4E68-B49E-C4F0C64736F2}" destId="{6E568C7B-BE8E-4C36-B9EF-76CAA1B8D7A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70F26-62F2-42CC-92FF-CA6048E2AF6A}">
      <dsp:nvSpPr>
        <dsp:cNvPr id="0" name=""/>
        <dsp:cNvSpPr/>
      </dsp:nvSpPr>
      <dsp:spPr>
        <a:xfrm rot="5400000">
          <a:off x="4653210" y="-1828330"/>
          <a:ext cx="922920" cy="481380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a:t>1. Madde:</a:t>
          </a:r>
        </a:p>
        <a:p>
          <a:pPr marL="171450" lvl="1" indent="-171450" algn="l" defTabSz="755650">
            <a:lnSpc>
              <a:spcPct val="90000"/>
            </a:lnSpc>
            <a:spcBef>
              <a:spcPct val="0"/>
            </a:spcBef>
            <a:spcAft>
              <a:spcPct val="15000"/>
            </a:spcAft>
            <a:buChar char="•"/>
          </a:pPr>
          <a:r>
            <a:rPr lang="tr-TR" sz="1700" kern="1200" dirty="0"/>
            <a:t>18 yaşından küçük her insan çocuk sayılır</a:t>
          </a:r>
        </a:p>
      </dsp:txBody>
      <dsp:txXfrm rot="-5400000">
        <a:off x="2707767" y="162166"/>
        <a:ext cx="4768755" cy="832814"/>
      </dsp:txXfrm>
    </dsp:sp>
    <dsp:sp modelId="{F003F634-6F53-4683-8D40-95C2D5E96F4E}">
      <dsp:nvSpPr>
        <dsp:cNvPr id="0" name=""/>
        <dsp:cNvSpPr/>
      </dsp:nvSpPr>
      <dsp:spPr>
        <a:xfrm>
          <a:off x="0" y="1747"/>
          <a:ext cx="2707767" cy="115365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kern="1200" dirty="0"/>
            <a:t>Çocuk Hakları Sözleşmesi</a:t>
          </a:r>
        </a:p>
      </dsp:txBody>
      <dsp:txXfrm>
        <a:off x="56317" y="58064"/>
        <a:ext cx="2595133" cy="1041016"/>
      </dsp:txXfrm>
    </dsp:sp>
    <dsp:sp modelId="{1DE2BE45-BCA2-41FF-96D0-8168927078C2}">
      <dsp:nvSpPr>
        <dsp:cNvPr id="0" name=""/>
        <dsp:cNvSpPr/>
      </dsp:nvSpPr>
      <dsp:spPr>
        <a:xfrm rot="5400000">
          <a:off x="4653210" y="-616998"/>
          <a:ext cx="922920" cy="4813808"/>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a:t>3. Madde:</a:t>
          </a:r>
        </a:p>
        <a:p>
          <a:pPr marL="171450" lvl="1" indent="-171450" algn="l" defTabSz="755650">
            <a:lnSpc>
              <a:spcPct val="90000"/>
            </a:lnSpc>
            <a:spcBef>
              <a:spcPct val="0"/>
            </a:spcBef>
            <a:spcAft>
              <a:spcPct val="15000"/>
            </a:spcAft>
            <a:buChar char="•"/>
          </a:pPr>
          <a:r>
            <a:rPr lang="tr-TR" sz="1700" kern="1200" dirty="0"/>
            <a:t>Daha erken ergin(reşit) olsa bile 18 yaşını doldurmamış kimse çocuk sayılır</a:t>
          </a:r>
        </a:p>
      </dsp:txBody>
      <dsp:txXfrm rot="-5400000">
        <a:off x="2707767" y="1373498"/>
        <a:ext cx="4768755" cy="832814"/>
      </dsp:txXfrm>
    </dsp:sp>
    <dsp:sp modelId="{6961B6AC-5562-467B-AADD-B8656BEC564B}">
      <dsp:nvSpPr>
        <dsp:cNvPr id="0" name=""/>
        <dsp:cNvSpPr/>
      </dsp:nvSpPr>
      <dsp:spPr>
        <a:xfrm>
          <a:off x="0" y="1213080"/>
          <a:ext cx="2707767" cy="115365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kern="1200" dirty="0"/>
            <a:t>5395 Sayılı Çocuk Koruma Kanunu</a:t>
          </a:r>
        </a:p>
      </dsp:txBody>
      <dsp:txXfrm>
        <a:off x="56317" y="1269397"/>
        <a:ext cx="2595133" cy="1041016"/>
      </dsp:txXfrm>
    </dsp:sp>
    <dsp:sp modelId="{4341A541-A6CE-481A-9FEB-BFD34379D2C7}">
      <dsp:nvSpPr>
        <dsp:cNvPr id="0" name=""/>
        <dsp:cNvSpPr/>
      </dsp:nvSpPr>
      <dsp:spPr>
        <a:xfrm rot="5400000">
          <a:off x="4653210" y="594334"/>
          <a:ext cx="922920" cy="4813808"/>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a:t>6 Madde:</a:t>
          </a:r>
        </a:p>
        <a:p>
          <a:pPr marL="171450" lvl="1" indent="-171450" algn="l" defTabSz="755650">
            <a:lnSpc>
              <a:spcPct val="90000"/>
            </a:lnSpc>
            <a:spcBef>
              <a:spcPct val="0"/>
            </a:spcBef>
            <a:spcAft>
              <a:spcPct val="15000"/>
            </a:spcAft>
            <a:buChar char="•"/>
          </a:pPr>
          <a:r>
            <a:rPr lang="tr-TR" sz="1700" kern="1200" dirty="0"/>
            <a:t>Çocuk deyiminden 18 yaşını doldurmamış kişi anlaşılır</a:t>
          </a:r>
        </a:p>
      </dsp:txBody>
      <dsp:txXfrm rot="-5400000">
        <a:off x="2707767" y="2584831"/>
        <a:ext cx="4768755" cy="832814"/>
      </dsp:txXfrm>
    </dsp:sp>
    <dsp:sp modelId="{C5E990E6-F8DA-41A2-976C-3EC65667C7A9}">
      <dsp:nvSpPr>
        <dsp:cNvPr id="0" name=""/>
        <dsp:cNvSpPr/>
      </dsp:nvSpPr>
      <dsp:spPr>
        <a:xfrm>
          <a:off x="0" y="2424413"/>
          <a:ext cx="2707767" cy="115365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kern="1200" dirty="0"/>
            <a:t>5237 Sayılı Türk Ceza Kanunu</a:t>
          </a:r>
        </a:p>
      </dsp:txBody>
      <dsp:txXfrm>
        <a:off x="56317" y="2480730"/>
        <a:ext cx="2595133" cy="1041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95D29-C6A1-454F-BAC8-8DC8ED355553}">
      <dsp:nvSpPr>
        <dsp:cNvPr id="0" name=""/>
        <dsp:cNvSpPr/>
      </dsp:nvSpPr>
      <dsp:spPr>
        <a:xfrm>
          <a:off x="4032448" y="2560738"/>
          <a:ext cx="2852986" cy="495146"/>
        </a:xfrm>
        <a:custGeom>
          <a:avLst/>
          <a:gdLst/>
          <a:ahLst/>
          <a:cxnLst/>
          <a:rect l="0" t="0" r="0" b="0"/>
          <a:pathLst>
            <a:path>
              <a:moveTo>
                <a:pt x="0" y="0"/>
              </a:moveTo>
              <a:lnTo>
                <a:pt x="0" y="247573"/>
              </a:lnTo>
              <a:lnTo>
                <a:pt x="2852986" y="247573"/>
              </a:lnTo>
              <a:lnTo>
                <a:pt x="2852986" y="49514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64BDCC-5991-40A6-B3B2-3DE066D1B056}">
      <dsp:nvSpPr>
        <dsp:cNvPr id="0" name=""/>
        <dsp:cNvSpPr/>
      </dsp:nvSpPr>
      <dsp:spPr>
        <a:xfrm>
          <a:off x="3986727" y="2560738"/>
          <a:ext cx="91440" cy="495146"/>
        </a:xfrm>
        <a:custGeom>
          <a:avLst/>
          <a:gdLst/>
          <a:ahLst/>
          <a:cxnLst/>
          <a:rect l="0" t="0" r="0" b="0"/>
          <a:pathLst>
            <a:path>
              <a:moveTo>
                <a:pt x="45720" y="0"/>
              </a:moveTo>
              <a:lnTo>
                <a:pt x="45720" y="49514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5E8EBE-A8DC-44B8-BB6E-F5037A63581A}">
      <dsp:nvSpPr>
        <dsp:cNvPr id="0" name=""/>
        <dsp:cNvSpPr/>
      </dsp:nvSpPr>
      <dsp:spPr>
        <a:xfrm>
          <a:off x="1179461" y="2560738"/>
          <a:ext cx="2852986" cy="495146"/>
        </a:xfrm>
        <a:custGeom>
          <a:avLst/>
          <a:gdLst/>
          <a:ahLst/>
          <a:cxnLst/>
          <a:rect l="0" t="0" r="0" b="0"/>
          <a:pathLst>
            <a:path>
              <a:moveTo>
                <a:pt x="2852986" y="0"/>
              </a:moveTo>
              <a:lnTo>
                <a:pt x="2852986" y="247573"/>
              </a:lnTo>
              <a:lnTo>
                <a:pt x="0" y="247573"/>
              </a:lnTo>
              <a:lnTo>
                <a:pt x="0" y="49514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F73B73-A68C-4C54-9EF4-D6A22EA83859}">
      <dsp:nvSpPr>
        <dsp:cNvPr id="0" name=""/>
        <dsp:cNvSpPr/>
      </dsp:nvSpPr>
      <dsp:spPr>
        <a:xfrm>
          <a:off x="3442987" y="1381818"/>
          <a:ext cx="1178920" cy="1178920"/>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50CFE8-94B8-412B-8F90-0E2255F90DEA}">
      <dsp:nvSpPr>
        <dsp:cNvPr id="0" name=""/>
        <dsp:cNvSpPr/>
      </dsp:nvSpPr>
      <dsp:spPr>
        <a:xfrm>
          <a:off x="3442987" y="1381818"/>
          <a:ext cx="1178920" cy="1178920"/>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201DF7-73DC-479C-8E58-FC304CC2F201}">
      <dsp:nvSpPr>
        <dsp:cNvPr id="0" name=""/>
        <dsp:cNvSpPr/>
      </dsp:nvSpPr>
      <dsp:spPr>
        <a:xfrm>
          <a:off x="2853527" y="1594024"/>
          <a:ext cx="2357840" cy="7545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tr-TR" sz="1300" kern="1200" dirty="0"/>
            <a:t>İhmal ve İstismar</a:t>
          </a:r>
        </a:p>
      </dsp:txBody>
      <dsp:txXfrm>
        <a:off x="2853527" y="1594024"/>
        <a:ext cx="2357840" cy="754508"/>
      </dsp:txXfrm>
    </dsp:sp>
    <dsp:sp modelId="{0D6AA026-537B-46C0-8602-3461C2C9A23D}">
      <dsp:nvSpPr>
        <dsp:cNvPr id="0" name=""/>
        <dsp:cNvSpPr/>
      </dsp:nvSpPr>
      <dsp:spPr>
        <a:xfrm>
          <a:off x="590001" y="3055885"/>
          <a:ext cx="1178920" cy="1178920"/>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D3EC59-58BC-4860-8F5C-654268352066}">
      <dsp:nvSpPr>
        <dsp:cNvPr id="0" name=""/>
        <dsp:cNvSpPr/>
      </dsp:nvSpPr>
      <dsp:spPr>
        <a:xfrm>
          <a:off x="590001" y="3055885"/>
          <a:ext cx="1178920" cy="1178920"/>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E86CF3-0B07-4A21-8F0D-D05E7246D811}">
      <dsp:nvSpPr>
        <dsp:cNvPr id="0" name=""/>
        <dsp:cNvSpPr/>
      </dsp:nvSpPr>
      <dsp:spPr>
        <a:xfrm>
          <a:off x="541" y="3268090"/>
          <a:ext cx="2357840" cy="7545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tr-TR" sz="1300" kern="1200" dirty="0"/>
            <a:t>Çocuğun gelişimini zedeleyen</a:t>
          </a:r>
        </a:p>
      </dsp:txBody>
      <dsp:txXfrm>
        <a:off x="541" y="3268090"/>
        <a:ext cx="2357840" cy="754508"/>
      </dsp:txXfrm>
    </dsp:sp>
    <dsp:sp modelId="{150F92CE-D7F1-46CD-B12A-60A7B581BC36}">
      <dsp:nvSpPr>
        <dsp:cNvPr id="0" name=""/>
        <dsp:cNvSpPr/>
      </dsp:nvSpPr>
      <dsp:spPr>
        <a:xfrm>
          <a:off x="3442987" y="3055885"/>
          <a:ext cx="1178920" cy="1178920"/>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F8FEA6-B7B6-42DE-98F1-EBF3C9924AE4}">
      <dsp:nvSpPr>
        <dsp:cNvPr id="0" name=""/>
        <dsp:cNvSpPr/>
      </dsp:nvSpPr>
      <dsp:spPr>
        <a:xfrm>
          <a:off x="3442987" y="3055885"/>
          <a:ext cx="1178920" cy="1178920"/>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D2651-ABAA-45A5-8DE1-B7086AEE474E}">
      <dsp:nvSpPr>
        <dsp:cNvPr id="0" name=""/>
        <dsp:cNvSpPr/>
      </dsp:nvSpPr>
      <dsp:spPr>
        <a:xfrm>
          <a:off x="2853527" y="3268090"/>
          <a:ext cx="2357840" cy="7545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tr-TR" sz="1300" kern="1200" dirty="0"/>
            <a:t>Anne/baba/bakım verici ya da herhangi bir yetişkin tarafından yapılan</a:t>
          </a:r>
        </a:p>
      </dsp:txBody>
      <dsp:txXfrm>
        <a:off x="2853527" y="3268090"/>
        <a:ext cx="2357840" cy="754508"/>
      </dsp:txXfrm>
    </dsp:sp>
    <dsp:sp modelId="{D8A97C14-61C8-4D2C-87DA-48958F01585C}">
      <dsp:nvSpPr>
        <dsp:cNvPr id="0" name=""/>
        <dsp:cNvSpPr/>
      </dsp:nvSpPr>
      <dsp:spPr>
        <a:xfrm>
          <a:off x="6295974" y="3055885"/>
          <a:ext cx="1178920" cy="1178920"/>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A59D6F-39D9-42C3-9D38-76476A65528E}">
      <dsp:nvSpPr>
        <dsp:cNvPr id="0" name=""/>
        <dsp:cNvSpPr/>
      </dsp:nvSpPr>
      <dsp:spPr>
        <a:xfrm>
          <a:off x="6295974" y="3055885"/>
          <a:ext cx="1178920" cy="1178920"/>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758A9-E8F6-4278-B928-3CE865173A03}">
      <dsp:nvSpPr>
        <dsp:cNvPr id="0" name=""/>
        <dsp:cNvSpPr/>
      </dsp:nvSpPr>
      <dsp:spPr>
        <a:xfrm>
          <a:off x="5706514" y="3268090"/>
          <a:ext cx="2357840" cy="7545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tr-TR" sz="1300" kern="1200" dirty="0"/>
            <a:t>Toplumsal ahlak kuralları tarafından yanlış olduğu kabul edilmiş olan eylem ya da eylemsizlikler</a:t>
          </a:r>
        </a:p>
      </dsp:txBody>
      <dsp:txXfrm>
        <a:off x="5706514" y="3268090"/>
        <a:ext cx="2357840" cy="754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D85BC-C0E6-4111-AC7E-9E3DC63E12A6}">
      <dsp:nvSpPr>
        <dsp:cNvPr id="0" name=""/>
        <dsp:cNvSpPr/>
      </dsp:nvSpPr>
      <dsp:spPr>
        <a:xfrm>
          <a:off x="0" y="0"/>
          <a:ext cx="5976664" cy="7675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Fiziksel İstismar</a:t>
          </a:r>
        </a:p>
      </dsp:txBody>
      <dsp:txXfrm>
        <a:off x="37467" y="37467"/>
        <a:ext cx="5901730" cy="692586"/>
      </dsp:txXfrm>
    </dsp:sp>
    <dsp:sp modelId="{6DC0FA4B-4017-43C4-AAB9-C276D7A7AF6D}">
      <dsp:nvSpPr>
        <dsp:cNvPr id="0" name=""/>
        <dsp:cNvSpPr/>
      </dsp:nvSpPr>
      <dsp:spPr>
        <a:xfrm>
          <a:off x="0" y="901632"/>
          <a:ext cx="5976664" cy="7675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Cinsel İstismar</a:t>
          </a:r>
        </a:p>
      </dsp:txBody>
      <dsp:txXfrm>
        <a:off x="37467" y="939099"/>
        <a:ext cx="5901730" cy="692586"/>
      </dsp:txXfrm>
    </dsp:sp>
    <dsp:sp modelId="{A1C06C7E-2F23-4C43-87B7-A8732E8023EF}">
      <dsp:nvSpPr>
        <dsp:cNvPr id="0" name=""/>
        <dsp:cNvSpPr/>
      </dsp:nvSpPr>
      <dsp:spPr>
        <a:xfrm>
          <a:off x="0" y="1787232"/>
          <a:ext cx="5976664" cy="7675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Duygusal istismar</a:t>
          </a:r>
        </a:p>
      </dsp:txBody>
      <dsp:txXfrm>
        <a:off x="37467" y="1824699"/>
        <a:ext cx="5901730" cy="692586"/>
      </dsp:txXfrm>
    </dsp:sp>
    <dsp:sp modelId="{1E8BA0EB-5364-4B19-9E7E-979478E27CAC}">
      <dsp:nvSpPr>
        <dsp:cNvPr id="0" name=""/>
        <dsp:cNvSpPr/>
      </dsp:nvSpPr>
      <dsp:spPr>
        <a:xfrm>
          <a:off x="0" y="2672832"/>
          <a:ext cx="5976664" cy="76752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İhmal</a:t>
          </a:r>
        </a:p>
      </dsp:txBody>
      <dsp:txXfrm>
        <a:off x="37467" y="2710299"/>
        <a:ext cx="5901730"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32B56-63F3-4879-9F95-F1676072C19A}">
      <dsp:nvSpPr>
        <dsp:cNvPr id="0" name=""/>
        <dsp:cNvSpPr/>
      </dsp:nvSpPr>
      <dsp:spPr>
        <a:xfrm>
          <a:off x="2203" y="1252965"/>
          <a:ext cx="2684702" cy="107388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tr-TR" sz="1800" kern="1200" dirty="0"/>
            <a:t>Çocuğu istismar ortamından en kısa sürede uzaklaştırın</a:t>
          </a:r>
        </a:p>
      </dsp:txBody>
      <dsp:txXfrm>
        <a:off x="539144" y="1252965"/>
        <a:ext cx="1610821" cy="1073881"/>
      </dsp:txXfrm>
    </dsp:sp>
    <dsp:sp modelId="{26022E97-E408-4CE0-BBD9-BA0109F86F14}">
      <dsp:nvSpPr>
        <dsp:cNvPr id="0" name=""/>
        <dsp:cNvSpPr/>
      </dsp:nvSpPr>
      <dsp:spPr>
        <a:xfrm>
          <a:off x="2418436" y="1252965"/>
          <a:ext cx="2684702" cy="1073881"/>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tr-TR" sz="1800" kern="1200" dirty="0"/>
            <a:t>Çocuğa yardım edin</a:t>
          </a:r>
        </a:p>
      </dsp:txBody>
      <dsp:txXfrm>
        <a:off x="2955377" y="1252965"/>
        <a:ext cx="1610821" cy="1073881"/>
      </dsp:txXfrm>
    </dsp:sp>
    <dsp:sp modelId="{6E568C7B-BE8E-4C36-B9EF-76CAA1B8D7AE}">
      <dsp:nvSpPr>
        <dsp:cNvPr id="0" name=""/>
        <dsp:cNvSpPr/>
      </dsp:nvSpPr>
      <dsp:spPr>
        <a:xfrm>
          <a:off x="4834668" y="1252965"/>
          <a:ext cx="2684702" cy="107388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tr-TR" sz="1800" kern="1200" dirty="0"/>
            <a:t>Bildirimde bulunun</a:t>
          </a:r>
        </a:p>
      </dsp:txBody>
      <dsp:txXfrm>
        <a:off x="5371609" y="1252965"/>
        <a:ext cx="1610821" cy="10738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D10B2-9ED4-4C21-86A5-91D6A9F5C940}" type="datetimeFigureOut">
              <a:rPr lang="tr-TR" smtClean="0"/>
              <a:t>22.09.2023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ADEE6-87FD-4BBB-8545-12F34F91375F}" type="slidenum">
              <a:rPr lang="tr-TR" smtClean="0"/>
              <a:t>‹#›</a:t>
            </a:fld>
            <a:endParaRPr lang="tr-TR"/>
          </a:p>
        </p:txBody>
      </p:sp>
    </p:spTree>
    <p:extLst>
      <p:ext uri="{BB962C8B-B14F-4D97-AF65-F5344CB8AC3E}">
        <p14:creationId xmlns:p14="http://schemas.microsoft.com/office/powerpoint/2010/main" val="31056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C3BEF77-F96B-4927-A1FB-295815915777}" type="slidenum">
              <a:rPr lang="tr-TR" smtClean="0"/>
              <a:t>56</a:t>
            </a:fld>
            <a:endParaRPr lang="tr-TR"/>
          </a:p>
        </p:txBody>
      </p:sp>
    </p:spTree>
    <p:extLst>
      <p:ext uri="{BB962C8B-B14F-4D97-AF65-F5344CB8AC3E}">
        <p14:creationId xmlns:p14="http://schemas.microsoft.com/office/powerpoint/2010/main" val="3079625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22.09.2023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22.09.2023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22.09.2023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89540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28078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22.09.2023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22.09.2023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22.09.2023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22.09.2023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22.09.2023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22.09.2023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22.09.2023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0.jpeg" /><Relationship Id="rId7" Type="http://schemas.openxmlformats.org/officeDocument/2006/relationships/image" Target="../media/image14.jpeg" /><Relationship Id="rId2" Type="http://schemas.openxmlformats.org/officeDocument/2006/relationships/image" Target="../media/image9.png" /><Relationship Id="rId1" Type="http://schemas.openxmlformats.org/officeDocument/2006/relationships/slideLayout" Target="../slideLayouts/slideLayout2.xml" /><Relationship Id="rId6" Type="http://schemas.openxmlformats.org/officeDocument/2006/relationships/image" Target="../media/image13.png" /><Relationship Id="rId5" Type="http://schemas.openxmlformats.org/officeDocument/2006/relationships/image" Target="../media/image12.jpeg" /><Relationship Id="rId4" Type="http://schemas.openxmlformats.org/officeDocument/2006/relationships/image" Target="../media/image11.png" /></Relationships>
</file>

<file path=ppt/slides/_rels/slide23.xml.rels><?xml version="1.0" encoding="UTF-8" standalone="yes"?>
<Relationships xmlns="http://schemas.openxmlformats.org/package/2006/relationships"><Relationship Id="rId8" Type="http://schemas.openxmlformats.org/officeDocument/2006/relationships/image" Target="../media/image21.png" /><Relationship Id="rId3" Type="http://schemas.openxmlformats.org/officeDocument/2006/relationships/image" Target="../media/image16.jpeg" /><Relationship Id="rId7" Type="http://schemas.openxmlformats.org/officeDocument/2006/relationships/image" Target="../media/image20.jpeg" /><Relationship Id="rId2" Type="http://schemas.openxmlformats.org/officeDocument/2006/relationships/image" Target="../media/image15.png" /><Relationship Id="rId1" Type="http://schemas.openxmlformats.org/officeDocument/2006/relationships/slideLayout" Target="../slideLayouts/slideLayout2.xml" /><Relationship Id="rId6" Type="http://schemas.openxmlformats.org/officeDocument/2006/relationships/image" Target="../media/image19.png" /><Relationship Id="rId5" Type="http://schemas.openxmlformats.org/officeDocument/2006/relationships/image" Target="../media/image18.jpeg" /><Relationship Id="rId4" Type="http://schemas.openxmlformats.org/officeDocument/2006/relationships/image" Target="../media/image17.png" /><Relationship Id="rId9" Type="http://schemas.openxmlformats.org/officeDocument/2006/relationships/image" Target="../media/image22.jpeg" /></Relationships>
</file>

<file path=ppt/slides/_rels/slide24.xml.rels><?xml version="1.0" encoding="UTF-8" standalone="yes"?>
<Relationships xmlns="http://schemas.openxmlformats.org/package/2006/relationships"><Relationship Id="rId3" Type="http://schemas.openxmlformats.org/officeDocument/2006/relationships/image" Target="../media/image24.jpeg" /><Relationship Id="rId7" Type="http://schemas.openxmlformats.org/officeDocument/2006/relationships/image" Target="../media/image28.jpeg" /><Relationship Id="rId2" Type="http://schemas.openxmlformats.org/officeDocument/2006/relationships/image" Target="../media/image23.png" /><Relationship Id="rId1" Type="http://schemas.openxmlformats.org/officeDocument/2006/relationships/slideLayout" Target="../slideLayouts/slideLayout2.xml" /><Relationship Id="rId6" Type="http://schemas.openxmlformats.org/officeDocument/2006/relationships/image" Target="../media/image27.png" /><Relationship Id="rId5" Type="http://schemas.openxmlformats.org/officeDocument/2006/relationships/image" Target="../media/image26.jpeg" /><Relationship Id="rId4" Type="http://schemas.openxmlformats.org/officeDocument/2006/relationships/image" Target="../media/image25.png"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png" /><Relationship Id="rId1" Type="http://schemas.openxmlformats.org/officeDocument/2006/relationships/slideLayout" Target="../slideLayouts/slideLayout2.xml" /><Relationship Id="rId4" Type="http://schemas.openxmlformats.org/officeDocument/2006/relationships/image" Target="../media/image31.png"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33.jp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12.xml" /></Relationships>
</file>

<file path=ppt/slides/_rels/slide31.xml.rels><?xml version="1.0" encoding="UTF-8" standalone="yes"?>
<Relationships xmlns="http://schemas.openxmlformats.org/package/2006/relationships"><Relationship Id="rId3" Type="http://schemas.openxmlformats.org/officeDocument/2006/relationships/image" Target="../media/image36.jpeg" /><Relationship Id="rId2" Type="http://schemas.openxmlformats.org/officeDocument/2006/relationships/image" Target="../media/image35.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13.xml" /></Relationships>
</file>

<file path=ppt/slides/_rels/slide33.xml.rels><?xml version="1.0" encoding="UTF-8" standalone="yes"?>
<Relationships xmlns="http://schemas.openxmlformats.org/package/2006/relationships"><Relationship Id="rId3" Type="http://schemas.openxmlformats.org/officeDocument/2006/relationships/image" Target="../media/image39.jpeg" /><Relationship Id="rId2" Type="http://schemas.openxmlformats.org/officeDocument/2006/relationships/image" Target="../media/image38.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41.png" /><Relationship Id="rId2" Type="http://schemas.openxmlformats.org/officeDocument/2006/relationships/image" Target="../media/image40.png" /><Relationship Id="rId1" Type="http://schemas.openxmlformats.org/officeDocument/2006/relationships/slideLayout" Target="../slideLayouts/slideLayout2.xml" /><Relationship Id="rId5" Type="http://schemas.openxmlformats.org/officeDocument/2006/relationships/image" Target="../media/image43.jpeg" /><Relationship Id="rId4" Type="http://schemas.openxmlformats.org/officeDocument/2006/relationships/image" Target="../media/image42.jpg" /></Relationships>
</file>

<file path=ppt/slides/_rels/slide35.xml.rels><?xml version="1.0" encoding="UTF-8" standalone="yes"?>
<Relationships xmlns="http://schemas.openxmlformats.org/package/2006/relationships"><Relationship Id="rId3" Type="http://schemas.openxmlformats.org/officeDocument/2006/relationships/image" Target="../media/image45.jpeg" /><Relationship Id="rId2" Type="http://schemas.openxmlformats.org/officeDocument/2006/relationships/image" Target="../media/image44.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47.jpg" /><Relationship Id="rId2" Type="http://schemas.openxmlformats.org/officeDocument/2006/relationships/image" Target="../media/image46.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3" Type="http://schemas.openxmlformats.org/officeDocument/2006/relationships/image" Target="../media/image49.jpeg" /><Relationship Id="rId2" Type="http://schemas.openxmlformats.org/officeDocument/2006/relationships/image" Target="../media/image48.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51.png" /><Relationship Id="rId2" Type="http://schemas.openxmlformats.org/officeDocument/2006/relationships/image" Target="../media/image50.png" /><Relationship Id="rId1" Type="http://schemas.openxmlformats.org/officeDocument/2006/relationships/slideLayout" Target="../slideLayouts/slideLayout2.xml" /><Relationship Id="rId6" Type="http://schemas.openxmlformats.org/officeDocument/2006/relationships/image" Target="../media/image54.jpeg" /><Relationship Id="rId5" Type="http://schemas.openxmlformats.org/officeDocument/2006/relationships/image" Target="../media/image53.png" /><Relationship Id="rId4" Type="http://schemas.openxmlformats.org/officeDocument/2006/relationships/image" Target="../media/image52.png" /></Relationships>
</file>

<file path=ppt/slides/_rels/slide3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3" Type="http://schemas.openxmlformats.org/officeDocument/2006/relationships/image" Target="../media/image56.jpeg" /><Relationship Id="rId2" Type="http://schemas.openxmlformats.org/officeDocument/2006/relationships/image" Target="../media/image55.png" /><Relationship Id="rId1" Type="http://schemas.openxmlformats.org/officeDocument/2006/relationships/slideLayout" Target="../slideLayouts/slideLayout13.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45.xml.rels><?xml version="1.0" encoding="UTF-8" standalone="yes"?>
<Relationships xmlns="http://schemas.openxmlformats.org/package/2006/relationships"><Relationship Id="rId2" Type="http://schemas.openxmlformats.org/officeDocument/2006/relationships/image" Target="../media/image57.pn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image" Target="../media/image58.png" /><Relationship Id="rId1" Type="http://schemas.openxmlformats.org/officeDocument/2006/relationships/slideLayout" Target="../slideLayouts/slideLayout13.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59.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m/imgres?imgurl=http://www.maxandmaudes.com/images/products/2311.jpg&amp;imgrefurl=http://www.maxandmaudes.com/swimwear.htm&amp;h=214&amp;w=176&amp;sz=40&amp;hl=en&amp;start=1&amp;tbnid=uUmbP3mbU1ALvM:&amp;tbnh=106&amp;tbnw=87&amp;prev=/images?q=bathing+suit+for+kids&amp;svnum=10&amp;hl=en&amp;lr=" TargetMode="External" /><Relationship Id="rId2" Type="http://schemas.openxmlformats.org/officeDocument/2006/relationships/image" Target="../media/image2.jpeg" /><Relationship Id="rId1" Type="http://schemas.openxmlformats.org/officeDocument/2006/relationships/slideLayout" Target="../slideLayouts/slideLayout2.xml" /><Relationship Id="rId5" Type="http://schemas.openxmlformats.org/officeDocument/2006/relationships/image" Target="../media/image1.jpeg" /><Relationship Id="rId4" Type="http://schemas.openxmlformats.org/officeDocument/2006/relationships/image" Target="../media/image3.jpeg" /></Relationships>
</file>

<file path=ppt/slides/_rels/slide50.xml.rels><?xml version="1.0" encoding="UTF-8" standalone="yes"?>
<Relationships xmlns="http://schemas.openxmlformats.org/package/2006/relationships"><Relationship Id="rId3" Type="http://schemas.openxmlformats.org/officeDocument/2006/relationships/hyperlink" Target="http://images.google.com.tr/imgres?imgurl=http://unyezile.com/tel.gif&amp;imgrefurl=http://www.bloggertr.com/yazi/turktelekom-web-sitelerine-erisimi-engelliyor/&amp;usg=__pmPJdoxQL8h-rBHF5HLNc7FuNlA=&amp;h=382&amp;w=491&amp;sz=12&amp;hl=tr&amp;start=226&amp;um=1&amp;tbnid=_VdYqwvLY2PMVM:&amp;tbnh=101&amp;tbnw=130&amp;prev=/images?q=%C3%A7ocuk+istismar%C4%B1&amp;ndsp=20&amp;hl=tr&amp;sa=N&amp;start=220&amp;um=1" TargetMode="External"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60.jpeg" /></Relationships>
</file>

<file path=ppt/slides/_rels/slide51.xml.rels><?xml version="1.0" encoding="UTF-8" standalone="yes"?>
<Relationships xmlns="http://schemas.openxmlformats.org/package/2006/relationships"><Relationship Id="rId3" Type="http://schemas.openxmlformats.org/officeDocument/2006/relationships/image" Target="../media/image62.png" /><Relationship Id="rId2" Type="http://schemas.openxmlformats.org/officeDocument/2006/relationships/image" Target="../media/image61.png" /><Relationship Id="rId1" Type="http://schemas.openxmlformats.org/officeDocument/2006/relationships/slideLayout" Target="../slideLayouts/slideLayout13.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standalone="yes"?>
<Relationships xmlns="http://schemas.openxmlformats.org/package/2006/relationships"><Relationship Id="rId3" Type="http://schemas.openxmlformats.org/officeDocument/2006/relationships/image" Target="../media/image64.jpeg" /><Relationship Id="rId7" Type="http://schemas.openxmlformats.org/officeDocument/2006/relationships/image" Target="../media/image68.jpeg" /><Relationship Id="rId2" Type="http://schemas.openxmlformats.org/officeDocument/2006/relationships/image" Target="../media/image63.jpeg" /><Relationship Id="rId1" Type="http://schemas.openxmlformats.org/officeDocument/2006/relationships/slideLayout" Target="../slideLayouts/slideLayout13.xml" /><Relationship Id="rId6" Type="http://schemas.openxmlformats.org/officeDocument/2006/relationships/image" Target="../media/image67.jpeg" /><Relationship Id="rId5" Type="http://schemas.openxmlformats.org/officeDocument/2006/relationships/image" Target="../media/image66.jpeg" /><Relationship Id="rId4" Type="http://schemas.openxmlformats.org/officeDocument/2006/relationships/image" Target="../media/image65.jpeg" /></Relationships>
</file>

<file path=ppt/slides/_rels/slide54.xml.rels><?xml version="1.0" encoding="UTF-8" standalone="yes"?>
<Relationships xmlns="http://schemas.openxmlformats.org/package/2006/relationships"><Relationship Id="rId2" Type="http://schemas.openxmlformats.org/officeDocument/2006/relationships/image" Target="../media/image69.jpeg"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3" Type="http://schemas.openxmlformats.org/officeDocument/2006/relationships/image" Target="../media/image70.jpeg" /><Relationship Id="rId2" Type="http://schemas.openxmlformats.org/officeDocument/2006/relationships/notesSlide" Target="../notesSlides/notesSlide1.xml" /><Relationship Id="rId1" Type="http://schemas.openxmlformats.org/officeDocument/2006/relationships/slideLayout" Target="../slideLayouts/slideLayout7.xml" /><Relationship Id="rId4" Type="http://schemas.microsoft.com/office/2007/relationships/hdphoto" Target="../media/hdphoto1.wdp"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3" Type="http://schemas.openxmlformats.org/officeDocument/2006/relationships/image" Target="../media/image72.jpeg" /><Relationship Id="rId2" Type="http://schemas.openxmlformats.org/officeDocument/2006/relationships/image" Target="../media/image71.jpeg" /><Relationship Id="rId1" Type="http://schemas.openxmlformats.org/officeDocument/2006/relationships/slideLayout" Target="../slideLayouts/slideLayout4.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3" Type="http://schemas.openxmlformats.org/officeDocument/2006/relationships/hyperlink" Target="https://cohum.giresun.edu.tr/Files/ckFiles/cohum-giresun-edu-tr/e%C4%9Fitim%20materyali%202.pdf" TargetMode="External" /><Relationship Id="rId2" Type="http://schemas.openxmlformats.org/officeDocument/2006/relationships/hyperlink" Target="https://hatayarge.meb.gov.tr/meb_iys_dosyalar/2022_05/09102138_Yhmal_ve_Ystismar.pdf" TargetMode="External" /><Relationship Id="rId1" Type="http://schemas.openxmlformats.org/officeDocument/2006/relationships/slideLayout" Target="../slideLayouts/slideLayout2.xml" /><Relationship Id="rId4" Type="http://schemas.openxmlformats.org/officeDocument/2006/relationships/hyperlink" Target="https://cocukistismari.wordpress.com/2013/09/30/5-altin-kural-cocuklari-cinsel-tacizden-koruyalim/" TargetMode="Externa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8" Type="http://schemas.openxmlformats.org/officeDocument/2006/relationships/hyperlink" Target="https://www.islamveihsan.com/wp-content/uploads/2017/11/aile_mahremiyeti_1-702x336.jpg" TargetMode="External" /><Relationship Id="rId3" Type="http://schemas.openxmlformats.org/officeDocument/2006/relationships/hyperlink" Target="https://yayin.diyanet.gov.tr/File/Download?path=sorularla_mahremiyet_bilinci.pdf&amp;id=420" TargetMode="External" /><Relationship Id="rId7" Type="http://schemas.openxmlformats.org/officeDocument/2006/relationships/hyperlink" Target="https://i4.hurimg.com/i/hurriyet/75/750x422/5f77b917c03c0d2ba09d2fd1.jpg" TargetMode="External" /><Relationship Id="rId2" Type="http://schemas.openxmlformats.org/officeDocument/2006/relationships/hyperlink" Target="https://www.aile.gov.tr/media/99850/tum-yonleriyle-mahremiyet.pdf" TargetMode="External" /><Relationship Id="rId1" Type="http://schemas.openxmlformats.org/officeDocument/2006/relationships/slideLayout" Target="../slideLayouts/slideLayout2.xml" /><Relationship Id="rId6" Type="http://schemas.openxmlformats.org/officeDocument/2006/relationships/hyperlink" Target="https://variety.com/wp-content/uploads/2017/03/netflix-living-room.jpg?w=681&amp;h=383&amp;crop=1" TargetMode="External" /><Relationship Id="rId5" Type="http://schemas.openxmlformats.org/officeDocument/2006/relationships/hyperlink" Target="https://static4.abc.es/media/201212/03/padre-de-familia-pelicula--644x362.jpg" TargetMode="External" /><Relationship Id="rId4" Type="http://schemas.openxmlformats.org/officeDocument/2006/relationships/hyperlink" Target="https://slideplayer.biz.tr/slide/18083062/" TargetMode="External" /></Relationships>
</file>

<file path=ppt/slides/_rels/slide91.xml.rels><?xml version="1.0" encoding="UTF-8" standalone="yes"?>
<Relationships xmlns="http://schemas.openxmlformats.org/package/2006/relationships"><Relationship Id="rId3" Type="http://schemas.openxmlformats.org/officeDocument/2006/relationships/hyperlink" Target="https://www.resmigazete.gov.tr/eskiler/2005/07/20050715-1.htm" TargetMode="External" /><Relationship Id="rId2" Type="http://schemas.openxmlformats.org/officeDocument/2006/relationships/hyperlink" Target="https://dergipark.org.tr/en/pub/gpd/issue/54914/774648" TargetMode="External" /><Relationship Id="rId1" Type="http://schemas.openxmlformats.org/officeDocument/2006/relationships/slideLayout" Target="../slideLayouts/slideLayout2.xml" /><Relationship Id="rId5" Type="http://schemas.openxmlformats.org/officeDocument/2006/relationships/hyperlink" Target="https://orgm.meb.gov.tr/meb_iys_dosyalar/2018_04/05104328_1.Yocuk_Yhmal_ve_YstismarY_HakkYnda_Genel_Bilgi.pdf" TargetMode="External" /><Relationship Id="rId4" Type="http://schemas.openxmlformats.org/officeDocument/2006/relationships/hyperlink" Target="https://dergipark.org.tr/tr/download/article-file/464433" TargetMode="Externa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052736"/>
            <a:ext cx="9144000" cy="4176464"/>
          </a:xfrm>
        </p:spPr>
        <p:txBody>
          <a:bodyPr>
            <a:noAutofit/>
          </a:bodyPr>
          <a:lstStyle/>
          <a:p>
            <a:r>
              <a:rPr lang="tr-TR"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ÇOCUK İHMAL-İSTİSMARI </a:t>
            </a:r>
            <a:br>
              <a:rPr lang="tr-TR"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 </a:t>
            </a:r>
            <a:br>
              <a:rPr lang="tr-TR"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4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DİJİTAL MAHREMİYET</a:t>
            </a:r>
            <a:br>
              <a:rPr lang="tr-TR"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(VELİ)</a:t>
            </a:r>
          </a:p>
        </p:txBody>
      </p:sp>
    </p:spTree>
    <p:extLst>
      <p:ext uri="{BB962C8B-B14F-4D97-AF65-F5344CB8AC3E}">
        <p14:creationId xmlns:p14="http://schemas.microsoft.com/office/powerpoint/2010/main" val="2601335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5"/>
          <p:cNvSpPr>
            <a:spLocks noGrp="1" noChangeArrowheads="1"/>
          </p:cNvSpPr>
          <p:nvPr>
            <p:ph type="body" sz="half" idx="4294967295"/>
          </p:nvPr>
        </p:nvSpPr>
        <p:spPr>
          <a:xfrm>
            <a:off x="457200" y="476673"/>
            <a:ext cx="8363272" cy="4171980"/>
          </a:xfrm>
        </p:spPr>
        <p:txBody>
          <a:bodyPr>
            <a:normAutofit/>
          </a:bodyPr>
          <a:lstStyle/>
          <a:p>
            <a:pPr eaLnBrk="1" hangingPunct="1"/>
            <a:endParaRPr lang="tr-TR" altLang="tr-TR" sz="2600" dirty="0">
              <a:latin typeface="Times New Roman" panose="02020603050405020304" pitchFamily="18" charset="0"/>
              <a:cs typeface="Times New Roman" panose="02020603050405020304" pitchFamily="18" charset="0"/>
            </a:endParaRPr>
          </a:p>
          <a:p>
            <a:pPr marL="0" indent="0" algn="just">
              <a:buNone/>
            </a:pPr>
            <a:r>
              <a:rPr lang="tr-TR" altLang="tr-TR" sz="2600" dirty="0">
                <a:solidFill>
                  <a:srgbClr val="FF0000"/>
                </a:solidFill>
                <a:latin typeface="Times New Roman" panose="02020603050405020304" pitchFamily="18" charset="0"/>
                <a:cs typeface="Times New Roman" panose="02020603050405020304" pitchFamily="18" charset="0"/>
              </a:rPr>
              <a:t>	Bu bilgileri çocuğa verirken çok dikkatli olmamız gerekmektedir.</a:t>
            </a:r>
          </a:p>
          <a:p>
            <a:pPr eaLnBrk="1" hangingPunct="1"/>
            <a:endParaRPr lang="tr-TR" altLang="tr-TR" sz="2600" dirty="0">
              <a:latin typeface="Times New Roman" panose="02020603050405020304" pitchFamily="18" charset="0"/>
              <a:cs typeface="Times New Roman" panose="02020603050405020304" pitchFamily="18" charset="0"/>
            </a:endParaRPr>
          </a:p>
          <a:p>
            <a:pPr marL="0" indent="0" algn="just" eaLnBrk="1" hangingPunct="1">
              <a:buNone/>
            </a:pPr>
            <a:r>
              <a:rPr lang="tr-TR" altLang="tr-TR" sz="2600" dirty="0">
                <a:latin typeface="Times New Roman" panose="02020603050405020304" pitchFamily="18" charset="0"/>
                <a:cs typeface="Times New Roman" panose="02020603050405020304" pitchFamily="18" charset="0"/>
              </a:rPr>
              <a:t>	Çünkü panik havasında sıkça yapılan hatırlatmalarla  verilen bilgiler çocukları insanlardan korkan, her şeye şüpheyle bakan saplantılı kişilikler haline getirebilmektedir. </a:t>
            </a:r>
          </a:p>
        </p:txBody>
      </p:sp>
      <p:pic>
        <p:nvPicPr>
          <p:cNvPr id="90116"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489665" flipV="1">
            <a:off x="6840538" y="499903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615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HAYIR DİYEBİLME BECERİSİ</a:t>
            </a:r>
          </a:p>
        </p:txBody>
      </p:sp>
    </p:spTree>
    <p:extLst>
      <p:ext uri="{BB962C8B-B14F-4D97-AF65-F5344CB8AC3E}">
        <p14:creationId xmlns:p14="http://schemas.microsoft.com/office/powerpoint/2010/main" val="557434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7744" y="433436"/>
            <a:ext cx="5832648" cy="553998"/>
          </a:xfrm>
          <a:prstGeom prst="rect">
            <a:avLst/>
          </a:prstGeom>
        </p:spPr>
        <p:txBody>
          <a:bodyPr vert="horz" wrap="square" lIns="0" tIns="0" rIns="0" bIns="0" rtlCol="0">
            <a:spAutoFit/>
          </a:bodyPr>
          <a:lstStyle/>
          <a:p>
            <a:pPr marL="12700">
              <a:lnSpc>
                <a:spcPct val="100000"/>
              </a:lnSpc>
            </a:pPr>
            <a:r>
              <a:rPr sz="3600" spc="-30" dirty="0">
                <a:latin typeface="Times New Roman" panose="02020603050405020304" pitchFamily="18" charset="0"/>
                <a:cs typeface="Times New Roman" panose="02020603050405020304" pitchFamily="18" charset="0"/>
              </a:rPr>
              <a:t>HAYIR</a:t>
            </a:r>
            <a:r>
              <a:rPr sz="3600" spc="-114" dirty="0">
                <a:latin typeface="Times New Roman" panose="02020603050405020304" pitchFamily="18" charset="0"/>
                <a:cs typeface="Times New Roman" panose="02020603050405020304" pitchFamily="18" charset="0"/>
              </a:rPr>
              <a:t> </a:t>
            </a:r>
            <a:r>
              <a:rPr sz="3600" dirty="0">
                <a:latin typeface="Times New Roman" panose="02020603050405020304" pitchFamily="18" charset="0"/>
                <a:cs typeface="Times New Roman" panose="02020603050405020304" pitchFamily="18" charset="0"/>
              </a:rPr>
              <a:t>DİYEBİLMEK</a:t>
            </a:r>
          </a:p>
        </p:txBody>
      </p:sp>
      <p:sp>
        <p:nvSpPr>
          <p:cNvPr id="3" name="object 3"/>
          <p:cNvSpPr txBox="1"/>
          <p:nvPr/>
        </p:nvSpPr>
        <p:spPr>
          <a:xfrm>
            <a:off x="313850" y="1190106"/>
            <a:ext cx="5410293" cy="3693319"/>
          </a:xfrm>
          <a:prstGeom prst="rect">
            <a:avLst/>
          </a:prstGeom>
        </p:spPr>
        <p:txBody>
          <a:bodyPr vert="horz" wrap="square" lIns="0" tIns="0" rIns="0" bIns="0" rtlCol="0">
            <a:spAutoFit/>
          </a:bodyPr>
          <a:lstStyle/>
          <a:p>
            <a:pPr marL="12700" marR="1945005">
              <a:lnSpc>
                <a:spcPct val="100000"/>
              </a:lnSpc>
            </a:pPr>
            <a:r>
              <a:rPr sz="2400" spc="-5" dirty="0">
                <a:latin typeface="Times New Roman" panose="02020603050405020304" pitchFamily="18" charset="0"/>
                <a:cs typeface="Times New Roman" panose="02020603050405020304" pitchFamily="18" charset="0"/>
              </a:rPr>
              <a:t>Çocuk </a:t>
            </a:r>
            <a:r>
              <a:rPr sz="2400" dirty="0">
                <a:latin typeface="Times New Roman" panose="02020603050405020304" pitchFamily="18" charset="0"/>
                <a:cs typeface="Times New Roman" panose="02020603050405020304" pitchFamily="18" charset="0"/>
              </a:rPr>
              <a:t>dediğin </a:t>
            </a:r>
            <a:r>
              <a:rPr sz="2400" spc="-5" dirty="0">
                <a:latin typeface="Times New Roman" panose="02020603050405020304" pitchFamily="18" charset="0"/>
                <a:cs typeface="Times New Roman" panose="02020603050405020304" pitchFamily="18" charset="0"/>
              </a:rPr>
              <a:t>büyüklerine </a:t>
            </a:r>
            <a:r>
              <a:rPr sz="2400" spc="-20" dirty="0">
                <a:latin typeface="Times New Roman" panose="02020603050405020304" pitchFamily="18" charset="0"/>
                <a:cs typeface="Times New Roman" panose="02020603050405020304" pitchFamily="18" charset="0"/>
              </a:rPr>
              <a:t>karşı </a:t>
            </a:r>
            <a:r>
              <a:rPr sz="2400" spc="-5" dirty="0">
                <a:latin typeface="Times New Roman" panose="02020603050405020304" pitchFamily="18" charset="0"/>
                <a:cs typeface="Times New Roman" panose="02020603050405020304" pitchFamily="18" charset="0"/>
              </a:rPr>
              <a:t>gelmez.  </a:t>
            </a:r>
            <a:r>
              <a:rPr sz="2400" dirty="0">
                <a:latin typeface="Times New Roman" panose="02020603050405020304" pitchFamily="18" charset="0"/>
                <a:cs typeface="Times New Roman" panose="02020603050405020304" pitchFamily="18" charset="0"/>
              </a:rPr>
              <a:t>Ne demek</a:t>
            </a:r>
            <a:r>
              <a:rPr sz="2400" spc="-75" dirty="0">
                <a:latin typeface="Times New Roman" panose="02020603050405020304" pitchFamily="18" charset="0"/>
                <a:cs typeface="Times New Roman" panose="02020603050405020304" pitchFamily="18" charset="0"/>
              </a:rPr>
              <a:t> </a:t>
            </a:r>
            <a:r>
              <a:rPr sz="2400" spc="-10" dirty="0" err="1">
                <a:latin typeface="Times New Roman" panose="02020603050405020304" pitchFamily="18" charset="0"/>
                <a:cs typeface="Times New Roman" panose="02020603050405020304" pitchFamily="18" charset="0"/>
              </a:rPr>
              <a:t>hayır</a:t>
            </a:r>
            <a:r>
              <a:rPr sz="2400" spc="-10" dirty="0">
                <a:latin typeface="Times New Roman" panose="02020603050405020304" pitchFamily="18" charset="0"/>
                <a:cs typeface="Times New Roman" panose="02020603050405020304" pitchFamily="18" charset="0"/>
              </a:rPr>
              <a:t>!</a:t>
            </a:r>
            <a:endParaRPr lang="tr-TR" sz="2400" spc="-10" dirty="0">
              <a:latin typeface="Times New Roman" panose="02020603050405020304" pitchFamily="18" charset="0"/>
              <a:cs typeface="Times New Roman" panose="02020603050405020304" pitchFamily="18" charset="0"/>
            </a:endParaRPr>
          </a:p>
          <a:p>
            <a:pPr marL="12700" marR="1945005">
              <a:lnSpc>
                <a:spcPct val="100000"/>
              </a:lnSpc>
            </a:pPr>
            <a:endParaRPr sz="2400" dirty="0">
              <a:latin typeface="Times New Roman" panose="02020603050405020304" pitchFamily="18" charset="0"/>
              <a:cs typeface="Times New Roman" panose="02020603050405020304" pitchFamily="18" charset="0"/>
            </a:endParaRPr>
          </a:p>
          <a:p>
            <a:pPr marL="12700">
              <a:lnSpc>
                <a:spcPct val="100000"/>
              </a:lnSpc>
            </a:pPr>
            <a:r>
              <a:rPr sz="2400" spc="-5" dirty="0">
                <a:latin typeface="Times New Roman" panose="02020603050405020304" pitchFamily="18" charset="0"/>
                <a:cs typeface="Times New Roman" panose="02020603050405020304" pitchFamily="18" charset="0"/>
              </a:rPr>
              <a:t>Sen bu </a:t>
            </a:r>
            <a:r>
              <a:rPr sz="2400" spc="-15" dirty="0">
                <a:latin typeface="Times New Roman" panose="02020603050405020304" pitchFamily="18" charset="0"/>
                <a:cs typeface="Times New Roman" panose="02020603050405020304" pitchFamily="18" charset="0"/>
              </a:rPr>
              <a:t>yaşta </a:t>
            </a:r>
            <a:r>
              <a:rPr sz="2400" spc="-5" dirty="0">
                <a:latin typeface="Times New Roman" panose="02020603050405020304" pitchFamily="18" charset="0"/>
                <a:cs typeface="Times New Roman" panose="02020603050405020304" pitchFamily="18" charset="0"/>
              </a:rPr>
              <a:t>büyüklerine </a:t>
            </a:r>
            <a:r>
              <a:rPr sz="2400" spc="-20" dirty="0">
                <a:latin typeface="Times New Roman" panose="02020603050405020304" pitchFamily="18" charset="0"/>
                <a:cs typeface="Times New Roman" panose="02020603050405020304" pitchFamily="18" charset="0"/>
              </a:rPr>
              <a:t>karşı </a:t>
            </a:r>
            <a:r>
              <a:rPr sz="2400" dirty="0">
                <a:latin typeface="Times New Roman" panose="02020603050405020304" pitchFamily="18" charset="0"/>
                <a:cs typeface="Times New Roman" panose="02020603050405020304" pitchFamily="18" charset="0"/>
              </a:rPr>
              <a:t>mı</a:t>
            </a:r>
            <a:r>
              <a:rPr sz="2400" spc="95" dirty="0">
                <a:latin typeface="Times New Roman" panose="02020603050405020304" pitchFamily="18" charset="0"/>
                <a:cs typeface="Times New Roman" panose="02020603050405020304" pitchFamily="18" charset="0"/>
              </a:rPr>
              <a:t> </a:t>
            </a:r>
            <a:r>
              <a:rPr sz="2400" spc="-10" dirty="0" err="1">
                <a:latin typeface="Times New Roman" panose="02020603050405020304" pitchFamily="18" charset="0"/>
                <a:cs typeface="Times New Roman" panose="02020603050405020304" pitchFamily="18" charset="0"/>
              </a:rPr>
              <a:t>geliyorsun</a:t>
            </a:r>
            <a:r>
              <a:rPr sz="2400" spc="-10" dirty="0">
                <a:latin typeface="Times New Roman" panose="02020603050405020304" pitchFamily="18" charset="0"/>
                <a:cs typeface="Times New Roman" panose="02020603050405020304" pitchFamily="18" charset="0"/>
              </a:rPr>
              <a:t>?</a:t>
            </a:r>
            <a:endParaRPr lang="tr-TR" sz="2400" spc="-10" dirty="0">
              <a:latin typeface="Times New Roman" panose="02020603050405020304" pitchFamily="18" charset="0"/>
              <a:cs typeface="Times New Roman" panose="02020603050405020304" pitchFamily="18" charset="0"/>
            </a:endParaRPr>
          </a:p>
          <a:p>
            <a:pPr marL="12700">
              <a:lnSpc>
                <a:spcPct val="100000"/>
              </a:lnSpc>
            </a:pPr>
            <a:endParaRPr sz="2400" dirty="0">
              <a:latin typeface="Times New Roman" panose="02020603050405020304" pitchFamily="18" charset="0"/>
              <a:cs typeface="Times New Roman" panose="02020603050405020304" pitchFamily="18" charset="0"/>
            </a:endParaRPr>
          </a:p>
          <a:p>
            <a:pPr marL="12700" marR="5080">
              <a:lnSpc>
                <a:spcPct val="100000"/>
              </a:lnSpc>
            </a:pPr>
            <a:r>
              <a:rPr sz="2400" dirty="0">
                <a:latin typeface="Times New Roman" panose="02020603050405020304" pitchFamily="18" charset="0"/>
                <a:cs typeface="Times New Roman" panose="02020603050405020304" pitchFamily="18" charset="0"/>
              </a:rPr>
              <a:t>Benim </a:t>
            </a:r>
            <a:r>
              <a:rPr sz="2400" spc="-5" dirty="0">
                <a:latin typeface="Times New Roman" panose="02020603050405020304" pitchFamily="18" charset="0"/>
                <a:cs typeface="Times New Roman" panose="02020603050405020304" pitchFamily="18" charset="0"/>
              </a:rPr>
              <a:t>oğlum/kızım </a:t>
            </a:r>
            <a:r>
              <a:rPr sz="2400" spc="-10" dirty="0">
                <a:latin typeface="Times New Roman" panose="02020603050405020304" pitchFamily="18" charset="0"/>
                <a:cs typeface="Times New Roman" panose="02020603050405020304" pitchFamily="18" charset="0"/>
              </a:rPr>
              <a:t>çok </a:t>
            </a:r>
            <a:r>
              <a:rPr sz="2400" dirty="0">
                <a:latin typeface="Times New Roman" panose="02020603050405020304" pitchFamily="18" charset="0"/>
                <a:cs typeface="Times New Roman" panose="02020603050405020304" pitchFamily="18" charset="0"/>
              </a:rPr>
              <a:t>usludur </a:t>
            </a:r>
            <a:r>
              <a:rPr sz="2400" spc="-5" dirty="0">
                <a:latin typeface="Times New Roman" panose="02020603050405020304" pitchFamily="18" charset="0"/>
                <a:cs typeface="Times New Roman" panose="02020603050405020304" pitchFamily="18" charset="0"/>
              </a:rPr>
              <a:t>büyüklerine </a:t>
            </a:r>
            <a:r>
              <a:rPr sz="2400" dirty="0">
                <a:latin typeface="Times New Roman" panose="02020603050405020304" pitchFamily="18" charset="0"/>
                <a:cs typeface="Times New Roman" panose="02020603050405020304" pitchFamily="18" charset="0"/>
              </a:rPr>
              <a:t>hiç </a:t>
            </a:r>
            <a:r>
              <a:rPr sz="2400" spc="-10" dirty="0">
                <a:latin typeface="Times New Roman" panose="02020603050405020304" pitchFamily="18" charset="0"/>
                <a:cs typeface="Times New Roman" panose="02020603050405020304" pitchFamily="18" charset="0"/>
              </a:rPr>
              <a:t>hayır </a:t>
            </a:r>
            <a:r>
              <a:rPr sz="2400" spc="-5" dirty="0">
                <a:latin typeface="Times New Roman" panose="02020603050405020304" pitchFamily="18" charset="0"/>
                <a:cs typeface="Times New Roman" panose="02020603050405020304" pitchFamily="18" charset="0"/>
              </a:rPr>
              <a:t>demez,  </a:t>
            </a:r>
            <a:r>
              <a:rPr sz="2400" spc="-10" dirty="0">
                <a:latin typeface="Times New Roman" panose="02020603050405020304" pitchFamily="18" charset="0"/>
                <a:cs typeface="Times New Roman" panose="02020603050405020304" pitchFamily="18" charset="0"/>
              </a:rPr>
              <a:t>saygısızlık</a:t>
            </a:r>
            <a:r>
              <a:rPr sz="2400" spc="-7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yapmaz.</a:t>
            </a:r>
            <a:endParaRPr sz="2400" dirty="0">
              <a:latin typeface="Times New Roman" panose="02020603050405020304" pitchFamily="18" charset="0"/>
              <a:cs typeface="Times New Roman" panose="02020603050405020304" pitchFamily="18" charset="0"/>
            </a:endParaRPr>
          </a:p>
        </p:txBody>
      </p:sp>
      <p:sp>
        <p:nvSpPr>
          <p:cNvPr id="4" name="object 4"/>
          <p:cNvSpPr/>
          <p:nvPr/>
        </p:nvSpPr>
        <p:spPr>
          <a:xfrm>
            <a:off x="5724143" y="935736"/>
            <a:ext cx="2886690" cy="3675888"/>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67021" y="5202934"/>
            <a:ext cx="8444132" cy="1107996"/>
          </a:xfrm>
          <a:prstGeom prst="rect">
            <a:avLst/>
          </a:prstGeom>
        </p:spPr>
        <p:txBody>
          <a:bodyPr vert="horz" wrap="square" lIns="0" tIns="0" rIns="0" bIns="0" rtlCol="0">
            <a:spAutoFit/>
          </a:bodyPr>
          <a:lstStyle/>
          <a:p>
            <a:pPr marL="12700">
              <a:lnSpc>
                <a:spcPct val="100000"/>
              </a:lnSpc>
            </a:pPr>
            <a:r>
              <a:rPr sz="3600" i="1" dirty="0">
                <a:solidFill>
                  <a:srgbClr val="C00000"/>
                </a:solidFill>
                <a:latin typeface="Times New Roman" panose="02020603050405020304" pitchFamily="18" charset="0"/>
                <a:cs typeface="Times New Roman" panose="02020603050405020304" pitchFamily="18" charset="0"/>
              </a:rPr>
              <a:t>Birçok çocuğa büyüklerin söylediklerine </a:t>
            </a:r>
            <a:r>
              <a:rPr sz="3600" i="1" dirty="0" err="1">
                <a:solidFill>
                  <a:srgbClr val="C00000"/>
                </a:solidFill>
                <a:latin typeface="Times New Roman" panose="02020603050405020304" pitchFamily="18" charset="0"/>
                <a:cs typeface="Times New Roman" panose="02020603050405020304" pitchFamily="18" charset="0"/>
              </a:rPr>
              <a:t>itaat</a:t>
            </a:r>
            <a:r>
              <a:rPr sz="3600" i="1" spc="-5" dirty="0">
                <a:solidFill>
                  <a:srgbClr val="C00000"/>
                </a:solidFill>
                <a:latin typeface="Times New Roman" panose="02020603050405020304" pitchFamily="18" charset="0"/>
                <a:cs typeface="Times New Roman" panose="02020603050405020304" pitchFamily="18" charset="0"/>
              </a:rPr>
              <a:t> </a:t>
            </a:r>
            <a:r>
              <a:rPr sz="3600" i="1" dirty="0" err="1">
                <a:solidFill>
                  <a:srgbClr val="C00000"/>
                </a:solidFill>
                <a:latin typeface="Times New Roman" panose="02020603050405020304" pitchFamily="18" charset="0"/>
                <a:cs typeface="Times New Roman" panose="02020603050405020304" pitchFamily="18" charset="0"/>
              </a:rPr>
              <a:t>etmeleri</a:t>
            </a:r>
            <a:r>
              <a:rPr lang="tr-TR" sz="3600" i="1" dirty="0">
                <a:solidFill>
                  <a:srgbClr val="C00000"/>
                </a:solidFill>
                <a:latin typeface="Times New Roman" panose="02020603050405020304" pitchFamily="18" charset="0"/>
                <a:cs typeface="Times New Roman" panose="02020603050405020304" pitchFamily="18" charset="0"/>
              </a:rPr>
              <a:t> öğretilmiştir.</a:t>
            </a:r>
            <a:endParaRPr sz="3600" i="1" dirty="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1" y="1249680"/>
            <a:ext cx="2376264" cy="3048000"/>
          </a:xfrm>
          <a:prstGeom prst="rect">
            <a:avLst/>
          </a:prstGeom>
        </p:spPr>
      </p:pic>
    </p:spTree>
    <p:extLst>
      <p:ext uri="{BB962C8B-B14F-4D97-AF65-F5344CB8AC3E}">
        <p14:creationId xmlns:p14="http://schemas.microsoft.com/office/powerpoint/2010/main" val="420085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62511" y="486154"/>
            <a:ext cx="4607169" cy="630326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439764" y="678180"/>
            <a:ext cx="4252663" cy="5919216"/>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439764" y="981456"/>
            <a:ext cx="2259623" cy="1263807"/>
          </a:xfrm>
          <a:prstGeom prst="rect">
            <a:avLst/>
          </a:prstGeom>
          <a:solidFill>
            <a:srgbClr val="FAFAFA"/>
          </a:solidFill>
        </p:spPr>
        <p:txBody>
          <a:bodyPr vert="horz" wrap="square" lIns="0" tIns="32384" rIns="0" bIns="0" rtlCol="0">
            <a:spAutoFit/>
          </a:bodyPr>
          <a:lstStyle/>
          <a:p>
            <a:pPr marL="152400" marR="144145" algn="ctr">
              <a:lnSpc>
                <a:spcPct val="100000"/>
              </a:lnSpc>
              <a:spcBef>
                <a:spcPts val="254"/>
              </a:spcBef>
            </a:pPr>
            <a:r>
              <a:rPr sz="1600" b="1" spc="-45" dirty="0">
                <a:latin typeface="Calibri"/>
                <a:cs typeface="Calibri"/>
              </a:rPr>
              <a:t>Ve </a:t>
            </a:r>
            <a:r>
              <a:rPr sz="1600" b="1" spc="-5" dirty="0">
                <a:latin typeface="Calibri"/>
                <a:cs typeface="Calibri"/>
              </a:rPr>
              <a:t>şöyle diyorum: </a:t>
            </a:r>
            <a:r>
              <a:rPr sz="1600" b="1" spc="-25" dirty="0">
                <a:latin typeface="Calibri"/>
                <a:cs typeface="Calibri"/>
              </a:rPr>
              <a:t>«Hayır,  </a:t>
            </a:r>
            <a:r>
              <a:rPr sz="1600" b="1" spc="-5" dirty="0">
                <a:latin typeface="Calibri"/>
                <a:cs typeface="Calibri"/>
              </a:rPr>
              <a:t>sana </a:t>
            </a:r>
            <a:r>
              <a:rPr sz="1600" b="1" spc="-10" dirty="0">
                <a:latin typeface="Calibri"/>
                <a:cs typeface="Calibri"/>
              </a:rPr>
              <a:t>dokunmak </a:t>
            </a:r>
            <a:r>
              <a:rPr sz="1600" b="1" spc="-5" dirty="0">
                <a:latin typeface="Calibri"/>
                <a:cs typeface="Calibri"/>
              </a:rPr>
              <a:t>hoşuma  gitmiyor! Bunu  istemiyorum!»</a:t>
            </a:r>
            <a:endParaRPr sz="1600" dirty="0">
              <a:latin typeface="Calibri"/>
              <a:cs typeface="Calibri"/>
            </a:endParaRPr>
          </a:p>
        </p:txBody>
      </p:sp>
      <p:sp>
        <p:nvSpPr>
          <p:cNvPr id="5" name="object 5"/>
          <p:cNvSpPr txBox="1">
            <a:spLocks noGrp="1"/>
          </p:cNvSpPr>
          <p:nvPr>
            <p:ph type="title"/>
          </p:nvPr>
        </p:nvSpPr>
        <p:spPr>
          <a:xfrm>
            <a:off x="494165" y="368901"/>
            <a:ext cx="3768346" cy="1107996"/>
          </a:xfrm>
          <a:prstGeom prst="rect">
            <a:avLst/>
          </a:prstGeom>
        </p:spPr>
        <p:txBody>
          <a:bodyPr vert="horz" wrap="square" lIns="0" tIns="0" rIns="0" bIns="0" rtlCol="0">
            <a:spAutoFit/>
          </a:bodyPr>
          <a:lstStyle/>
          <a:p>
            <a:pPr marL="12700">
              <a:lnSpc>
                <a:spcPct val="100000"/>
              </a:lnSpc>
            </a:pPr>
            <a:r>
              <a:rPr sz="3600" spc="-40" dirty="0">
                <a:latin typeface="Times New Roman" panose="02020603050405020304" pitchFamily="18" charset="0"/>
                <a:cs typeface="Times New Roman" panose="02020603050405020304" pitchFamily="18" charset="0"/>
              </a:rPr>
              <a:t>HAYIR</a:t>
            </a:r>
            <a:r>
              <a:rPr sz="3600" spc="-114" dirty="0">
                <a:latin typeface="Times New Roman" panose="02020603050405020304" pitchFamily="18" charset="0"/>
                <a:cs typeface="Times New Roman" panose="02020603050405020304" pitchFamily="18" charset="0"/>
              </a:rPr>
              <a:t> </a:t>
            </a:r>
            <a:r>
              <a:rPr sz="3600" dirty="0">
                <a:latin typeface="Times New Roman" panose="02020603050405020304" pitchFamily="18" charset="0"/>
                <a:cs typeface="Times New Roman" panose="02020603050405020304" pitchFamily="18" charset="0"/>
              </a:rPr>
              <a:t>DİYEBİLMEK</a:t>
            </a:r>
          </a:p>
        </p:txBody>
      </p:sp>
      <p:sp>
        <p:nvSpPr>
          <p:cNvPr id="7" name="Metin kutusu 6"/>
          <p:cNvSpPr txBox="1"/>
          <p:nvPr/>
        </p:nvSpPr>
        <p:spPr>
          <a:xfrm>
            <a:off x="323528" y="2420888"/>
            <a:ext cx="3672408" cy="1569660"/>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Çocuğunuzun haklarını savunmasına, isteklerini söylemesine, istemediklerini belirtmesine fırsat tanıyın.</a:t>
            </a:r>
          </a:p>
        </p:txBody>
      </p:sp>
    </p:spTree>
    <p:extLst>
      <p:ext uri="{BB962C8B-B14F-4D97-AF65-F5344CB8AC3E}">
        <p14:creationId xmlns:p14="http://schemas.microsoft.com/office/powerpoint/2010/main" val="2299489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548680"/>
            <a:ext cx="8229600" cy="5616624"/>
          </a:xfrm>
        </p:spPr>
        <p:txBody>
          <a:bodyPr>
            <a:normAutofit/>
          </a:bodyPr>
          <a:lstStyle/>
          <a:p>
            <a:pPr marL="0" indent="0" algn="ctr">
              <a:buNone/>
            </a:pPr>
            <a:r>
              <a:rPr lang="tr-TR" sz="2600" b="1" dirty="0">
                <a:latin typeface="Times New Roman" panose="02020603050405020304" pitchFamily="18" charset="0"/>
                <a:cs typeface="Times New Roman" panose="02020603050405020304" pitchFamily="18" charset="0"/>
              </a:rPr>
              <a:t>NE ZAMAN VE NASIL ‘HAYIR!’ DEMELİ</a:t>
            </a:r>
          </a:p>
          <a:p>
            <a:pPr marL="0" indent="0" algn="ctr">
              <a:buNone/>
            </a:pPr>
            <a:endParaRPr lang="tr-TR" sz="26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tr-TR" sz="2600" dirty="0">
                <a:latin typeface="Times New Roman" panose="02020603050405020304" pitchFamily="18" charset="0"/>
                <a:cs typeface="Times New Roman" panose="02020603050405020304" pitchFamily="18" charset="0"/>
              </a:rPr>
              <a:t>İstenilen şey önceliklerinizle ve yapmak istediklerinizle çelişiyorsa,</a:t>
            </a:r>
          </a:p>
          <a:p>
            <a:pPr marL="0" indent="0">
              <a:buNone/>
            </a:pPr>
            <a:endParaRPr lang="tr-TR"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tr-TR" sz="2600" dirty="0">
                <a:latin typeface="Times New Roman" panose="02020603050405020304" pitchFamily="18" charset="0"/>
                <a:cs typeface="Times New Roman" panose="02020603050405020304" pitchFamily="18" charset="0"/>
              </a:rPr>
              <a:t>Karşınızdaki kişi sizin üzerinizde baskı kurmaya çalışıyor ve çok ısrarcı davranıyorsa,</a:t>
            </a:r>
          </a:p>
          <a:p>
            <a:pPr marL="0" indent="0">
              <a:buNone/>
            </a:pPr>
            <a:endParaRPr lang="tr-TR"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tr-TR" sz="2600" dirty="0">
                <a:latin typeface="Times New Roman" panose="02020603050405020304" pitchFamily="18" charset="0"/>
                <a:cs typeface="Times New Roman" panose="02020603050405020304" pitchFamily="18" charset="0"/>
              </a:rPr>
              <a:t>Sizden istenen şey size veya başkalarına zarar verebilecek bir şeyse,</a:t>
            </a:r>
          </a:p>
          <a:p>
            <a:pPr marL="0" indent="0">
              <a:buNone/>
            </a:pPr>
            <a:r>
              <a:rPr lang="tr-TR" sz="2600" dirty="0">
                <a:latin typeface="Times New Roman" panose="02020603050405020304" pitchFamily="18" charset="0"/>
                <a:cs typeface="Times New Roman" panose="02020603050405020304" pitchFamily="18" charset="0"/>
              </a:rPr>
              <a:t>«</a:t>
            </a:r>
            <a:r>
              <a:rPr lang="tr-TR" sz="2600" b="1" dirty="0">
                <a:solidFill>
                  <a:srgbClr val="FF0000"/>
                </a:solidFill>
                <a:latin typeface="Times New Roman" panose="02020603050405020304" pitchFamily="18" charset="0"/>
                <a:cs typeface="Times New Roman" panose="02020603050405020304" pitchFamily="18" charset="0"/>
              </a:rPr>
              <a:t>HAYIR</a:t>
            </a:r>
            <a:r>
              <a:rPr lang="tr-TR" sz="2600" dirty="0">
                <a:latin typeface="Times New Roman" panose="02020603050405020304" pitchFamily="18" charset="0"/>
                <a:cs typeface="Times New Roman" panose="02020603050405020304" pitchFamily="18" charset="0"/>
              </a:rPr>
              <a:t>» denmelidir.</a:t>
            </a:r>
          </a:p>
        </p:txBody>
      </p:sp>
    </p:spTree>
    <p:extLst>
      <p:ext uri="{BB962C8B-B14F-4D97-AF65-F5344CB8AC3E}">
        <p14:creationId xmlns:p14="http://schemas.microsoft.com/office/powerpoint/2010/main" val="633429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836712"/>
            <a:ext cx="8291264" cy="5649491"/>
          </a:xfrm>
        </p:spPr>
        <p:txBody>
          <a:bodyPr>
            <a:normAutofit/>
          </a:bodyPr>
          <a:lstStyle/>
          <a:p>
            <a:pPr algn="just">
              <a:buFont typeface="Wingdings" panose="05000000000000000000" pitchFamily="2" charset="2"/>
              <a:buChar char="ü"/>
            </a:pPr>
            <a:r>
              <a:rPr lang="tr-TR" sz="2600" dirty="0">
                <a:latin typeface="Times New Roman" panose="02020603050405020304" pitchFamily="18" charset="0"/>
                <a:cs typeface="Times New Roman" panose="02020603050405020304" pitchFamily="18" charset="0"/>
              </a:rPr>
              <a:t>Küçük yaştaki</a:t>
            </a:r>
            <a:r>
              <a:rPr lang="ml-IN" sz="2600" dirty="0">
                <a:latin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çocuklar bile hangi</a:t>
            </a:r>
            <a:r>
              <a:rPr lang="ml-IN" sz="2600" dirty="0">
                <a:latin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davranışların cinsel istismar  kapsamına girebileceğini</a:t>
            </a:r>
            <a:r>
              <a:rPr lang="ml-IN" sz="2600" dirty="0">
                <a:latin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sezgisel olarak rahatlıkla anlayabilir. Bundan dolayı çocukların bu sezgilerinden faydalanabilmeleri</a:t>
            </a:r>
            <a:r>
              <a:rPr lang="ml-IN" sz="2600" dirty="0">
                <a:latin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için onlara, birileri tarafından  incitildiklerinde «</a:t>
            </a:r>
            <a:r>
              <a:rPr lang="tr-TR" sz="2600" b="1" dirty="0">
                <a:solidFill>
                  <a:srgbClr val="FF0000"/>
                </a:solidFill>
                <a:latin typeface="Times New Roman" panose="02020603050405020304" pitchFamily="18" charset="0"/>
                <a:cs typeface="Times New Roman" panose="02020603050405020304" pitchFamily="18" charset="0"/>
              </a:rPr>
              <a:t>HAYIR</a:t>
            </a:r>
            <a:r>
              <a:rPr lang="tr-TR" sz="2600" dirty="0">
                <a:latin typeface="Times New Roman" panose="02020603050405020304" pitchFamily="18" charset="0"/>
                <a:cs typeface="Times New Roman" panose="02020603050405020304" pitchFamily="18" charset="0"/>
              </a:rPr>
              <a:t>» demeleri</a:t>
            </a:r>
            <a:r>
              <a:rPr lang="ml-IN" sz="2600" dirty="0">
                <a:latin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gerektiği</a:t>
            </a:r>
            <a:r>
              <a:rPr lang="ml-IN" sz="2600" dirty="0">
                <a:latin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öğretilmelidir.</a:t>
            </a:r>
          </a:p>
          <a:p>
            <a:pPr marL="0" indent="0" algn="just">
              <a:buNone/>
            </a:pPr>
            <a:endParaRPr lang="tr-TR" sz="2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2600" dirty="0">
                <a:latin typeface="Times New Roman" panose="02020603050405020304" pitchFamily="18" charset="0"/>
                <a:cs typeface="Times New Roman" panose="02020603050405020304" pitchFamily="18" charset="0"/>
              </a:rPr>
              <a:t> Hoşlarına gitmeyen  dokunmalar ve öpmeler karşısında bunu reddetmeleri</a:t>
            </a:r>
            <a:r>
              <a:rPr lang="ml-IN" sz="2600" dirty="0">
                <a:latin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söylenmelidir. </a:t>
            </a:r>
          </a:p>
        </p:txBody>
      </p:sp>
    </p:spTree>
    <p:extLst>
      <p:ext uri="{BB962C8B-B14F-4D97-AF65-F5344CB8AC3E}">
        <p14:creationId xmlns:p14="http://schemas.microsoft.com/office/powerpoint/2010/main" val="3229008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291264" cy="5976664"/>
          </a:xfrm>
        </p:spPr>
        <p:txBody>
          <a:bodyPr>
            <a:normAutofit/>
          </a:bodyPr>
          <a:lstStyle/>
          <a:p>
            <a:pPr algn="just">
              <a:buFont typeface="Wingdings" panose="05000000000000000000" pitchFamily="2" charset="2"/>
              <a:buChar char="ü"/>
            </a:pPr>
            <a:r>
              <a:rPr lang="tr-TR" sz="2600" dirty="0">
                <a:latin typeface="Times New Roman" panose="02020603050405020304" pitchFamily="18" charset="0"/>
                <a:cs typeface="Times New Roman" panose="02020603050405020304" pitchFamily="18" charset="0"/>
              </a:rPr>
              <a:t>Çocukların kendi</a:t>
            </a:r>
            <a:r>
              <a:rPr lang="ml-IN" sz="2600" dirty="0">
                <a:latin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 vücutları ile başkalarının vücutları arasındaki</a:t>
            </a:r>
            <a:r>
              <a:rPr lang="ml-IN" sz="2600" dirty="0">
                <a:latin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sınırları korumaları konusunda onlara rehberlik edilmeli</a:t>
            </a:r>
            <a:r>
              <a:rPr lang="ml-IN" sz="2600" dirty="0">
                <a:latin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ve kendi</a:t>
            </a:r>
            <a:r>
              <a:rPr lang="ml-IN" sz="2600" dirty="0">
                <a:latin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vücutlarına yönelik iyi</a:t>
            </a:r>
            <a:r>
              <a:rPr lang="ml-IN" sz="2600" dirty="0">
                <a:latin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ve kötü dokunuşlar hakkında bilinçli  bir duruş sergilemeleri</a:t>
            </a:r>
            <a:r>
              <a:rPr lang="ml-IN" sz="2600" dirty="0">
                <a:latin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sağlanmalıdır (Polat, Bostan ve Veli</a:t>
            </a:r>
            <a:r>
              <a:rPr lang="ml-IN" sz="2600" dirty="0">
                <a:latin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Yıldırım, 2015; Yıldırım Doğru, 2006). </a:t>
            </a:r>
          </a:p>
          <a:p>
            <a:pPr marL="0" indent="0" algn="just">
              <a:buNone/>
            </a:pPr>
            <a:endParaRPr lang="tr-TR" sz="2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2600" dirty="0">
                <a:latin typeface="Times New Roman" panose="02020603050405020304" pitchFamily="18" charset="0"/>
                <a:cs typeface="Times New Roman" panose="02020603050405020304" pitchFamily="18" charset="0"/>
              </a:rPr>
              <a:t>İyi ve kötü davranış arasındaki</a:t>
            </a:r>
            <a:r>
              <a:rPr lang="ml-IN" sz="2600" dirty="0">
                <a:latin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farkı ayırt edebilmeleri çocukları  istismardan korumada oldukça önemlidir. Bu farkın ayırdına vararak kötü davranışlara  karşı reddetme ya da direnme stratejisi</a:t>
            </a:r>
            <a:r>
              <a:rPr lang="ml-IN" sz="2600" dirty="0">
                <a:latin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olarak çok yüksek sesle «</a:t>
            </a:r>
            <a:r>
              <a:rPr lang="tr-TR" sz="2600" b="1" dirty="0">
                <a:solidFill>
                  <a:srgbClr val="FF0000"/>
                </a:solidFill>
                <a:latin typeface="Times New Roman" panose="02020603050405020304" pitchFamily="18" charset="0"/>
                <a:cs typeface="Times New Roman" panose="02020603050405020304" pitchFamily="18" charset="0"/>
              </a:rPr>
              <a:t>HAYIR</a:t>
            </a:r>
            <a:r>
              <a:rPr lang="tr-TR" sz="2600" dirty="0">
                <a:latin typeface="Times New Roman" panose="02020603050405020304" pitchFamily="18" charset="0"/>
                <a:cs typeface="Times New Roman" panose="02020603050405020304" pitchFamily="18" charset="0"/>
              </a:rPr>
              <a:t>» demek çok etkili olabilir. </a:t>
            </a:r>
          </a:p>
        </p:txBody>
      </p:sp>
    </p:spTree>
    <p:extLst>
      <p:ext uri="{BB962C8B-B14F-4D97-AF65-F5344CB8AC3E}">
        <p14:creationId xmlns:p14="http://schemas.microsoft.com/office/powerpoint/2010/main" val="2628907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130425"/>
            <a:ext cx="8496944" cy="1470025"/>
          </a:xfrm>
        </p:spPr>
        <p:txBody>
          <a:bodyPr>
            <a:noAutofit/>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ÇOCUK İHMAL VE İSTİSMARINDAN KORUNMA YOLLARI</a:t>
            </a:r>
          </a:p>
        </p:txBody>
      </p:sp>
    </p:spTree>
    <p:extLst>
      <p:ext uri="{BB962C8B-B14F-4D97-AF65-F5344CB8AC3E}">
        <p14:creationId xmlns:p14="http://schemas.microsoft.com/office/powerpoint/2010/main" val="3659585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chemeClr val="accent2"/>
                </a:solidFill>
                <a:effectLst>
                  <a:outerShdw blurRad="38100" dist="38100" dir="2700000" algn="tl">
                    <a:srgbClr val="000000">
                      <a:alpha val="43137"/>
                    </a:srgbClr>
                  </a:outerShdw>
                </a:effectLst>
              </a:rPr>
              <a:t>Çocuk Tanımı</a:t>
            </a: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842013639"/>
              </p:ext>
            </p:extLst>
          </p:nvPr>
        </p:nvGraphicFramePr>
        <p:xfrm>
          <a:off x="822325" y="1793404"/>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0562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3699977045"/>
              </p:ext>
            </p:extLst>
          </p:nvPr>
        </p:nvGraphicFramePr>
        <p:xfrm>
          <a:off x="467544" y="116632"/>
          <a:ext cx="806489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649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l"/>
            <a:br>
              <a:rPr lang="tr-TR" sz="3600" u="sng" dirty="0">
                <a:latin typeface="Times New Roman" panose="02020603050405020304" pitchFamily="18" charset="0"/>
                <a:cs typeface="Times New Roman" panose="02020603050405020304" pitchFamily="18" charset="0"/>
              </a:rPr>
            </a:br>
            <a:r>
              <a:rPr lang="tr-TR" sz="3600" b="1" dirty="0">
                <a:latin typeface="Times New Roman" panose="02020603050405020304" pitchFamily="18" charset="0"/>
                <a:cs typeface="Times New Roman" panose="02020603050405020304" pitchFamily="18" charset="0"/>
              </a:rPr>
              <a:t>SUNUM İÇERİĞİ</a:t>
            </a:r>
            <a:br>
              <a:rPr lang="tr-TR" sz="3600" u="sng" dirty="0">
                <a:latin typeface="Times New Roman" panose="02020603050405020304" pitchFamily="18" charset="0"/>
                <a:cs typeface="Times New Roman" panose="02020603050405020304" pitchFamily="18" charset="0"/>
              </a:rPr>
            </a:br>
            <a:endParaRPr lang="tr-TR" sz="3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pPr marL="514350" indent="-514350">
              <a:buFont typeface="+mj-lt"/>
              <a:buAutoNum type="arabicPeriod"/>
            </a:pPr>
            <a:r>
              <a:rPr lang="tr-TR" sz="2400" dirty="0">
                <a:latin typeface="Times New Roman" panose="02020603050405020304" pitchFamily="18" charset="0"/>
                <a:cs typeface="Times New Roman" panose="02020603050405020304" pitchFamily="18" charset="0"/>
              </a:rPr>
              <a:t>Kişisel Sınırlar/İyi dokunuş-kötü dokunuş</a:t>
            </a:r>
          </a:p>
          <a:p>
            <a:pPr marL="514350" indent="-514350">
              <a:buFont typeface="+mj-lt"/>
              <a:buAutoNum type="arabicPeriod"/>
            </a:pPr>
            <a:r>
              <a:rPr lang="tr-TR" sz="2400" dirty="0">
                <a:latin typeface="Times New Roman" panose="02020603050405020304" pitchFamily="18" charset="0"/>
                <a:cs typeface="Times New Roman" panose="02020603050405020304" pitchFamily="18" charset="0"/>
              </a:rPr>
              <a:t>Hayır Diyebilme Becerisi</a:t>
            </a:r>
          </a:p>
          <a:p>
            <a:pPr marL="514350" indent="-514350">
              <a:buFont typeface="+mj-lt"/>
              <a:buAutoNum type="arabicPeriod"/>
            </a:pPr>
            <a:r>
              <a:rPr lang="tr-TR" sz="2400" dirty="0">
                <a:latin typeface="Times New Roman" panose="02020603050405020304" pitchFamily="18" charset="0"/>
                <a:cs typeface="Times New Roman" panose="02020603050405020304" pitchFamily="18" charset="0"/>
              </a:rPr>
              <a:t>Çocuk İhmal ve İstismarından Korunma Yolları</a:t>
            </a:r>
          </a:p>
          <a:p>
            <a:pPr marL="514350" indent="-514350">
              <a:buFont typeface="+mj-lt"/>
              <a:buAutoNum type="arabicPeriod"/>
            </a:pPr>
            <a:r>
              <a:rPr lang="tr-TR" sz="2400" dirty="0">
                <a:latin typeface="Times New Roman" panose="02020603050405020304" pitchFamily="18" charset="0"/>
                <a:cs typeface="Times New Roman" panose="02020603050405020304" pitchFamily="18" charset="0"/>
              </a:rPr>
              <a:t>İhmal ve İstismar Türleri</a:t>
            </a:r>
          </a:p>
          <a:p>
            <a:pPr marL="514350" indent="-514350">
              <a:buFont typeface="+mj-lt"/>
              <a:buAutoNum type="arabicPeriod"/>
            </a:pPr>
            <a:r>
              <a:rPr lang="tr-TR" sz="2400" dirty="0">
                <a:latin typeface="Times New Roman" panose="02020603050405020304" pitchFamily="18" charset="0"/>
                <a:cs typeface="Times New Roman" panose="02020603050405020304" pitchFamily="18" charset="0"/>
              </a:rPr>
              <a:t>Ailede Mahremiyet</a:t>
            </a:r>
          </a:p>
          <a:p>
            <a:pPr marL="514350" indent="-514350">
              <a:buFont typeface="+mj-lt"/>
              <a:buAutoNum type="arabicPeriod"/>
            </a:pPr>
            <a:r>
              <a:rPr lang="tr-TR" sz="2400" dirty="0">
                <a:latin typeface="Times New Roman" panose="02020603050405020304" pitchFamily="18" charset="0"/>
                <a:cs typeface="Times New Roman" panose="02020603050405020304" pitchFamily="18" charset="0"/>
              </a:rPr>
              <a:t>Dijital Mahremiyet</a:t>
            </a:r>
          </a:p>
          <a:p>
            <a:pPr marL="0" indent="0">
              <a:buNone/>
            </a:pPr>
            <a:endParaRPr lang="tr-TR" dirty="0"/>
          </a:p>
        </p:txBody>
      </p:sp>
    </p:spTree>
    <p:extLst>
      <p:ext uri="{BB962C8B-B14F-4D97-AF65-F5344CB8AC3E}">
        <p14:creationId xmlns:p14="http://schemas.microsoft.com/office/powerpoint/2010/main" val="351818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548680"/>
            <a:ext cx="7520940" cy="792088"/>
          </a:xfrm>
        </p:spPr>
        <p:txBody>
          <a:bodyPr>
            <a:noAutofit/>
          </a:bodyPr>
          <a:lstStyle/>
          <a:p>
            <a:pPr algn="l"/>
            <a:r>
              <a:rPr lang="tr-TR" sz="2600" b="1" cap="none" dirty="0">
                <a:solidFill>
                  <a:schemeClr val="accent2"/>
                </a:solidFill>
              </a:rPr>
              <a:t>Dünya Sağlık Örgütü Tarafından 4 Tip Kötü Muamele Tanımlanmaktadır:</a:t>
            </a:r>
          </a:p>
        </p:txBody>
      </p:sp>
      <p:graphicFrame>
        <p:nvGraphicFramePr>
          <p:cNvPr id="5" name="Diyagram 4"/>
          <p:cNvGraphicFramePr/>
          <p:nvPr>
            <p:extLst>
              <p:ext uri="{D42A27DB-BD31-4B8C-83A1-F6EECF244321}">
                <p14:modId xmlns:p14="http://schemas.microsoft.com/office/powerpoint/2010/main" val="3840385229"/>
              </p:ext>
            </p:extLst>
          </p:nvPr>
        </p:nvGraphicFramePr>
        <p:xfrm>
          <a:off x="971600" y="1916832"/>
          <a:ext cx="5976664"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0064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908720"/>
            <a:ext cx="7520940" cy="476632"/>
          </a:xfrm>
        </p:spPr>
        <p:txBody>
          <a:bodyPr>
            <a:noAutofit/>
          </a:bodyPr>
          <a:lstStyle/>
          <a:p>
            <a:pPr algn="ctr"/>
            <a:r>
              <a:rPr lang="tr-TR" sz="3600" dirty="0">
                <a:solidFill>
                  <a:schemeClr val="accent2"/>
                </a:solidFill>
                <a:latin typeface="Times New Roman" panose="02020603050405020304" pitchFamily="18" charset="0"/>
                <a:cs typeface="Times New Roman" panose="02020603050405020304" pitchFamily="18" charset="0"/>
              </a:rPr>
              <a:t>İHMAL</a:t>
            </a:r>
          </a:p>
        </p:txBody>
      </p:sp>
      <p:sp>
        <p:nvSpPr>
          <p:cNvPr id="3" name="İçerik Yer Tutucusu 2"/>
          <p:cNvSpPr>
            <a:spLocks noGrp="1"/>
          </p:cNvSpPr>
          <p:nvPr>
            <p:ph idx="1"/>
          </p:nvPr>
        </p:nvSpPr>
        <p:spPr>
          <a:xfrm>
            <a:off x="539552" y="1700808"/>
            <a:ext cx="7808972" cy="2979669"/>
          </a:xfrm>
        </p:spPr>
        <p:txBody>
          <a:bodyPr>
            <a:normAutofit/>
          </a:bodyPr>
          <a:lstStyle/>
          <a:p>
            <a:pPr marL="0" indent="0" algn="just">
              <a:buNone/>
            </a:pPr>
            <a:r>
              <a:rPr lang="tr-TR" sz="2600" b="0" dirty="0">
                <a:latin typeface="Times New Roman" panose="02020603050405020304" pitchFamily="18" charset="0"/>
                <a:cs typeface="Times New Roman" panose="02020603050405020304" pitchFamily="18" charset="0"/>
              </a:rPr>
              <a:t>	Çocuğa bakmakla yükümlü kimselerin; Çocuğun beslenme, giyinme, barınma, eğitim, sağlık, diş sağlığı ve sevgi gibi temel gereksinimlerini karşılamada ihmal göstermesi. Çocuğun beden ve ruh sağlığının veya bedensel, duygusal, sosyal ya da ahlaki gelişiminin engellenmesi.</a:t>
            </a:r>
          </a:p>
        </p:txBody>
      </p:sp>
    </p:spTree>
    <p:extLst>
      <p:ext uri="{BB962C8B-B14F-4D97-AF65-F5344CB8AC3E}">
        <p14:creationId xmlns:p14="http://schemas.microsoft.com/office/powerpoint/2010/main" val="3457308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5656" y="238051"/>
            <a:ext cx="5400599" cy="553998"/>
          </a:xfrm>
          <a:prstGeom prst="rect">
            <a:avLst/>
          </a:prstGeom>
        </p:spPr>
        <p:txBody>
          <a:bodyPr vert="horz" wrap="square" lIns="0" tIns="0" rIns="0" bIns="0" rtlCol="0">
            <a:spAutoFit/>
          </a:bodyPr>
          <a:lstStyle/>
          <a:p>
            <a:pPr marL="12700">
              <a:lnSpc>
                <a:spcPct val="100000"/>
              </a:lnSpc>
            </a:pPr>
            <a:r>
              <a:rPr sz="3600" dirty="0">
                <a:latin typeface="Times New Roman" panose="02020603050405020304" pitchFamily="18" charset="0"/>
                <a:cs typeface="Times New Roman" panose="02020603050405020304" pitchFamily="18" charset="0"/>
              </a:rPr>
              <a:t>FİZİKSEL</a:t>
            </a:r>
            <a:r>
              <a:rPr sz="3600" spc="-125" dirty="0">
                <a:latin typeface="Times New Roman" panose="02020603050405020304" pitchFamily="18" charset="0"/>
                <a:cs typeface="Times New Roman" panose="02020603050405020304" pitchFamily="18" charset="0"/>
              </a:rPr>
              <a:t> </a:t>
            </a:r>
            <a:r>
              <a:rPr sz="3600" dirty="0">
                <a:latin typeface="Times New Roman" panose="02020603050405020304" pitchFamily="18" charset="0"/>
                <a:cs typeface="Times New Roman" panose="02020603050405020304" pitchFamily="18" charset="0"/>
              </a:rPr>
              <a:t>İHMAL</a:t>
            </a:r>
          </a:p>
        </p:txBody>
      </p:sp>
      <p:sp>
        <p:nvSpPr>
          <p:cNvPr id="3" name="object 3"/>
          <p:cNvSpPr txBox="1"/>
          <p:nvPr/>
        </p:nvSpPr>
        <p:spPr>
          <a:xfrm>
            <a:off x="260346" y="3864865"/>
            <a:ext cx="8343454" cy="2462213"/>
          </a:xfrm>
          <a:prstGeom prst="rect">
            <a:avLst/>
          </a:prstGeom>
        </p:spPr>
        <p:txBody>
          <a:bodyPr vert="horz" wrap="square" lIns="0" tIns="0" rIns="0" bIns="0" rtlCol="0">
            <a:spAutoFit/>
          </a:bodyPr>
          <a:lstStyle/>
          <a:p>
            <a:pPr marL="184785" indent="-172085">
              <a:lnSpc>
                <a:spcPct val="100000"/>
              </a:lnSpc>
              <a:buFont typeface="Arial"/>
              <a:buChar char="•"/>
              <a:tabLst>
                <a:tab pos="185420" algn="l"/>
              </a:tabLst>
            </a:pPr>
            <a:r>
              <a:rPr sz="2000" spc="-5" dirty="0">
                <a:latin typeface="Times New Roman" panose="02020603050405020304" pitchFamily="18" charset="0"/>
                <a:cs typeface="Times New Roman" panose="02020603050405020304" pitchFamily="18" charset="0"/>
              </a:rPr>
              <a:t>Çocuğun temel tıbbi ihtiyaçlarının</a:t>
            </a:r>
            <a:r>
              <a:rPr sz="2000" spc="7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karşılanmaması</a:t>
            </a:r>
            <a:endParaRPr sz="2000" dirty="0">
              <a:latin typeface="Times New Roman" panose="02020603050405020304" pitchFamily="18" charset="0"/>
              <a:cs typeface="Times New Roman" panose="02020603050405020304" pitchFamily="18" charset="0"/>
            </a:endParaRPr>
          </a:p>
          <a:p>
            <a:pPr marL="184785" indent="-172085">
              <a:lnSpc>
                <a:spcPct val="100000"/>
              </a:lnSpc>
              <a:spcBef>
                <a:spcPts val="585"/>
              </a:spcBef>
              <a:buFont typeface="Arial"/>
              <a:buChar char="•"/>
              <a:tabLst>
                <a:tab pos="185420" algn="l"/>
              </a:tabLst>
            </a:pPr>
            <a:r>
              <a:rPr sz="2000" spc="-10" dirty="0">
                <a:latin typeface="Times New Roman" panose="02020603050405020304" pitchFamily="18" charset="0"/>
                <a:cs typeface="Times New Roman" panose="02020603050405020304" pitchFamily="18" charset="0"/>
              </a:rPr>
              <a:t>Çocuğa düzenli </a:t>
            </a:r>
            <a:r>
              <a:rPr sz="2000" spc="-5" dirty="0">
                <a:latin typeface="Times New Roman" panose="02020603050405020304" pitchFamily="18" charset="0"/>
                <a:cs typeface="Times New Roman" panose="02020603050405020304" pitchFamily="18" charset="0"/>
              </a:rPr>
              <a:t>ve besleyici öğünlerin, </a:t>
            </a:r>
            <a:r>
              <a:rPr sz="2000" spc="-10" dirty="0">
                <a:latin typeface="Times New Roman" panose="02020603050405020304" pitchFamily="18" charset="0"/>
                <a:cs typeface="Times New Roman" panose="02020603050405020304" pitchFamily="18" charset="0"/>
              </a:rPr>
              <a:t>temiz </a:t>
            </a:r>
            <a:r>
              <a:rPr sz="2000" spc="-5" dirty="0">
                <a:latin typeface="Times New Roman" panose="02020603050405020304" pitchFamily="18" charset="0"/>
                <a:cs typeface="Times New Roman" panose="02020603050405020304" pitchFamily="18" charset="0"/>
              </a:rPr>
              <a:t>ve </a:t>
            </a:r>
            <a:r>
              <a:rPr sz="2000" spc="-10" dirty="0">
                <a:latin typeface="Times New Roman" panose="02020603050405020304" pitchFamily="18" charset="0"/>
                <a:cs typeface="Times New Roman" panose="02020603050405020304" pitchFamily="18" charset="0"/>
              </a:rPr>
              <a:t>yeterli </a:t>
            </a:r>
            <a:r>
              <a:rPr sz="2000" spc="-5" dirty="0">
                <a:latin typeface="Times New Roman" panose="02020603050405020304" pitchFamily="18" charset="0"/>
                <a:cs typeface="Times New Roman" panose="02020603050405020304" pitchFamily="18" charset="0"/>
              </a:rPr>
              <a:t>giysinin</a:t>
            </a:r>
            <a:r>
              <a:rPr sz="2000" spc="18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sağlanmaması</a:t>
            </a:r>
          </a:p>
          <a:p>
            <a:pPr marL="184785" indent="-172085">
              <a:lnSpc>
                <a:spcPct val="100000"/>
              </a:lnSpc>
              <a:spcBef>
                <a:spcPts val="585"/>
              </a:spcBef>
              <a:buFont typeface="Arial"/>
              <a:buChar char="•"/>
              <a:tabLst>
                <a:tab pos="185420" algn="l"/>
              </a:tabLst>
            </a:pPr>
            <a:r>
              <a:rPr sz="2000" spc="-5" dirty="0">
                <a:latin typeface="Times New Roman" panose="02020603050405020304" pitchFamily="18" charset="0"/>
                <a:cs typeface="Times New Roman" panose="02020603050405020304" pitchFamily="18" charset="0"/>
              </a:rPr>
              <a:t>Çocuğun </a:t>
            </a:r>
            <a:r>
              <a:rPr sz="2000" spc="-10" dirty="0">
                <a:latin typeface="Times New Roman" panose="02020603050405020304" pitchFamily="18" charset="0"/>
                <a:cs typeface="Times New Roman" panose="02020603050405020304" pitchFamily="18" charset="0"/>
              </a:rPr>
              <a:t>bakacak yetişkin </a:t>
            </a:r>
            <a:r>
              <a:rPr sz="2000" spc="-5" dirty="0">
                <a:latin typeface="Times New Roman" panose="02020603050405020304" pitchFamily="18" charset="0"/>
                <a:cs typeface="Times New Roman" panose="02020603050405020304" pitchFamily="18" charset="0"/>
              </a:rPr>
              <a:t>bulunmadan uzun </a:t>
            </a:r>
            <a:r>
              <a:rPr sz="2000" spc="-10" dirty="0">
                <a:latin typeface="Times New Roman" panose="02020603050405020304" pitchFamily="18" charset="0"/>
                <a:cs typeface="Times New Roman" panose="02020603050405020304" pitchFamily="18" charset="0"/>
              </a:rPr>
              <a:t>süre </a:t>
            </a:r>
            <a:r>
              <a:rPr sz="2000" spc="-5" dirty="0">
                <a:latin typeface="Times New Roman" panose="02020603050405020304" pitchFamily="18" charset="0"/>
                <a:cs typeface="Times New Roman" panose="02020603050405020304" pitchFamily="18" charset="0"/>
              </a:rPr>
              <a:t>yalnız</a:t>
            </a:r>
            <a:r>
              <a:rPr sz="2000" spc="13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bırakılması</a:t>
            </a:r>
            <a:endParaRPr sz="2000" dirty="0">
              <a:latin typeface="Times New Roman" panose="02020603050405020304" pitchFamily="18" charset="0"/>
              <a:cs typeface="Times New Roman" panose="02020603050405020304" pitchFamily="18" charset="0"/>
            </a:endParaRPr>
          </a:p>
          <a:p>
            <a:pPr marL="184785" indent="-172085">
              <a:lnSpc>
                <a:spcPct val="100000"/>
              </a:lnSpc>
              <a:spcBef>
                <a:spcPts val="570"/>
              </a:spcBef>
              <a:buFont typeface="Arial"/>
              <a:buChar char="•"/>
              <a:tabLst>
                <a:tab pos="185420" algn="l"/>
              </a:tabLst>
            </a:pPr>
            <a:r>
              <a:rPr sz="2000" spc="-5" dirty="0">
                <a:latin typeface="Times New Roman" panose="02020603050405020304" pitchFamily="18" charset="0"/>
                <a:cs typeface="Times New Roman" panose="02020603050405020304" pitchFamily="18" charset="0"/>
              </a:rPr>
              <a:t>Çocuğun gece </a:t>
            </a:r>
            <a:r>
              <a:rPr sz="2000" dirty="0">
                <a:latin typeface="Times New Roman" panose="02020603050405020304" pitchFamily="18" charset="0"/>
                <a:cs typeface="Times New Roman" panose="02020603050405020304" pitchFamily="18" charset="0"/>
              </a:rPr>
              <a:t>geç </a:t>
            </a:r>
            <a:r>
              <a:rPr sz="2000" spc="-10" dirty="0">
                <a:latin typeface="Times New Roman" panose="02020603050405020304" pitchFamily="18" charset="0"/>
                <a:cs typeface="Times New Roman" panose="02020603050405020304" pitchFamily="18" charset="0"/>
              </a:rPr>
              <a:t>saatlere kadar </a:t>
            </a:r>
            <a:r>
              <a:rPr sz="2000" spc="-5" dirty="0">
                <a:latin typeface="Times New Roman" panose="02020603050405020304" pitchFamily="18" charset="0"/>
                <a:cs typeface="Times New Roman" panose="02020603050405020304" pitchFamily="18" charset="0"/>
              </a:rPr>
              <a:t>nerede olduğunun bilinmemesi ve</a:t>
            </a:r>
            <a:r>
              <a:rPr sz="2000" spc="2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umursanmaması</a:t>
            </a:r>
            <a:endParaRPr sz="2000" dirty="0">
              <a:latin typeface="Times New Roman" panose="02020603050405020304" pitchFamily="18" charset="0"/>
              <a:cs typeface="Times New Roman" panose="02020603050405020304" pitchFamily="18" charset="0"/>
            </a:endParaRPr>
          </a:p>
          <a:p>
            <a:pPr marL="184785" indent="-172085">
              <a:lnSpc>
                <a:spcPct val="100000"/>
              </a:lnSpc>
              <a:spcBef>
                <a:spcPts val="580"/>
              </a:spcBef>
              <a:buFont typeface="Arial"/>
              <a:buChar char="•"/>
              <a:tabLst>
                <a:tab pos="185420" algn="l"/>
              </a:tabLst>
            </a:pPr>
            <a:r>
              <a:rPr sz="2000" spc="-5" dirty="0">
                <a:latin typeface="Times New Roman" panose="02020603050405020304" pitchFamily="18" charset="0"/>
                <a:cs typeface="Times New Roman" panose="02020603050405020304" pitchFamily="18" charset="0"/>
              </a:rPr>
              <a:t>Çocuğun </a:t>
            </a:r>
            <a:r>
              <a:rPr sz="2000" spc="-10" dirty="0">
                <a:latin typeface="Times New Roman" panose="02020603050405020304" pitchFamily="18" charset="0"/>
                <a:cs typeface="Times New Roman" panose="02020603050405020304" pitchFamily="18" charset="0"/>
              </a:rPr>
              <a:t>terk </a:t>
            </a:r>
            <a:r>
              <a:rPr sz="2000" spc="-5" dirty="0">
                <a:latin typeface="Times New Roman" panose="02020603050405020304" pitchFamily="18" charset="0"/>
                <a:cs typeface="Times New Roman" panose="02020603050405020304" pitchFamily="18" charset="0"/>
              </a:rPr>
              <a:t>edilmesi </a:t>
            </a:r>
            <a:r>
              <a:rPr sz="2000" spc="-15" dirty="0">
                <a:latin typeface="Times New Roman" panose="02020603050405020304" pitchFamily="18" charset="0"/>
                <a:cs typeface="Times New Roman" panose="02020603050405020304" pitchFamily="18" charset="0"/>
              </a:rPr>
              <a:t>veya </a:t>
            </a:r>
            <a:r>
              <a:rPr sz="2000" spc="-10" dirty="0">
                <a:latin typeface="Times New Roman" panose="02020603050405020304" pitchFamily="18" charset="0"/>
                <a:cs typeface="Times New Roman" panose="02020603050405020304" pitchFamily="18" charset="0"/>
              </a:rPr>
              <a:t>kendine </a:t>
            </a:r>
            <a:r>
              <a:rPr sz="2000" spc="-15" dirty="0">
                <a:latin typeface="Times New Roman" panose="02020603050405020304" pitchFamily="18" charset="0"/>
                <a:cs typeface="Times New Roman" panose="02020603050405020304" pitchFamily="18" charset="0"/>
              </a:rPr>
              <a:t>zarar </a:t>
            </a:r>
            <a:r>
              <a:rPr sz="2000" spc="-5" dirty="0">
                <a:latin typeface="Times New Roman" panose="02020603050405020304" pitchFamily="18" charset="0"/>
                <a:cs typeface="Times New Roman" panose="02020603050405020304" pitchFamily="18" charset="0"/>
              </a:rPr>
              <a:t>verebileceği durumlarda denetimsiz</a:t>
            </a:r>
            <a:r>
              <a:rPr sz="2000" spc="18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bırakılması</a:t>
            </a:r>
            <a:endParaRPr sz="2000" dirty="0">
              <a:latin typeface="Times New Roman" panose="02020603050405020304" pitchFamily="18" charset="0"/>
              <a:cs typeface="Times New Roman" panose="02020603050405020304" pitchFamily="18" charset="0"/>
            </a:endParaRPr>
          </a:p>
        </p:txBody>
      </p:sp>
      <p:sp>
        <p:nvSpPr>
          <p:cNvPr id="4" name="object 4"/>
          <p:cNvSpPr/>
          <p:nvPr/>
        </p:nvSpPr>
        <p:spPr>
          <a:xfrm>
            <a:off x="6324835" y="972311"/>
            <a:ext cx="2278965" cy="260756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502088" y="1164336"/>
            <a:ext cx="1924459" cy="222351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27776" y="972311"/>
            <a:ext cx="2560320" cy="260756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05030" y="1164336"/>
            <a:ext cx="2205814" cy="222351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376246" y="972311"/>
            <a:ext cx="2436524" cy="260756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553498" y="1164336"/>
            <a:ext cx="2082018" cy="2223516"/>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47271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39752" y="204777"/>
            <a:ext cx="4891041" cy="553998"/>
          </a:xfrm>
          <a:prstGeom prst="rect">
            <a:avLst/>
          </a:prstGeom>
        </p:spPr>
        <p:txBody>
          <a:bodyPr vert="horz" wrap="square" lIns="0" tIns="0" rIns="0" bIns="0" rtlCol="0">
            <a:spAutoFit/>
          </a:bodyPr>
          <a:lstStyle/>
          <a:p>
            <a:pPr marL="12700">
              <a:lnSpc>
                <a:spcPct val="100000"/>
              </a:lnSpc>
            </a:pPr>
            <a:r>
              <a:rPr sz="3600" dirty="0">
                <a:latin typeface="Times New Roman" panose="02020603050405020304" pitchFamily="18" charset="0"/>
                <a:cs typeface="Times New Roman" panose="02020603050405020304" pitchFamily="18" charset="0"/>
              </a:rPr>
              <a:t>DUYGUSAL</a:t>
            </a:r>
            <a:r>
              <a:rPr sz="3600" spc="-105" dirty="0">
                <a:latin typeface="Times New Roman" panose="02020603050405020304" pitchFamily="18" charset="0"/>
                <a:cs typeface="Times New Roman" panose="02020603050405020304" pitchFamily="18" charset="0"/>
              </a:rPr>
              <a:t> </a:t>
            </a:r>
            <a:r>
              <a:rPr sz="3600" dirty="0">
                <a:latin typeface="Times New Roman" panose="02020603050405020304" pitchFamily="18" charset="0"/>
                <a:cs typeface="Times New Roman" panose="02020603050405020304" pitchFamily="18" charset="0"/>
              </a:rPr>
              <a:t>İHMAL</a:t>
            </a:r>
          </a:p>
        </p:txBody>
      </p:sp>
      <p:sp>
        <p:nvSpPr>
          <p:cNvPr id="3" name="object 3"/>
          <p:cNvSpPr txBox="1"/>
          <p:nvPr/>
        </p:nvSpPr>
        <p:spPr>
          <a:xfrm>
            <a:off x="257814" y="4228845"/>
            <a:ext cx="8388448" cy="1667123"/>
          </a:xfrm>
          <a:prstGeom prst="rect">
            <a:avLst/>
          </a:prstGeom>
        </p:spPr>
        <p:txBody>
          <a:bodyPr vert="horz" wrap="square" lIns="0" tIns="0" rIns="0" bIns="0" rtlCol="0">
            <a:spAutoFit/>
          </a:bodyPr>
          <a:lstStyle/>
          <a:p>
            <a:pPr marL="184785" indent="-172085">
              <a:lnSpc>
                <a:spcPct val="100000"/>
              </a:lnSpc>
              <a:buFont typeface="Arial"/>
              <a:buChar char="•"/>
              <a:tabLst>
                <a:tab pos="185420" algn="l"/>
              </a:tabLst>
            </a:pPr>
            <a:r>
              <a:rPr sz="2000" spc="-10" dirty="0">
                <a:latin typeface="Times New Roman" panose="02020603050405020304" pitchFamily="18" charset="0"/>
                <a:cs typeface="Times New Roman" panose="02020603050405020304" pitchFamily="18" charset="0"/>
              </a:rPr>
              <a:t>Çocuğa </a:t>
            </a:r>
            <a:r>
              <a:rPr sz="2000" spc="-15" dirty="0">
                <a:latin typeface="Times New Roman" panose="02020603050405020304" pitchFamily="18" charset="0"/>
                <a:cs typeface="Times New Roman" panose="02020603050405020304" pitchFamily="18" charset="0"/>
              </a:rPr>
              <a:t>yetersiz </a:t>
            </a:r>
            <a:r>
              <a:rPr sz="2000" spc="-5" dirty="0">
                <a:latin typeface="Times New Roman" panose="02020603050405020304" pitchFamily="18" charset="0"/>
                <a:cs typeface="Times New Roman" panose="02020603050405020304" pitchFamily="18" charset="0"/>
              </a:rPr>
              <a:t>ilgi ve </a:t>
            </a:r>
            <a:r>
              <a:rPr sz="2000" spc="-10" dirty="0">
                <a:latin typeface="Times New Roman" panose="02020603050405020304" pitchFamily="18" charset="0"/>
                <a:cs typeface="Times New Roman" panose="02020603050405020304" pitchFamily="18" charset="0"/>
              </a:rPr>
              <a:t>şefkat</a:t>
            </a:r>
            <a:r>
              <a:rPr sz="2000" spc="2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göstermek</a:t>
            </a:r>
            <a:endParaRPr sz="2000" dirty="0">
              <a:latin typeface="Times New Roman" panose="02020603050405020304" pitchFamily="18" charset="0"/>
              <a:cs typeface="Times New Roman" panose="02020603050405020304" pitchFamily="18" charset="0"/>
            </a:endParaRPr>
          </a:p>
          <a:p>
            <a:pPr marL="184785" indent="-172085">
              <a:lnSpc>
                <a:spcPct val="100000"/>
              </a:lnSpc>
              <a:spcBef>
                <a:spcPts val="585"/>
              </a:spcBef>
              <a:buFont typeface="Arial"/>
              <a:buChar char="•"/>
              <a:tabLst>
                <a:tab pos="185420" algn="l"/>
              </a:tabLst>
            </a:pPr>
            <a:r>
              <a:rPr sz="2000" spc="-5" dirty="0">
                <a:latin typeface="Times New Roman" panose="02020603050405020304" pitchFamily="18" charset="0"/>
                <a:cs typeface="Times New Roman" panose="02020603050405020304" pitchFamily="18" charset="0"/>
              </a:rPr>
              <a:t>Çocuğun aile içinde </a:t>
            </a:r>
            <a:r>
              <a:rPr sz="2000" dirty="0">
                <a:latin typeface="Times New Roman" panose="02020603050405020304" pitchFamily="18" charset="0"/>
                <a:cs typeface="Times New Roman" panose="02020603050405020304" pitchFamily="18" charset="0"/>
              </a:rPr>
              <a:t>şiddet </a:t>
            </a:r>
            <a:r>
              <a:rPr sz="2000" spc="-5" dirty="0">
                <a:latin typeface="Times New Roman" panose="02020603050405020304" pitchFamily="18" charset="0"/>
                <a:cs typeface="Times New Roman" panose="02020603050405020304" pitchFamily="18" charset="0"/>
              </a:rPr>
              <a:t>ve </a:t>
            </a:r>
            <a:r>
              <a:rPr sz="2000" spc="-20" dirty="0">
                <a:latin typeface="Times New Roman" panose="02020603050405020304" pitchFamily="18" charset="0"/>
                <a:cs typeface="Times New Roman" panose="02020603050405020304" pitchFamily="18" charset="0"/>
              </a:rPr>
              <a:t>kötü </a:t>
            </a:r>
            <a:r>
              <a:rPr sz="2000" spc="-5" dirty="0">
                <a:latin typeface="Times New Roman" panose="02020603050405020304" pitchFamily="18" charset="0"/>
                <a:cs typeface="Times New Roman" panose="02020603050405020304" pitchFamily="18" charset="0"/>
              </a:rPr>
              <a:t>muameleye </a:t>
            </a:r>
            <a:r>
              <a:rPr sz="2000" dirty="0">
                <a:latin typeface="Times New Roman" panose="02020603050405020304" pitchFamily="18" charset="0"/>
                <a:cs typeface="Times New Roman" panose="02020603050405020304" pitchFamily="18" charset="0"/>
              </a:rPr>
              <a:t>şahit </a:t>
            </a:r>
            <a:r>
              <a:rPr sz="2000" spc="-5" dirty="0">
                <a:latin typeface="Times New Roman" panose="02020603050405020304" pitchFamily="18" charset="0"/>
                <a:cs typeface="Times New Roman" panose="02020603050405020304" pitchFamily="18" charset="0"/>
              </a:rPr>
              <a:t>olmasına izin</a:t>
            </a:r>
            <a:r>
              <a:rPr sz="2000" spc="13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vermek</a:t>
            </a:r>
            <a:endParaRPr sz="2000" dirty="0">
              <a:latin typeface="Times New Roman" panose="02020603050405020304" pitchFamily="18" charset="0"/>
              <a:cs typeface="Times New Roman" panose="02020603050405020304" pitchFamily="18" charset="0"/>
            </a:endParaRPr>
          </a:p>
          <a:p>
            <a:pPr marL="184785" indent="-172085">
              <a:lnSpc>
                <a:spcPct val="100000"/>
              </a:lnSpc>
              <a:spcBef>
                <a:spcPts val="585"/>
              </a:spcBef>
              <a:buFont typeface="Arial"/>
              <a:buChar char="•"/>
              <a:tabLst>
                <a:tab pos="185420" algn="l"/>
              </a:tabLst>
            </a:pPr>
            <a:r>
              <a:rPr sz="2000" dirty="0">
                <a:latin typeface="Times New Roman" panose="02020603050405020304" pitchFamily="18" charset="0"/>
                <a:cs typeface="Times New Roman" panose="02020603050405020304" pitchFamily="18" charset="0"/>
              </a:rPr>
              <a:t>Çocuğun </a:t>
            </a:r>
            <a:r>
              <a:rPr sz="2000" spc="-15" dirty="0">
                <a:latin typeface="Times New Roman" panose="02020603050405020304" pitchFamily="18" charset="0"/>
                <a:cs typeface="Times New Roman" panose="02020603050405020304" pitchFamily="18" charset="0"/>
              </a:rPr>
              <a:t>alkol, </a:t>
            </a:r>
            <a:r>
              <a:rPr sz="2000" spc="-5" dirty="0">
                <a:latin typeface="Times New Roman" panose="02020603050405020304" pitchFamily="18" charset="0"/>
                <a:cs typeface="Times New Roman" panose="02020603050405020304" pitchFamily="18" charset="0"/>
              </a:rPr>
              <a:t>uyuşturucu kullanmasına </a:t>
            </a:r>
            <a:r>
              <a:rPr sz="2000" spc="-10" dirty="0">
                <a:latin typeface="Times New Roman" panose="02020603050405020304" pitchFamily="18" charset="0"/>
                <a:cs typeface="Times New Roman" panose="02020603050405020304" pitchFamily="18" charset="0"/>
              </a:rPr>
              <a:t>izin</a:t>
            </a:r>
            <a:r>
              <a:rPr sz="2000" spc="8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vermek.</a:t>
            </a:r>
            <a:endParaRPr sz="2000" dirty="0">
              <a:latin typeface="Times New Roman" panose="02020603050405020304" pitchFamily="18" charset="0"/>
              <a:cs typeface="Times New Roman" panose="02020603050405020304" pitchFamily="18" charset="0"/>
            </a:endParaRPr>
          </a:p>
          <a:p>
            <a:pPr marL="184785" marR="5080" indent="-172085">
              <a:lnSpc>
                <a:spcPts val="1939"/>
              </a:lnSpc>
              <a:spcBef>
                <a:spcPts val="825"/>
              </a:spcBef>
              <a:buFont typeface="Arial"/>
              <a:buChar char="•"/>
              <a:tabLst>
                <a:tab pos="185420" algn="l"/>
              </a:tabLst>
            </a:pPr>
            <a:r>
              <a:rPr sz="2000" spc="-5" dirty="0">
                <a:latin typeface="Times New Roman" panose="02020603050405020304" pitchFamily="18" charset="0"/>
                <a:cs typeface="Times New Roman" panose="02020603050405020304" pitchFamily="18" charset="0"/>
              </a:rPr>
              <a:t>Çocuğun </a:t>
            </a:r>
            <a:r>
              <a:rPr sz="2000" dirty="0">
                <a:latin typeface="Times New Roman" panose="02020603050405020304" pitchFamily="18" charset="0"/>
                <a:cs typeface="Times New Roman" panose="02020603050405020304" pitchFamily="18" charset="0"/>
              </a:rPr>
              <a:t>suç işleme, </a:t>
            </a:r>
            <a:r>
              <a:rPr sz="2000" spc="-10" dirty="0">
                <a:latin typeface="Times New Roman" panose="02020603050405020304" pitchFamily="18" charset="0"/>
                <a:cs typeface="Times New Roman" panose="02020603050405020304" pitchFamily="18" charset="0"/>
              </a:rPr>
              <a:t>saldırganlık </a:t>
            </a:r>
            <a:r>
              <a:rPr sz="2000" dirty="0">
                <a:latin typeface="Times New Roman" panose="02020603050405020304" pitchFamily="18" charset="0"/>
                <a:cs typeface="Times New Roman" panose="02020603050405020304" pitchFamily="18" charset="0"/>
              </a:rPr>
              <a:t>gibi uyumsuz </a:t>
            </a:r>
            <a:r>
              <a:rPr sz="2000" spc="-10" dirty="0">
                <a:latin typeface="Times New Roman" panose="02020603050405020304" pitchFamily="18" charset="0"/>
                <a:cs typeface="Times New Roman" panose="02020603050405020304" pitchFamily="18" charset="0"/>
              </a:rPr>
              <a:t>davranışlarına destek </a:t>
            </a:r>
            <a:r>
              <a:rPr sz="2000" spc="-5" dirty="0">
                <a:latin typeface="Times New Roman" panose="02020603050405020304" pitchFamily="18" charset="0"/>
                <a:cs typeface="Times New Roman" panose="02020603050405020304" pitchFamily="18" charset="0"/>
              </a:rPr>
              <a:t>olmak </a:t>
            </a:r>
            <a:r>
              <a:rPr sz="2000" spc="-10" dirty="0">
                <a:latin typeface="Times New Roman" panose="02020603050405020304" pitchFamily="18" charset="0"/>
                <a:cs typeface="Times New Roman" panose="02020603050405020304" pitchFamily="18" charset="0"/>
              </a:rPr>
              <a:t>ya </a:t>
            </a:r>
            <a:r>
              <a:rPr sz="2000" spc="-5" dirty="0">
                <a:latin typeface="Times New Roman" panose="02020603050405020304" pitchFamily="18" charset="0"/>
                <a:cs typeface="Times New Roman" panose="02020603050405020304" pitchFamily="18" charset="0"/>
              </a:rPr>
              <a:t>da bu </a:t>
            </a:r>
            <a:r>
              <a:rPr sz="2000" spc="-10" dirty="0">
                <a:latin typeface="Times New Roman" panose="02020603050405020304" pitchFamily="18" charset="0"/>
                <a:cs typeface="Times New Roman" panose="02020603050405020304" pitchFamily="18" charset="0"/>
              </a:rPr>
              <a:t>davranışları  görmezden</a:t>
            </a:r>
            <a:r>
              <a:rPr sz="2000" spc="-5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gelmek.</a:t>
            </a:r>
            <a:endParaRPr sz="2000" dirty="0">
              <a:latin typeface="Times New Roman" panose="02020603050405020304" pitchFamily="18" charset="0"/>
              <a:cs typeface="Times New Roman" panose="02020603050405020304" pitchFamily="18" charset="0"/>
            </a:endParaRPr>
          </a:p>
        </p:txBody>
      </p:sp>
      <p:sp>
        <p:nvSpPr>
          <p:cNvPr id="4" name="object 4"/>
          <p:cNvSpPr/>
          <p:nvPr/>
        </p:nvSpPr>
        <p:spPr>
          <a:xfrm>
            <a:off x="5058741" y="1004317"/>
            <a:ext cx="2024341" cy="291998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235996" y="1196339"/>
            <a:ext cx="1669834" cy="253593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441" y="1024127"/>
            <a:ext cx="2613777" cy="291846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85694" y="1216152"/>
            <a:ext cx="2259271" cy="253441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053540" y="1024127"/>
            <a:ext cx="2062323" cy="291846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7230793" y="1216152"/>
            <a:ext cx="1707818" cy="253441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2533590" y="1024127"/>
            <a:ext cx="2598303" cy="291846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2710845" y="1216152"/>
            <a:ext cx="2243796" cy="2534412"/>
          </a:xfrm>
          <a:prstGeom prst="rect">
            <a:avLst/>
          </a:prstGeom>
          <a:blipFill>
            <a:blip r:embed="rId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11971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5715" y="165788"/>
            <a:ext cx="5424502" cy="553998"/>
          </a:xfrm>
          <a:prstGeom prst="rect">
            <a:avLst/>
          </a:prstGeom>
        </p:spPr>
        <p:txBody>
          <a:bodyPr vert="horz" wrap="square" lIns="0" tIns="0" rIns="0" bIns="0" rtlCol="0">
            <a:spAutoFit/>
          </a:bodyPr>
          <a:lstStyle/>
          <a:p>
            <a:pPr marL="12700">
              <a:lnSpc>
                <a:spcPct val="100000"/>
              </a:lnSpc>
            </a:pPr>
            <a:r>
              <a:rPr sz="3600" dirty="0">
                <a:latin typeface="Times New Roman" panose="02020603050405020304" pitchFamily="18" charset="0"/>
                <a:cs typeface="Times New Roman" panose="02020603050405020304" pitchFamily="18" charset="0"/>
              </a:rPr>
              <a:t>EĞİTİM</a:t>
            </a:r>
            <a:r>
              <a:rPr sz="3600" spc="-125" dirty="0">
                <a:latin typeface="Times New Roman" panose="02020603050405020304" pitchFamily="18" charset="0"/>
                <a:cs typeface="Times New Roman" panose="02020603050405020304" pitchFamily="18" charset="0"/>
              </a:rPr>
              <a:t> </a:t>
            </a:r>
            <a:r>
              <a:rPr sz="3600" dirty="0">
                <a:latin typeface="Times New Roman" panose="02020603050405020304" pitchFamily="18" charset="0"/>
                <a:cs typeface="Times New Roman" panose="02020603050405020304" pitchFamily="18" charset="0"/>
              </a:rPr>
              <a:t>İHMAL</a:t>
            </a:r>
            <a:r>
              <a:rPr lang="tr-TR" sz="3600" dirty="0">
                <a:latin typeface="Times New Roman" panose="02020603050405020304" pitchFamily="18" charset="0"/>
                <a:cs typeface="Times New Roman" panose="02020603050405020304" pitchFamily="18" charset="0"/>
              </a:rPr>
              <a:t>İ</a:t>
            </a:r>
            <a:endParaRPr sz="3600" dirty="0">
              <a:latin typeface="Times New Roman" panose="02020603050405020304" pitchFamily="18" charset="0"/>
              <a:cs typeface="Times New Roman" panose="02020603050405020304" pitchFamily="18" charset="0"/>
            </a:endParaRPr>
          </a:p>
        </p:txBody>
      </p:sp>
      <p:sp>
        <p:nvSpPr>
          <p:cNvPr id="3" name="object 3"/>
          <p:cNvSpPr/>
          <p:nvPr/>
        </p:nvSpPr>
        <p:spPr>
          <a:xfrm>
            <a:off x="1966515" y="843833"/>
            <a:ext cx="2546252" cy="261366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112968" y="867350"/>
            <a:ext cx="2191746" cy="222961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60626" y="876300"/>
            <a:ext cx="2699590" cy="261366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867789" y="867350"/>
            <a:ext cx="2345084" cy="222961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813539" y="5157215"/>
            <a:ext cx="6251916" cy="1630680"/>
          </a:xfrm>
          <a:custGeom>
            <a:avLst/>
            <a:gdLst/>
            <a:ahLst/>
            <a:cxnLst/>
            <a:rect l="l" t="t" r="r" b="b"/>
            <a:pathLst>
              <a:path w="6772909" h="1630679">
                <a:moveTo>
                  <a:pt x="0" y="1630680"/>
                </a:moveTo>
                <a:lnTo>
                  <a:pt x="6772656" y="1630680"/>
                </a:lnTo>
                <a:lnTo>
                  <a:pt x="6772656" y="0"/>
                </a:lnTo>
                <a:lnTo>
                  <a:pt x="0" y="0"/>
                </a:lnTo>
                <a:lnTo>
                  <a:pt x="0" y="1630680"/>
                </a:lnTo>
                <a:close/>
              </a:path>
            </a:pathLst>
          </a:custGeom>
          <a:solidFill>
            <a:srgbClr val="5F497A">
              <a:alpha val="34117"/>
            </a:srgbClr>
          </a:solidFill>
        </p:spPr>
        <p:txBody>
          <a:bodyPr wrap="square" lIns="0" tIns="0" rIns="0" bIns="0" rtlCol="0"/>
          <a:lstStyle/>
          <a:p>
            <a:endParaRPr/>
          </a:p>
        </p:txBody>
      </p:sp>
      <p:sp>
        <p:nvSpPr>
          <p:cNvPr id="8" name="object 8"/>
          <p:cNvSpPr/>
          <p:nvPr/>
        </p:nvSpPr>
        <p:spPr>
          <a:xfrm>
            <a:off x="49236" y="4965190"/>
            <a:ext cx="2923266" cy="1892808"/>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26489" y="5157214"/>
            <a:ext cx="2568761" cy="1630680"/>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226489" y="3303181"/>
            <a:ext cx="8838191" cy="3323987"/>
          </a:xfrm>
          <a:prstGeom prst="rect">
            <a:avLst/>
          </a:prstGeom>
        </p:spPr>
        <p:txBody>
          <a:bodyPr vert="horz" wrap="square" lIns="0" tIns="0" rIns="0" bIns="0" rtlCol="0">
            <a:spAutoFit/>
          </a:bodyPr>
          <a:lstStyle/>
          <a:p>
            <a:pPr marL="355600" indent="-342900" algn="just">
              <a:lnSpc>
                <a:spcPct val="100000"/>
              </a:lnSpc>
              <a:buFont typeface="Arial"/>
              <a:buChar char="•"/>
              <a:tabLst>
                <a:tab pos="354965" algn="l"/>
                <a:tab pos="355600" algn="l"/>
              </a:tabLst>
            </a:pPr>
            <a:r>
              <a:rPr spc="-5" dirty="0">
                <a:latin typeface="Times New Roman" panose="02020603050405020304" pitchFamily="18" charset="0"/>
                <a:cs typeface="Times New Roman" panose="02020603050405020304" pitchFamily="18" charset="0"/>
              </a:rPr>
              <a:t>Çocuğun </a:t>
            </a:r>
            <a:r>
              <a:rPr spc="-10" dirty="0">
                <a:latin typeface="Times New Roman" panose="02020603050405020304" pitchFamily="18" charset="0"/>
                <a:cs typeface="Times New Roman" panose="02020603050405020304" pitchFamily="18" charset="0"/>
              </a:rPr>
              <a:t>zorunlu yaşa </a:t>
            </a:r>
            <a:r>
              <a:rPr spc="-5" dirty="0">
                <a:latin typeface="Times New Roman" panose="02020603050405020304" pitchFamily="18" charset="0"/>
                <a:cs typeface="Times New Roman" panose="02020603050405020304" pitchFamily="18" charset="0"/>
              </a:rPr>
              <a:t>gelmesine </a:t>
            </a:r>
            <a:r>
              <a:rPr spc="-10" dirty="0">
                <a:latin typeface="Times New Roman" panose="02020603050405020304" pitchFamily="18" charset="0"/>
                <a:cs typeface="Times New Roman" panose="02020603050405020304" pitchFamily="18" charset="0"/>
              </a:rPr>
              <a:t>rağmen okula</a:t>
            </a:r>
            <a:r>
              <a:rPr spc="185"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gönderilmemesi,</a:t>
            </a:r>
            <a:endParaRPr dirty="0">
              <a:latin typeface="Times New Roman" panose="02020603050405020304" pitchFamily="18" charset="0"/>
              <a:cs typeface="Times New Roman" panose="02020603050405020304" pitchFamily="18" charset="0"/>
            </a:endParaRPr>
          </a:p>
          <a:p>
            <a:pPr marL="355600" indent="-342900" algn="just">
              <a:lnSpc>
                <a:spcPct val="100000"/>
              </a:lnSpc>
              <a:buFont typeface="Arial"/>
              <a:buChar char="•"/>
              <a:tabLst>
                <a:tab pos="354965" algn="l"/>
                <a:tab pos="355600" algn="l"/>
              </a:tabLst>
            </a:pPr>
            <a:r>
              <a:rPr dirty="0">
                <a:latin typeface="Times New Roman" panose="02020603050405020304" pitchFamily="18" charset="0"/>
                <a:cs typeface="Times New Roman" panose="02020603050405020304" pitchFamily="18" charset="0"/>
              </a:rPr>
              <a:t>18 </a:t>
            </a:r>
            <a:r>
              <a:rPr spc="-10" dirty="0">
                <a:latin typeface="Times New Roman" panose="02020603050405020304" pitchFamily="18" charset="0"/>
                <a:cs typeface="Times New Roman" panose="02020603050405020304" pitchFamily="18" charset="0"/>
              </a:rPr>
              <a:t>yaşın </a:t>
            </a:r>
            <a:r>
              <a:rPr spc="-5" dirty="0">
                <a:latin typeface="Times New Roman" panose="02020603050405020304" pitchFamily="18" charset="0"/>
                <a:cs typeface="Times New Roman" panose="02020603050405020304" pitchFamily="18" charset="0"/>
              </a:rPr>
              <a:t>altında olmasına </a:t>
            </a:r>
            <a:r>
              <a:rPr spc="-10" dirty="0">
                <a:latin typeface="Times New Roman" panose="02020603050405020304" pitchFamily="18" charset="0"/>
                <a:cs typeface="Times New Roman" panose="02020603050405020304" pitchFamily="18" charset="0"/>
              </a:rPr>
              <a:t>rağmen </a:t>
            </a:r>
            <a:r>
              <a:rPr spc="-15" dirty="0">
                <a:latin typeface="Times New Roman" panose="02020603050405020304" pitchFamily="18" charset="0"/>
                <a:cs typeface="Times New Roman" panose="02020603050405020304" pitchFamily="18" charset="0"/>
              </a:rPr>
              <a:t>çalışmaya </a:t>
            </a:r>
            <a:r>
              <a:rPr spc="-10" dirty="0">
                <a:latin typeface="Times New Roman" panose="02020603050405020304" pitchFamily="18" charset="0"/>
                <a:cs typeface="Times New Roman" panose="02020603050405020304" pitchFamily="18" charset="0"/>
              </a:rPr>
              <a:t>zorlanması, Okula </a:t>
            </a:r>
            <a:r>
              <a:rPr spc="-5" dirty="0">
                <a:latin typeface="Times New Roman" panose="02020603050405020304" pitchFamily="18" charset="0"/>
                <a:cs typeface="Times New Roman" panose="02020603050405020304" pitchFamily="18" charset="0"/>
              </a:rPr>
              <a:t>devamlılığının</a:t>
            </a:r>
            <a:r>
              <a:rPr spc="23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sağlanmaması,</a:t>
            </a:r>
          </a:p>
          <a:p>
            <a:pPr marL="355600" indent="-342900" algn="just">
              <a:lnSpc>
                <a:spcPct val="100000"/>
              </a:lnSpc>
              <a:buFont typeface="Arial"/>
              <a:buChar char="•"/>
              <a:tabLst>
                <a:tab pos="354965" algn="l"/>
                <a:tab pos="355600" algn="l"/>
              </a:tabLst>
            </a:pPr>
            <a:r>
              <a:rPr spc="-10" dirty="0">
                <a:latin typeface="Times New Roman" panose="02020603050405020304" pitchFamily="18" charset="0"/>
                <a:cs typeface="Times New Roman" panose="02020603050405020304" pitchFamily="18" charset="0"/>
              </a:rPr>
              <a:t>Okula devam </a:t>
            </a:r>
            <a:r>
              <a:rPr spc="-5" dirty="0">
                <a:latin typeface="Times New Roman" panose="02020603050405020304" pitchFamily="18" charset="0"/>
                <a:cs typeface="Times New Roman" panose="02020603050405020304" pitchFamily="18" charset="0"/>
              </a:rPr>
              <a:t>etmediği bilinmesine </a:t>
            </a:r>
            <a:r>
              <a:rPr spc="-10" dirty="0">
                <a:latin typeface="Times New Roman" panose="02020603050405020304" pitchFamily="18" charset="0"/>
                <a:cs typeface="Times New Roman" panose="02020603050405020304" pitchFamily="18" charset="0"/>
              </a:rPr>
              <a:t>rağmen </a:t>
            </a:r>
            <a:r>
              <a:rPr dirty="0">
                <a:latin typeface="Times New Roman" panose="02020603050405020304" pitchFamily="18" charset="0"/>
                <a:cs typeface="Times New Roman" panose="02020603050405020304" pitchFamily="18" charset="0"/>
              </a:rPr>
              <a:t>müdahalede</a:t>
            </a:r>
            <a:r>
              <a:rPr spc="17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bulunulmaması,</a:t>
            </a:r>
            <a:endParaRPr dirty="0">
              <a:latin typeface="Times New Roman" panose="02020603050405020304" pitchFamily="18" charset="0"/>
              <a:cs typeface="Times New Roman" panose="02020603050405020304" pitchFamily="18" charset="0"/>
            </a:endParaRPr>
          </a:p>
          <a:p>
            <a:pPr marL="355600" indent="-342900" algn="just">
              <a:lnSpc>
                <a:spcPct val="100000"/>
              </a:lnSpc>
              <a:buFont typeface="Arial"/>
              <a:buChar char="•"/>
              <a:tabLst>
                <a:tab pos="354965" algn="l"/>
                <a:tab pos="355600" algn="l"/>
              </a:tabLst>
            </a:pPr>
            <a:r>
              <a:rPr spc="-5" dirty="0">
                <a:latin typeface="Times New Roman" panose="02020603050405020304" pitchFamily="18" charset="0"/>
                <a:cs typeface="Times New Roman" panose="02020603050405020304" pitchFamily="18" charset="0"/>
              </a:rPr>
              <a:t>Eğitimin </a:t>
            </a:r>
            <a:r>
              <a:rPr dirty="0">
                <a:latin typeface="Times New Roman" panose="02020603050405020304" pitchFamily="18" charset="0"/>
                <a:cs typeface="Times New Roman" panose="02020603050405020304" pitchFamily="18" charset="0"/>
              </a:rPr>
              <a:t>başarısı </a:t>
            </a:r>
            <a:r>
              <a:rPr spc="-5" dirty="0">
                <a:latin typeface="Times New Roman" panose="02020603050405020304" pitchFamily="18" charset="0"/>
                <a:cs typeface="Times New Roman" panose="02020603050405020304" pitchFamily="18" charset="0"/>
              </a:rPr>
              <a:t>için gerekli ihtiyaçların karşılanmaması ve gerekli </a:t>
            </a:r>
            <a:r>
              <a:rPr spc="-10" dirty="0">
                <a:latin typeface="Times New Roman" panose="02020603050405020304" pitchFamily="18" charset="0"/>
                <a:cs typeface="Times New Roman" panose="02020603050405020304" pitchFamily="18" charset="0"/>
              </a:rPr>
              <a:t>desteğin</a:t>
            </a:r>
            <a:r>
              <a:rPr spc="5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sağlanmaması.</a:t>
            </a:r>
          </a:p>
          <a:p>
            <a:pPr algn="just">
              <a:lnSpc>
                <a:spcPct val="100000"/>
              </a:lnSpc>
            </a:pPr>
            <a:endParaRPr dirty="0">
              <a:latin typeface="Times New Roman" panose="02020603050405020304" pitchFamily="18" charset="0"/>
              <a:cs typeface="Times New Roman" panose="02020603050405020304" pitchFamily="18" charset="0"/>
            </a:endParaRPr>
          </a:p>
          <a:p>
            <a:pPr marL="2824480" marR="5080" indent="3810" algn="just">
              <a:lnSpc>
                <a:spcPct val="100000"/>
              </a:lnSpc>
            </a:pPr>
            <a:endParaRPr lang="tr-TR" b="1" dirty="0">
              <a:latin typeface="Times New Roman" panose="02020603050405020304" pitchFamily="18" charset="0"/>
              <a:cs typeface="Times New Roman" panose="02020603050405020304" pitchFamily="18" charset="0"/>
            </a:endParaRPr>
          </a:p>
          <a:p>
            <a:pPr marL="2824480" marR="5080" indent="3810" algn="just">
              <a:lnSpc>
                <a:spcPct val="100000"/>
              </a:lnSpc>
            </a:pPr>
            <a:r>
              <a:rPr b="1" dirty="0" err="1">
                <a:latin typeface="Times New Roman" panose="02020603050405020304" pitchFamily="18" charset="0"/>
                <a:cs typeface="Times New Roman" panose="02020603050405020304" pitchFamily="18" charset="0"/>
              </a:rPr>
              <a:t>Çocuğun</a:t>
            </a:r>
            <a:r>
              <a:rPr b="1" dirty="0">
                <a:latin typeface="Times New Roman" panose="02020603050405020304" pitchFamily="18" charset="0"/>
                <a:cs typeface="Times New Roman" panose="02020603050405020304" pitchFamily="18" charset="0"/>
              </a:rPr>
              <a:t> </a:t>
            </a:r>
            <a:r>
              <a:rPr b="1" spc="-5" dirty="0">
                <a:latin typeface="Times New Roman" panose="02020603050405020304" pitchFamily="18" charset="0"/>
                <a:cs typeface="Times New Roman" panose="02020603050405020304" pitchFamily="18" charset="0"/>
              </a:rPr>
              <a:t>temel ihtiyaçlarının karşılanmaması (yeme, </a:t>
            </a:r>
            <a:r>
              <a:rPr b="1" dirty="0">
                <a:latin typeface="Times New Roman" panose="02020603050405020304" pitchFamily="18" charset="0"/>
                <a:cs typeface="Times New Roman" panose="02020603050405020304" pitchFamily="18" charset="0"/>
              </a:rPr>
              <a:t>içme,  barınma vb.) </a:t>
            </a:r>
            <a:r>
              <a:rPr b="1" spc="-5" dirty="0">
                <a:latin typeface="Times New Roman" panose="02020603050405020304" pitchFamily="18" charset="0"/>
                <a:cs typeface="Times New Roman" panose="02020603050405020304" pitchFamily="18" charset="0"/>
              </a:rPr>
              <a:t>fiziksel </a:t>
            </a:r>
            <a:r>
              <a:rPr b="1" spc="-25" dirty="0">
                <a:latin typeface="Times New Roman" panose="02020603050405020304" pitchFamily="18" charset="0"/>
                <a:cs typeface="Times New Roman" panose="02020603050405020304" pitchFamily="18" charset="0"/>
              </a:rPr>
              <a:t>ihmaldir. </a:t>
            </a:r>
            <a:r>
              <a:rPr b="1" dirty="0">
                <a:latin typeface="Times New Roman" panose="02020603050405020304" pitchFamily="18" charset="0"/>
                <a:cs typeface="Times New Roman" panose="02020603050405020304" pitchFamily="18" charset="0"/>
              </a:rPr>
              <a:t>Bu </a:t>
            </a:r>
            <a:r>
              <a:rPr b="1" spc="-5" dirty="0">
                <a:latin typeface="Times New Roman" panose="02020603050405020304" pitchFamily="18" charset="0"/>
                <a:cs typeface="Times New Roman" panose="02020603050405020304" pitchFamily="18" charset="0"/>
              </a:rPr>
              <a:t>ihtiyaçları </a:t>
            </a:r>
            <a:r>
              <a:rPr b="1" dirty="0">
                <a:latin typeface="Times New Roman" panose="02020603050405020304" pitchFamily="18" charset="0"/>
                <a:cs typeface="Times New Roman" panose="02020603050405020304" pitchFamily="18" charset="0"/>
              </a:rPr>
              <a:t>maddi durumunuz  ölçüsünde </a:t>
            </a:r>
            <a:r>
              <a:rPr b="1" spc="-5" dirty="0">
                <a:latin typeface="Times New Roman" panose="02020603050405020304" pitchFamily="18" charset="0"/>
                <a:cs typeface="Times New Roman" panose="02020603050405020304" pitchFamily="18" charset="0"/>
              </a:rPr>
              <a:t>karşılamanız </a:t>
            </a:r>
            <a:r>
              <a:rPr b="1" spc="-20" dirty="0">
                <a:latin typeface="Times New Roman" panose="02020603050405020304" pitchFamily="18" charset="0"/>
                <a:cs typeface="Times New Roman" panose="02020603050405020304" pitchFamily="18" charset="0"/>
              </a:rPr>
              <a:t>gerekmektedir. </a:t>
            </a:r>
            <a:r>
              <a:rPr b="1" dirty="0">
                <a:latin typeface="Times New Roman" panose="02020603050405020304" pitchFamily="18" charset="0"/>
                <a:cs typeface="Times New Roman" panose="02020603050405020304" pitchFamily="18" charset="0"/>
              </a:rPr>
              <a:t>Çocuğunuzun </a:t>
            </a:r>
            <a:r>
              <a:rPr b="1" spc="-5" dirty="0">
                <a:latin typeface="Times New Roman" panose="02020603050405020304" pitchFamily="18" charset="0"/>
                <a:cs typeface="Times New Roman" panose="02020603050405020304" pitchFamily="18" charset="0"/>
              </a:rPr>
              <a:t>istekleri  </a:t>
            </a:r>
            <a:r>
              <a:rPr b="1" dirty="0">
                <a:latin typeface="Times New Roman" panose="02020603050405020304" pitchFamily="18" charset="0"/>
                <a:cs typeface="Times New Roman" panose="02020603050405020304" pitchFamily="18" charset="0"/>
              </a:rPr>
              <a:t>maddi durumunuzu </a:t>
            </a:r>
            <a:r>
              <a:rPr b="1" spc="-10" dirty="0">
                <a:latin typeface="Times New Roman" panose="02020603050405020304" pitchFamily="18" charset="0"/>
                <a:cs typeface="Times New Roman" panose="02020603050405020304" pitchFamily="18" charset="0"/>
              </a:rPr>
              <a:t>aşıyorsa </a:t>
            </a:r>
            <a:r>
              <a:rPr b="1" spc="-5" dirty="0">
                <a:latin typeface="Times New Roman" panose="02020603050405020304" pitchFamily="18" charset="0"/>
                <a:cs typeface="Times New Roman" panose="02020603050405020304" pitchFamily="18" charset="0"/>
              </a:rPr>
              <a:t>uygun </a:t>
            </a:r>
            <a:r>
              <a:rPr b="1" spc="-10" dirty="0">
                <a:latin typeface="Times New Roman" panose="02020603050405020304" pitchFamily="18" charset="0"/>
                <a:cs typeface="Times New Roman" panose="02020603050405020304" pitchFamily="18" charset="0"/>
              </a:rPr>
              <a:t>yaklaşım </a:t>
            </a:r>
            <a:r>
              <a:rPr b="1" dirty="0">
                <a:latin typeface="Times New Roman" panose="02020603050405020304" pitchFamily="18" charset="0"/>
                <a:cs typeface="Times New Roman" panose="02020603050405020304" pitchFamily="18" charset="0"/>
              </a:rPr>
              <a:t>şekliyle  </a:t>
            </a:r>
            <a:r>
              <a:rPr b="1" spc="-5" dirty="0">
                <a:latin typeface="Times New Roman" panose="02020603050405020304" pitchFamily="18" charset="0"/>
                <a:cs typeface="Times New Roman" panose="02020603050405020304" pitchFamily="18" charset="0"/>
              </a:rPr>
              <a:t>çocuğunuza</a:t>
            </a:r>
            <a:r>
              <a:rPr b="1" spc="-20" dirty="0">
                <a:latin typeface="Times New Roman" panose="02020603050405020304" pitchFamily="18" charset="0"/>
                <a:cs typeface="Times New Roman" panose="02020603050405020304" pitchFamily="18" charset="0"/>
              </a:rPr>
              <a:t> </a:t>
            </a:r>
            <a:r>
              <a:rPr b="1" spc="-5" dirty="0">
                <a:latin typeface="Times New Roman" panose="02020603050405020304" pitchFamily="18" charset="0"/>
                <a:cs typeface="Times New Roman" panose="02020603050405020304" pitchFamily="18" charset="0"/>
              </a:rPr>
              <a:t>anlatmalısınız.</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4215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93" y="869315"/>
            <a:ext cx="7828671" cy="2644314"/>
          </a:xfrm>
          <a:prstGeom prst="rect">
            <a:avLst/>
          </a:prstGeom>
        </p:spPr>
        <p:txBody>
          <a:bodyPr vert="horz" wrap="square" lIns="0" tIns="0" rIns="0" bIns="0" rtlCol="0">
            <a:spAutoFit/>
          </a:bodyPr>
          <a:lstStyle/>
          <a:p>
            <a:pPr marL="299085" indent="-286385">
              <a:lnSpc>
                <a:spcPct val="100000"/>
              </a:lnSpc>
              <a:buFont typeface="Arial"/>
              <a:buChar char="•"/>
              <a:tabLst>
                <a:tab pos="299085" algn="l"/>
                <a:tab pos="299720" algn="l"/>
              </a:tabLst>
            </a:pPr>
            <a:r>
              <a:rPr sz="1800" spc="-10" dirty="0">
                <a:latin typeface="Times New Roman" panose="02020603050405020304" pitchFamily="18" charset="0"/>
                <a:cs typeface="Times New Roman" panose="02020603050405020304" pitchFamily="18" charset="0"/>
              </a:rPr>
              <a:t>Okula çok fazla </a:t>
            </a:r>
            <a:r>
              <a:rPr sz="1800" spc="-5" dirty="0">
                <a:latin typeface="Times New Roman" panose="02020603050405020304" pitchFamily="18" charset="0"/>
                <a:cs typeface="Times New Roman" panose="02020603050405020304" pitchFamily="18" charset="0"/>
              </a:rPr>
              <a:t>devamsızlık </a:t>
            </a:r>
            <a:r>
              <a:rPr sz="1800" spc="-15" dirty="0">
                <a:latin typeface="Times New Roman" panose="02020603050405020304" pitchFamily="18" charset="0"/>
                <a:cs typeface="Times New Roman" panose="02020603050405020304" pitchFamily="18" charset="0"/>
              </a:rPr>
              <a:t>yapıyorsa</a:t>
            </a:r>
            <a:endParaRPr sz="1800" dirty="0">
              <a:latin typeface="Times New Roman" panose="02020603050405020304" pitchFamily="18" charset="0"/>
              <a:cs typeface="Times New Roman" panose="02020603050405020304" pitchFamily="18" charset="0"/>
            </a:endParaRPr>
          </a:p>
          <a:p>
            <a:pPr marL="299085" indent="-286385">
              <a:lnSpc>
                <a:spcPct val="100000"/>
              </a:lnSpc>
              <a:spcBef>
                <a:spcPts val="1080"/>
              </a:spcBef>
              <a:buFont typeface="Arial"/>
              <a:buChar char="•"/>
              <a:tabLst>
                <a:tab pos="299085" algn="l"/>
                <a:tab pos="299720" algn="l"/>
              </a:tabLst>
            </a:pPr>
            <a:r>
              <a:rPr sz="1800" spc="-20" dirty="0">
                <a:latin typeface="Times New Roman" panose="02020603050405020304" pitchFamily="18" charset="0"/>
                <a:cs typeface="Times New Roman" panose="02020603050405020304" pitchFamily="18" charset="0"/>
              </a:rPr>
              <a:t>Para </a:t>
            </a:r>
            <a:r>
              <a:rPr sz="1800" spc="-15" dirty="0">
                <a:latin typeface="Times New Roman" panose="02020603050405020304" pitchFamily="18" charset="0"/>
                <a:cs typeface="Times New Roman" panose="02020603050405020304" pitchFamily="18" charset="0"/>
              </a:rPr>
              <a:t>ya </a:t>
            </a:r>
            <a:r>
              <a:rPr sz="1800" dirty="0">
                <a:latin typeface="Times New Roman" panose="02020603050405020304" pitchFamily="18" charset="0"/>
                <a:cs typeface="Times New Roman" panose="02020603050405020304" pitchFamily="18" charset="0"/>
              </a:rPr>
              <a:t>da </a:t>
            </a:r>
            <a:r>
              <a:rPr sz="1800" spc="-5" dirty="0">
                <a:latin typeface="Times New Roman" panose="02020603050405020304" pitchFamily="18" charset="0"/>
                <a:cs typeface="Times New Roman" panose="02020603050405020304" pitchFamily="18" charset="0"/>
              </a:rPr>
              <a:t>yemek için </a:t>
            </a:r>
            <a:r>
              <a:rPr sz="1800" spc="-25" dirty="0">
                <a:latin typeface="Times New Roman" panose="02020603050405020304" pitchFamily="18" charset="0"/>
                <a:cs typeface="Times New Roman" panose="02020603050405020304" pitchFamily="18" charset="0"/>
              </a:rPr>
              <a:t>çalışıyor, </a:t>
            </a:r>
            <a:r>
              <a:rPr sz="1800" spc="-5" dirty="0">
                <a:latin typeface="Times New Roman" panose="02020603050405020304" pitchFamily="18" charset="0"/>
                <a:cs typeface="Times New Roman" panose="02020603050405020304" pitchFamily="18" charset="0"/>
              </a:rPr>
              <a:t>dilencilik </a:t>
            </a:r>
            <a:r>
              <a:rPr sz="1800" spc="-30" dirty="0">
                <a:latin typeface="Times New Roman" panose="02020603050405020304" pitchFamily="18" charset="0"/>
                <a:cs typeface="Times New Roman" panose="02020603050405020304" pitchFamily="18" charset="0"/>
              </a:rPr>
              <a:t>yapıyor, </a:t>
            </a:r>
            <a:r>
              <a:rPr sz="1800" spc="-10" dirty="0">
                <a:latin typeface="Times New Roman" panose="02020603050405020304" pitchFamily="18" charset="0"/>
                <a:cs typeface="Times New Roman" panose="02020603050405020304" pitchFamily="18" charset="0"/>
              </a:rPr>
              <a:t>ihtiyacı karşılığı kadar hırsızlık</a:t>
            </a:r>
            <a:r>
              <a:rPr sz="1800" spc="320" dirty="0">
                <a:latin typeface="Times New Roman" panose="02020603050405020304" pitchFamily="18" charset="0"/>
                <a:cs typeface="Times New Roman" panose="02020603050405020304" pitchFamily="18" charset="0"/>
              </a:rPr>
              <a:t> </a:t>
            </a:r>
            <a:r>
              <a:rPr sz="1800" spc="-15" dirty="0">
                <a:latin typeface="Times New Roman" panose="02020603050405020304" pitchFamily="18" charset="0"/>
                <a:cs typeface="Times New Roman" panose="02020603050405020304" pitchFamily="18" charset="0"/>
              </a:rPr>
              <a:t>yapıyorsa</a:t>
            </a:r>
            <a:endParaRPr sz="1800" dirty="0">
              <a:latin typeface="Times New Roman" panose="02020603050405020304" pitchFamily="18" charset="0"/>
              <a:cs typeface="Times New Roman" panose="02020603050405020304" pitchFamily="18" charset="0"/>
            </a:endParaRPr>
          </a:p>
          <a:p>
            <a:pPr marL="299085" indent="-286385">
              <a:lnSpc>
                <a:spcPct val="100000"/>
              </a:lnSpc>
              <a:spcBef>
                <a:spcPts val="1080"/>
              </a:spcBef>
              <a:buFont typeface="Arial"/>
              <a:buChar char="•"/>
              <a:tabLst>
                <a:tab pos="299085" algn="l"/>
                <a:tab pos="299720" algn="l"/>
              </a:tabLst>
            </a:pPr>
            <a:r>
              <a:rPr sz="1800" spc="-10" dirty="0">
                <a:latin typeface="Times New Roman" panose="02020603050405020304" pitchFamily="18" charset="0"/>
                <a:cs typeface="Times New Roman" panose="02020603050405020304" pitchFamily="18" charset="0"/>
              </a:rPr>
              <a:t>Vücudu </a:t>
            </a:r>
            <a:r>
              <a:rPr sz="1800" spc="-15" dirty="0">
                <a:latin typeface="Times New Roman" panose="02020603050405020304" pitchFamily="18" charset="0"/>
                <a:cs typeface="Times New Roman" panose="02020603050405020304" pitchFamily="18" charset="0"/>
              </a:rPr>
              <a:t>zayıf</a:t>
            </a:r>
            <a:r>
              <a:rPr sz="1800" spc="-45" dirty="0">
                <a:latin typeface="Times New Roman" panose="02020603050405020304" pitchFamily="18" charset="0"/>
                <a:cs typeface="Times New Roman" panose="02020603050405020304" pitchFamily="18" charset="0"/>
              </a:rPr>
              <a:t> </a:t>
            </a:r>
            <a:r>
              <a:rPr sz="1800" dirty="0">
                <a:latin typeface="Times New Roman" panose="02020603050405020304" pitchFamily="18" charset="0"/>
                <a:cs typeface="Times New Roman" panose="02020603050405020304" pitchFamily="18" charset="0"/>
              </a:rPr>
              <a:t>düşmüşse</a:t>
            </a:r>
          </a:p>
          <a:p>
            <a:pPr marL="299085" indent="-286385">
              <a:lnSpc>
                <a:spcPct val="100000"/>
              </a:lnSpc>
              <a:spcBef>
                <a:spcPts val="1075"/>
              </a:spcBef>
              <a:buFont typeface="Arial"/>
              <a:buChar char="•"/>
              <a:tabLst>
                <a:tab pos="299085" algn="l"/>
                <a:tab pos="299720" algn="l"/>
              </a:tabLst>
            </a:pPr>
            <a:r>
              <a:rPr sz="1800" spc="-10" dirty="0">
                <a:latin typeface="Times New Roman" panose="02020603050405020304" pitchFamily="18" charset="0"/>
                <a:cs typeface="Times New Roman" panose="02020603050405020304" pitchFamily="18" charset="0"/>
              </a:rPr>
              <a:t>Pis </a:t>
            </a:r>
            <a:r>
              <a:rPr sz="1800" spc="-5" dirty="0">
                <a:latin typeface="Times New Roman" panose="02020603050405020304" pitchFamily="18" charset="0"/>
                <a:cs typeface="Times New Roman" panose="02020603050405020304" pitchFamily="18" charset="0"/>
              </a:rPr>
              <a:t>giyimliyse ve </a:t>
            </a:r>
            <a:r>
              <a:rPr sz="1800" spc="-20" dirty="0">
                <a:latin typeface="Times New Roman" panose="02020603050405020304" pitchFamily="18" charset="0"/>
                <a:cs typeface="Times New Roman" panose="02020603050405020304" pitchFamily="18" charset="0"/>
              </a:rPr>
              <a:t>kötü</a:t>
            </a:r>
            <a:r>
              <a:rPr sz="1800" spc="-15" dirty="0">
                <a:latin typeface="Times New Roman" panose="02020603050405020304" pitchFamily="18" charset="0"/>
                <a:cs typeface="Times New Roman" panose="02020603050405020304" pitchFamily="18" charset="0"/>
              </a:rPr>
              <a:t> </a:t>
            </a:r>
            <a:r>
              <a:rPr sz="1800" spc="-20" dirty="0">
                <a:latin typeface="Times New Roman" panose="02020603050405020304" pitchFamily="18" charset="0"/>
                <a:cs typeface="Times New Roman" panose="02020603050405020304" pitchFamily="18" charset="0"/>
              </a:rPr>
              <a:t>kokuyorsa</a:t>
            </a:r>
            <a:endParaRPr sz="1800" dirty="0">
              <a:latin typeface="Times New Roman" panose="02020603050405020304" pitchFamily="18" charset="0"/>
              <a:cs typeface="Times New Roman" panose="02020603050405020304" pitchFamily="18" charset="0"/>
            </a:endParaRPr>
          </a:p>
          <a:p>
            <a:pPr marL="299085" indent="-286385">
              <a:lnSpc>
                <a:spcPct val="100000"/>
              </a:lnSpc>
              <a:spcBef>
                <a:spcPts val="1075"/>
              </a:spcBef>
              <a:buFont typeface="Arial"/>
              <a:buChar char="•"/>
              <a:tabLst>
                <a:tab pos="299085" algn="l"/>
                <a:tab pos="299720" algn="l"/>
              </a:tabLst>
            </a:pPr>
            <a:r>
              <a:rPr sz="1800" spc="-5" dirty="0">
                <a:latin typeface="Times New Roman" panose="02020603050405020304" pitchFamily="18" charset="0"/>
                <a:cs typeface="Times New Roman" panose="02020603050405020304" pitchFamily="18" charset="0"/>
              </a:rPr>
              <a:t>Fiziksel yaralanmalarında </a:t>
            </a:r>
            <a:r>
              <a:rPr sz="1800" spc="-15" dirty="0">
                <a:latin typeface="Times New Roman" panose="02020603050405020304" pitchFamily="18" charset="0"/>
                <a:cs typeface="Times New Roman" panose="02020603050405020304" pitchFamily="18" charset="0"/>
              </a:rPr>
              <a:t>doktora </a:t>
            </a:r>
            <a:r>
              <a:rPr sz="1800" spc="-5" dirty="0">
                <a:latin typeface="Times New Roman" panose="02020603050405020304" pitchFamily="18" charset="0"/>
                <a:cs typeface="Times New Roman" panose="02020603050405020304" pitchFamily="18" charset="0"/>
              </a:rPr>
              <a:t>götürülmediğini</a:t>
            </a:r>
            <a:r>
              <a:rPr sz="1800" spc="65" dirty="0">
                <a:latin typeface="Times New Roman" panose="02020603050405020304" pitchFamily="18" charset="0"/>
                <a:cs typeface="Times New Roman" panose="02020603050405020304" pitchFamily="18" charset="0"/>
              </a:rPr>
              <a:t> </a:t>
            </a:r>
            <a:r>
              <a:rPr sz="1800" spc="-10" dirty="0">
                <a:latin typeface="Times New Roman" panose="02020603050405020304" pitchFamily="18" charset="0"/>
                <a:cs typeface="Times New Roman" panose="02020603050405020304" pitchFamily="18" charset="0"/>
              </a:rPr>
              <a:t>gözlemliyorsanız</a:t>
            </a:r>
            <a:endParaRPr sz="1800" dirty="0">
              <a:latin typeface="Times New Roman" panose="02020603050405020304" pitchFamily="18" charset="0"/>
              <a:cs typeface="Times New Roman" panose="02020603050405020304" pitchFamily="18" charset="0"/>
            </a:endParaRPr>
          </a:p>
          <a:p>
            <a:pPr marL="299085" indent="-286385">
              <a:lnSpc>
                <a:spcPct val="100000"/>
              </a:lnSpc>
              <a:spcBef>
                <a:spcPts val="1075"/>
              </a:spcBef>
              <a:buFont typeface="Arial"/>
              <a:buChar char="•"/>
              <a:tabLst>
                <a:tab pos="299085" algn="l"/>
                <a:tab pos="299720" algn="l"/>
              </a:tabLst>
            </a:pPr>
            <a:r>
              <a:rPr sz="1800" spc="-15" dirty="0">
                <a:latin typeface="Times New Roman" panose="02020603050405020304" pitchFamily="18" charset="0"/>
                <a:cs typeface="Times New Roman" panose="02020603050405020304" pitchFamily="18" charset="0"/>
              </a:rPr>
              <a:t>Sigara ya </a:t>
            </a:r>
            <a:r>
              <a:rPr sz="1800" dirty="0">
                <a:latin typeface="Times New Roman" panose="02020603050405020304" pitchFamily="18" charset="0"/>
                <a:cs typeface="Times New Roman" panose="02020603050405020304" pitchFamily="18" charset="0"/>
              </a:rPr>
              <a:t>da madde </a:t>
            </a:r>
            <a:r>
              <a:rPr sz="1800" spc="-5" dirty="0">
                <a:latin typeface="Times New Roman" panose="02020603050405020304" pitchFamily="18" charset="0"/>
                <a:cs typeface="Times New Roman" panose="02020603050405020304" pitchFamily="18" charset="0"/>
              </a:rPr>
              <a:t>kullanımı </a:t>
            </a:r>
            <a:r>
              <a:rPr sz="1800" spc="-15" dirty="0">
                <a:latin typeface="Times New Roman" panose="02020603050405020304" pitchFamily="18" charset="0"/>
                <a:cs typeface="Times New Roman" panose="02020603050405020304" pitchFamily="18" charset="0"/>
              </a:rPr>
              <a:t>ya </a:t>
            </a:r>
            <a:r>
              <a:rPr sz="1800" dirty="0">
                <a:latin typeface="Times New Roman" panose="02020603050405020304" pitchFamily="18" charset="0"/>
                <a:cs typeface="Times New Roman" panose="02020603050405020304" pitchFamily="18" charset="0"/>
              </a:rPr>
              <a:t>da </a:t>
            </a:r>
            <a:r>
              <a:rPr sz="1800" spc="-10" dirty="0">
                <a:latin typeface="Times New Roman" panose="02020603050405020304" pitchFamily="18" charset="0"/>
                <a:cs typeface="Times New Roman" panose="02020603050405020304" pitchFamily="18" charset="0"/>
              </a:rPr>
              <a:t>kendine </a:t>
            </a:r>
            <a:r>
              <a:rPr sz="1800" spc="-15" dirty="0">
                <a:latin typeface="Times New Roman" panose="02020603050405020304" pitchFamily="18" charset="0"/>
                <a:cs typeface="Times New Roman" panose="02020603050405020304" pitchFamily="18" charset="0"/>
              </a:rPr>
              <a:t>zarar </a:t>
            </a:r>
            <a:r>
              <a:rPr sz="1800" spc="-5" dirty="0">
                <a:latin typeface="Times New Roman" panose="02020603050405020304" pitchFamily="18" charset="0"/>
                <a:cs typeface="Times New Roman" panose="02020603050405020304" pitchFamily="18" charset="0"/>
              </a:rPr>
              <a:t>verme </a:t>
            </a:r>
            <a:r>
              <a:rPr sz="1800" dirty="0">
                <a:latin typeface="Times New Roman" panose="02020603050405020304" pitchFamily="18" charset="0"/>
                <a:cs typeface="Times New Roman" panose="02020603050405020304" pitchFamily="18" charset="0"/>
              </a:rPr>
              <a:t>gibi </a:t>
            </a:r>
            <a:r>
              <a:rPr sz="1800" spc="-10" dirty="0">
                <a:latin typeface="Times New Roman" panose="02020603050405020304" pitchFamily="18" charset="0"/>
                <a:cs typeface="Times New Roman" panose="02020603050405020304" pitchFamily="18" charset="0"/>
              </a:rPr>
              <a:t>alışkanlıkları</a:t>
            </a:r>
            <a:r>
              <a:rPr sz="1800" spc="180" dirty="0">
                <a:latin typeface="Times New Roman" panose="02020603050405020304" pitchFamily="18" charset="0"/>
                <a:cs typeface="Times New Roman" panose="02020603050405020304" pitchFamily="18" charset="0"/>
              </a:rPr>
              <a:t> </a:t>
            </a:r>
            <a:r>
              <a:rPr sz="1800" spc="-15" dirty="0">
                <a:latin typeface="Times New Roman" panose="02020603050405020304" pitchFamily="18" charset="0"/>
                <a:cs typeface="Times New Roman" panose="02020603050405020304" pitchFamily="18" charset="0"/>
              </a:rPr>
              <a:t>varsa</a:t>
            </a:r>
            <a:endParaRPr sz="1800"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1619672" y="223465"/>
            <a:ext cx="4954236" cy="615553"/>
          </a:xfrm>
          <a:prstGeom prst="rect">
            <a:avLst/>
          </a:prstGeom>
        </p:spPr>
        <p:txBody>
          <a:bodyPr vert="horz" wrap="square" lIns="0" tIns="0" rIns="0" bIns="0" rtlCol="0">
            <a:spAutoFit/>
          </a:bodyPr>
          <a:lstStyle/>
          <a:p>
            <a:pPr marL="12700">
              <a:lnSpc>
                <a:spcPct val="100000"/>
              </a:lnSpc>
            </a:pPr>
            <a:r>
              <a:rPr sz="4000" b="0" spc="-5" dirty="0">
                <a:solidFill>
                  <a:srgbClr val="622422"/>
                </a:solidFill>
                <a:latin typeface="Times New Roman" panose="02020603050405020304" pitchFamily="18" charset="0"/>
                <a:cs typeface="Times New Roman" panose="02020603050405020304" pitchFamily="18" charset="0"/>
              </a:rPr>
              <a:t>BİR ÇOCUK</a:t>
            </a:r>
            <a:r>
              <a:rPr sz="4000" b="0" spc="-65" dirty="0">
                <a:solidFill>
                  <a:srgbClr val="622422"/>
                </a:solidFill>
                <a:latin typeface="Times New Roman" panose="02020603050405020304" pitchFamily="18" charset="0"/>
                <a:cs typeface="Times New Roman" panose="02020603050405020304" pitchFamily="18" charset="0"/>
              </a:rPr>
              <a:t> </a:t>
            </a:r>
            <a:r>
              <a:rPr sz="4000" b="0" spc="-5" dirty="0">
                <a:solidFill>
                  <a:srgbClr val="622422"/>
                </a:solidFill>
                <a:latin typeface="Times New Roman" panose="02020603050405020304" pitchFamily="18" charset="0"/>
                <a:cs typeface="Times New Roman" panose="02020603050405020304" pitchFamily="18" charset="0"/>
              </a:rPr>
              <a:t>;</a:t>
            </a:r>
            <a:endParaRPr sz="40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1322439" y="4077072"/>
            <a:ext cx="6098378" cy="1107996"/>
          </a:xfrm>
          <a:prstGeom prst="rect">
            <a:avLst/>
          </a:prstGeom>
        </p:spPr>
        <p:txBody>
          <a:bodyPr vert="horz" wrap="square" lIns="0" tIns="0" rIns="0" bIns="0" rtlCol="0">
            <a:spAutoFit/>
          </a:bodyPr>
          <a:lstStyle/>
          <a:p>
            <a:pPr marL="12700" algn="ctr">
              <a:lnSpc>
                <a:spcPct val="100000"/>
              </a:lnSpc>
            </a:pPr>
            <a:r>
              <a:rPr sz="3600" spc="-5" dirty="0">
                <a:solidFill>
                  <a:srgbClr val="FF0000"/>
                </a:solidFill>
                <a:latin typeface="Times New Roman" panose="02020603050405020304" pitchFamily="18" charset="0"/>
                <a:cs typeface="Times New Roman" panose="02020603050405020304" pitchFamily="18" charset="0"/>
              </a:rPr>
              <a:t>İHMAL EDİLİYOR OLABİLİR</a:t>
            </a:r>
            <a:r>
              <a:rPr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29303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02542" y="-8659"/>
            <a:ext cx="5737860" cy="1107996"/>
          </a:xfrm>
          <a:prstGeom prst="rect">
            <a:avLst/>
          </a:prstGeom>
        </p:spPr>
        <p:txBody>
          <a:bodyPr vert="horz" wrap="square" lIns="0" tIns="0" rIns="0" bIns="0" rtlCol="0">
            <a:spAutoFit/>
          </a:bodyPr>
          <a:lstStyle/>
          <a:p>
            <a:pPr marL="12700">
              <a:lnSpc>
                <a:spcPct val="100000"/>
              </a:lnSpc>
            </a:pPr>
            <a:r>
              <a:rPr sz="3600" spc="-5" dirty="0">
                <a:latin typeface="Times New Roman" panose="02020603050405020304" pitchFamily="18" charset="0"/>
                <a:cs typeface="Times New Roman" panose="02020603050405020304" pitchFamily="18" charset="0"/>
              </a:rPr>
              <a:t>İhmalin çocuk </a:t>
            </a:r>
            <a:r>
              <a:rPr sz="3600" spc="-10" dirty="0">
                <a:latin typeface="Times New Roman" panose="02020603050405020304" pitchFamily="18" charset="0"/>
                <a:cs typeface="Times New Roman" panose="02020603050405020304" pitchFamily="18" charset="0"/>
              </a:rPr>
              <a:t>üzerindeki etkileri</a:t>
            </a:r>
            <a:r>
              <a:rPr sz="3600" spc="120" dirty="0">
                <a:latin typeface="Times New Roman" panose="02020603050405020304" pitchFamily="18" charset="0"/>
                <a:cs typeface="Times New Roman" panose="02020603050405020304" pitchFamily="18" charset="0"/>
              </a:rPr>
              <a:t> </a:t>
            </a:r>
            <a:r>
              <a:rPr sz="3600" spc="-10" dirty="0">
                <a:latin typeface="Times New Roman" panose="02020603050405020304" pitchFamily="18" charset="0"/>
                <a:cs typeface="Times New Roman" panose="02020603050405020304" pitchFamily="18" charset="0"/>
              </a:rPr>
              <a:t>nelerdir?</a:t>
            </a:r>
            <a:endParaRPr sz="36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288481" y="1014095"/>
            <a:ext cx="3691011" cy="2923877"/>
          </a:xfrm>
          <a:prstGeom prst="rect">
            <a:avLst/>
          </a:prstGeom>
        </p:spPr>
        <p:txBody>
          <a:bodyPr vert="horz" wrap="square" lIns="0" tIns="0" rIns="0" bIns="0" rtlCol="0">
            <a:spAutoFit/>
          </a:bodyPr>
          <a:lstStyle/>
          <a:p>
            <a:pPr marL="184785" indent="-172085">
              <a:lnSpc>
                <a:spcPct val="100000"/>
              </a:lnSpc>
              <a:buFont typeface="Arial"/>
              <a:buChar char="•"/>
              <a:tabLst>
                <a:tab pos="185420" algn="l"/>
              </a:tabLst>
            </a:pPr>
            <a:r>
              <a:rPr sz="2000" dirty="0">
                <a:latin typeface="Times New Roman" panose="02020603050405020304" pitchFamily="18" charset="0"/>
                <a:cs typeface="Times New Roman" panose="02020603050405020304" pitchFamily="18" charset="0"/>
              </a:rPr>
              <a:t>Gelişim</a:t>
            </a:r>
            <a:r>
              <a:rPr sz="2000" spc="-9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geriliği</a:t>
            </a:r>
            <a:endParaRPr sz="2000" dirty="0">
              <a:latin typeface="Times New Roman" panose="02020603050405020304" pitchFamily="18" charset="0"/>
              <a:cs typeface="Times New Roman" panose="02020603050405020304" pitchFamily="18" charset="0"/>
            </a:endParaRPr>
          </a:p>
          <a:p>
            <a:pPr marL="184785" indent="-172085">
              <a:lnSpc>
                <a:spcPct val="100000"/>
              </a:lnSpc>
              <a:spcBef>
                <a:spcPts val="590"/>
              </a:spcBef>
              <a:buFont typeface="Arial"/>
              <a:buChar char="•"/>
              <a:tabLst>
                <a:tab pos="185420" algn="l"/>
              </a:tabLst>
            </a:pPr>
            <a:r>
              <a:rPr sz="2000" spc="-5" dirty="0">
                <a:latin typeface="Times New Roman" panose="02020603050405020304" pitchFamily="18" charset="0"/>
                <a:cs typeface="Times New Roman" panose="02020603050405020304" pitchFamily="18" charset="0"/>
              </a:rPr>
              <a:t>Ölüme </a:t>
            </a:r>
            <a:r>
              <a:rPr sz="2000" spc="-10" dirty="0">
                <a:latin typeface="Times New Roman" panose="02020603050405020304" pitchFamily="18" charset="0"/>
                <a:cs typeface="Times New Roman" panose="02020603050405020304" pitchFamily="18" charset="0"/>
              </a:rPr>
              <a:t>kadar varabilen </a:t>
            </a:r>
            <a:r>
              <a:rPr sz="2000" spc="-5" dirty="0">
                <a:latin typeface="Times New Roman" panose="02020603050405020304" pitchFamily="18" charset="0"/>
                <a:cs typeface="Times New Roman" panose="02020603050405020304" pitchFamily="18" charset="0"/>
              </a:rPr>
              <a:t>sağlık</a:t>
            </a:r>
            <a:r>
              <a:rPr sz="2000" spc="4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problemleri</a:t>
            </a:r>
            <a:endParaRPr sz="2000" dirty="0">
              <a:latin typeface="Times New Roman" panose="02020603050405020304" pitchFamily="18" charset="0"/>
              <a:cs typeface="Times New Roman" panose="02020603050405020304" pitchFamily="18" charset="0"/>
            </a:endParaRPr>
          </a:p>
          <a:p>
            <a:pPr marL="184785" indent="-172085">
              <a:lnSpc>
                <a:spcPct val="100000"/>
              </a:lnSpc>
              <a:spcBef>
                <a:spcPts val="585"/>
              </a:spcBef>
              <a:buFont typeface="Arial"/>
              <a:buChar char="•"/>
              <a:tabLst>
                <a:tab pos="185420" algn="l"/>
              </a:tabLst>
            </a:pPr>
            <a:r>
              <a:rPr sz="2000" spc="-10" dirty="0">
                <a:latin typeface="Times New Roman" panose="02020603050405020304" pitchFamily="18" charset="0"/>
                <a:cs typeface="Times New Roman" panose="02020603050405020304" pitchFamily="18" charset="0"/>
              </a:rPr>
              <a:t>Davranış</a:t>
            </a:r>
            <a:r>
              <a:rPr sz="2000" spc="-6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problemleri</a:t>
            </a:r>
            <a:endParaRPr sz="2000" dirty="0">
              <a:latin typeface="Times New Roman" panose="02020603050405020304" pitchFamily="18" charset="0"/>
              <a:cs typeface="Times New Roman" panose="02020603050405020304" pitchFamily="18" charset="0"/>
            </a:endParaRPr>
          </a:p>
          <a:p>
            <a:pPr marL="184785" indent="-172085">
              <a:lnSpc>
                <a:spcPct val="100000"/>
              </a:lnSpc>
              <a:spcBef>
                <a:spcPts val="570"/>
              </a:spcBef>
              <a:buFont typeface="Arial"/>
              <a:buChar char="•"/>
              <a:tabLst>
                <a:tab pos="185420" algn="l"/>
              </a:tabLst>
            </a:pPr>
            <a:r>
              <a:rPr sz="2000" spc="-5" dirty="0">
                <a:latin typeface="Times New Roman" panose="02020603050405020304" pitchFamily="18" charset="0"/>
                <a:cs typeface="Times New Roman" panose="02020603050405020304" pitchFamily="18" charset="0"/>
              </a:rPr>
              <a:t>İletişim</a:t>
            </a:r>
            <a:r>
              <a:rPr sz="2000" spc="-5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problemleri</a:t>
            </a:r>
            <a:endParaRPr sz="2000" dirty="0">
              <a:latin typeface="Times New Roman" panose="02020603050405020304" pitchFamily="18" charset="0"/>
              <a:cs typeface="Times New Roman" panose="02020603050405020304" pitchFamily="18" charset="0"/>
            </a:endParaRPr>
          </a:p>
          <a:p>
            <a:pPr marL="184785" indent="-172085">
              <a:lnSpc>
                <a:spcPct val="100000"/>
              </a:lnSpc>
              <a:spcBef>
                <a:spcPts val="585"/>
              </a:spcBef>
              <a:buFont typeface="Arial"/>
              <a:buChar char="•"/>
              <a:tabLst>
                <a:tab pos="185420" algn="l"/>
              </a:tabLst>
            </a:pPr>
            <a:r>
              <a:rPr sz="2000" spc="-20" dirty="0">
                <a:latin typeface="Times New Roman" panose="02020603050405020304" pitchFamily="18" charset="0"/>
                <a:cs typeface="Times New Roman" panose="02020603050405020304" pitchFamily="18" charset="0"/>
              </a:rPr>
              <a:t>Yalnızlık </a:t>
            </a:r>
            <a:r>
              <a:rPr sz="2000" spc="-10" dirty="0">
                <a:latin typeface="Times New Roman" panose="02020603050405020304" pitchFamily="18" charset="0"/>
                <a:cs typeface="Times New Roman" panose="02020603050405020304" pitchFamily="18" charset="0"/>
              </a:rPr>
              <a:t>ve korunmasızlık</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hissi</a:t>
            </a:r>
          </a:p>
          <a:p>
            <a:pPr marL="184785" indent="-172085">
              <a:lnSpc>
                <a:spcPct val="100000"/>
              </a:lnSpc>
              <a:spcBef>
                <a:spcPts val="590"/>
              </a:spcBef>
              <a:buFont typeface="Arial"/>
              <a:buChar char="•"/>
              <a:tabLst>
                <a:tab pos="185420" algn="l"/>
              </a:tabLst>
            </a:pPr>
            <a:r>
              <a:rPr sz="2000" spc="-5" dirty="0">
                <a:latin typeface="Times New Roman" panose="02020603050405020304" pitchFamily="18" charset="0"/>
                <a:cs typeface="Times New Roman" panose="02020603050405020304" pitchFamily="18" charset="0"/>
              </a:rPr>
              <a:t>Madde</a:t>
            </a:r>
            <a:r>
              <a:rPr sz="2000" spc="-4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bağımlılığı</a:t>
            </a:r>
            <a:endParaRPr sz="2000" dirty="0">
              <a:latin typeface="Times New Roman" panose="02020603050405020304" pitchFamily="18" charset="0"/>
              <a:cs typeface="Times New Roman" panose="02020603050405020304" pitchFamily="18" charset="0"/>
            </a:endParaRPr>
          </a:p>
          <a:p>
            <a:pPr marL="184785" indent="-172085">
              <a:lnSpc>
                <a:spcPct val="100000"/>
              </a:lnSpc>
              <a:spcBef>
                <a:spcPts val="575"/>
              </a:spcBef>
              <a:buFont typeface="Arial"/>
              <a:buChar char="•"/>
              <a:tabLst>
                <a:tab pos="185420" algn="l"/>
              </a:tabLst>
            </a:pPr>
            <a:r>
              <a:rPr sz="2000" spc="-5" dirty="0">
                <a:latin typeface="Times New Roman" panose="02020603050405020304" pitchFamily="18" charset="0"/>
                <a:cs typeface="Times New Roman" panose="02020603050405020304" pitchFamily="18" charset="0"/>
              </a:rPr>
              <a:t>Suça yönelme</a:t>
            </a:r>
            <a:r>
              <a:rPr sz="2000" spc="-6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riski</a:t>
            </a:r>
            <a:endParaRPr sz="2000" dirty="0">
              <a:latin typeface="Times New Roman" panose="02020603050405020304" pitchFamily="18" charset="0"/>
              <a:cs typeface="Times New Roman" panose="02020603050405020304" pitchFamily="18" charset="0"/>
            </a:endParaRPr>
          </a:p>
        </p:txBody>
      </p:sp>
      <p:sp>
        <p:nvSpPr>
          <p:cNvPr id="4" name="object 4"/>
          <p:cNvSpPr/>
          <p:nvPr/>
        </p:nvSpPr>
        <p:spPr>
          <a:xfrm>
            <a:off x="1547664" y="4111752"/>
            <a:ext cx="6408711" cy="2414015"/>
          </a:xfrm>
          <a:custGeom>
            <a:avLst/>
            <a:gdLst/>
            <a:ahLst/>
            <a:cxnLst/>
            <a:rect l="l" t="t" r="r" b="b"/>
            <a:pathLst>
              <a:path w="5791200" h="2247900">
                <a:moveTo>
                  <a:pt x="0" y="2247899"/>
                </a:moveTo>
                <a:lnTo>
                  <a:pt x="5791200" y="2247899"/>
                </a:lnTo>
                <a:lnTo>
                  <a:pt x="5791200" y="0"/>
                </a:lnTo>
                <a:lnTo>
                  <a:pt x="0" y="0"/>
                </a:lnTo>
                <a:lnTo>
                  <a:pt x="0" y="2247899"/>
                </a:lnTo>
                <a:close/>
              </a:path>
            </a:pathLst>
          </a:custGeom>
          <a:solidFill>
            <a:srgbClr val="E36C09">
              <a:alpha val="27058"/>
            </a:srgbClr>
          </a:solidFill>
        </p:spPr>
        <p:txBody>
          <a:bodyPr wrap="square" lIns="0" tIns="0" rIns="0" bIns="0" rtlCol="0"/>
          <a:lstStyle/>
          <a:p>
            <a:endParaRPr/>
          </a:p>
        </p:txBody>
      </p:sp>
      <p:sp>
        <p:nvSpPr>
          <p:cNvPr id="5" name="object 5"/>
          <p:cNvSpPr txBox="1"/>
          <p:nvPr/>
        </p:nvSpPr>
        <p:spPr>
          <a:xfrm>
            <a:off x="1763688" y="4111752"/>
            <a:ext cx="6048672" cy="2154436"/>
          </a:xfrm>
          <a:prstGeom prst="rect">
            <a:avLst/>
          </a:prstGeom>
        </p:spPr>
        <p:txBody>
          <a:bodyPr vert="horz" wrap="square" lIns="0" tIns="0" rIns="0" bIns="0" rtlCol="0">
            <a:spAutoFit/>
          </a:bodyPr>
          <a:lstStyle/>
          <a:p>
            <a:pPr marL="12700" marR="5080" indent="-1270" algn="just">
              <a:lnSpc>
                <a:spcPct val="100000"/>
              </a:lnSpc>
            </a:pPr>
            <a:r>
              <a:rPr sz="2000" dirty="0">
                <a:latin typeface="Times New Roman" panose="02020603050405020304" pitchFamily="18" charset="0"/>
                <a:cs typeface="Times New Roman" panose="02020603050405020304" pitchFamily="18" charset="0"/>
              </a:rPr>
              <a:t>Çocuk ihmali </a:t>
            </a:r>
            <a:r>
              <a:rPr sz="2000" spc="-10" dirty="0">
                <a:latin typeface="Times New Roman" panose="02020603050405020304" pitchFamily="18" charset="0"/>
                <a:cs typeface="Times New Roman" panose="02020603050405020304" pitchFamily="18" charset="0"/>
              </a:rPr>
              <a:t>çocuklara </a:t>
            </a:r>
            <a:r>
              <a:rPr sz="2000" spc="-5" dirty="0">
                <a:latin typeface="Times New Roman" panose="02020603050405020304" pitchFamily="18" charset="0"/>
                <a:cs typeface="Times New Roman" panose="02020603050405020304" pitchFamily="18" charset="0"/>
              </a:rPr>
              <a:t>yapılan </a:t>
            </a:r>
            <a:r>
              <a:rPr sz="2000" spc="-15" dirty="0">
                <a:latin typeface="Times New Roman" panose="02020603050405020304" pitchFamily="18" charset="0"/>
                <a:cs typeface="Times New Roman" panose="02020603050405020304" pitchFamily="18" charset="0"/>
              </a:rPr>
              <a:t>kötü </a:t>
            </a:r>
            <a:r>
              <a:rPr sz="2000" dirty="0">
                <a:latin typeface="Times New Roman" panose="02020603050405020304" pitchFamily="18" charset="0"/>
                <a:cs typeface="Times New Roman" panose="02020603050405020304" pitchFamily="18" charset="0"/>
              </a:rPr>
              <a:t>muamelenin en  </a:t>
            </a:r>
            <a:r>
              <a:rPr sz="2000" spc="-20" dirty="0">
                <a:latin typeface="Times New Roman" panose="02020603050405020304" pitchFamily="18" charset="0"/>
                <a:cs typeface="Times New Roman" panose="02020603050405020304" pitchFamily="18" charset="0"/>
              </a:rPr>
              <a:t>yaygın şeklidir. </a:t>
            </a:r>
            <a:r>
              <a:rPr sz="2000" spc="-5" dirty="0">
                <a:latin typeface="Times New Roman" panose="02020603050405020304" pitchFamily="18" charset="0"/>
                <a:cs typeface="Times New Roman" panose="02020603050405020304" pitchFamily="18" charset="0"/>
              </a:rPr>
              <a:t>Ne </a:t>
            </a:r>
            <a:r>
              <a:rPr sz="2000" spc="-10" dirty="0">
                <a:latin typeface="Times New Roman" panose="02020603050405020304" pitchFamily="18" charset="0"/>
                <a:cs typeface="Times New Roman" panose="02020603050405020304" pitchFamily="18" charset="0"/>
              </a:rPr>
              <a:t>yazık </a:t>
            </a:r>
            <a:r>
              <a:rPr sz="2000" dirty="0">
                <a:latin typeface="Times New Roman" panose="02020603050405020304" pitchFamily="18" charset="0"/>
                <a:cs typeface="Times New Roman" panose="02020603050405020304" pitchFamily="18" charset="0"/>
              </a:rPr>
              <a:t>ki ihmal, çocuk </a:t>
            </a:r>
            <a:r>
              <a:rPr sz="2000" spc="-5" dirty="0">
                <a:latin typeface="Times New Roman" panose="02020603050405020304" pitchFamily="18" charset="0"/>
                <a:cs typeface="Times New Roman" panose="02020603050405020304" pitchFamily="18" charset="0"/>
              </a:rPr>
              <a:t>istismarı  </a:t>
            </a:r>
            <a:r>
              <a:rPr sz="2000" spc="-10" dirty="0">
                <a:latin typeface="Times New Roman" panose="02020603050405020304" pitchFamily="18" charset="0"/>
                <a:cs typeface="Times New Roman" panose="02020603050405020304" pitchFamily="18" charset="0"/>
              </a:rPr>
              <a:t>kadar </a:t>
            </a:r>
            <a:r>
              <a:rPr sz="2000" spc="-5" dirty="0">
                <a:latin typeface="Times New Roman" panose="02020603050405020304" pitchFamily="18" charset="0"/>
                <a:cs typeface="Times New Roman" panose="02020603050405020304" pitchFamily="18" charset="0"/>
              </a:rPr>
              <a:t>görünür </a:t>
            </a:r>
            <a:r>
              <a:rPr sz="2000" dirty="0">
                <a:latin typeface="Times New Roman" panose="02020603050405020304" pitchFamily="18" charset="0"/>
                <a:cs typeface="Times New Roman" panose="02020603050405020304" pitchFamily="18" charset="0"/>
              </a:rPr>
              <a:t>bir </a:t>
            </a:r>
            <a:r>
              <a:rPr sz="2000" spc="-25" dirty="0">
                <a:latin typeface="Times New Roman" panose="02020603050405020304" pitchFamily="18" charset="0"/>
                <a:cs typeface="Times New Roman" panose="02020603050405020304" pitchFamily="18" charset="0"/>
              </a:rPr>
              <a:t>yara </a:t>
            </a:r>
            <a:r>
              <a:rPr sz="2000" spc="-15" dirty="0">
                <a:latin typeface="Times New Roman" panose="02020603050405020304" pitchFamily="18" charset="0"/>
                <a:cs typeface="Times New Roman" panose="02020603050405020304" pitchFamily="18" charset="0"/>
              </a:rPr>
              <a:t>ve </a:t>
            </a:r>
            <a:r>
              <a:rPr sz="2000" dirty="0">
                <a:latin typeface="Times New Roman" panose="02020603050405020304" pitchFamily="18" charset="0"/>
                <a:cs typeface="Times New Roman" panose="02020603050405020304" pitchFamily="18" charset="0"/>
              </a:rPr>
              <a:t>iz </a:t>
            </a:r>
            <a:r>
              <a:rPr sz="2000" spc="-5" dirty="0">
                <a:latin typeface="Times New Roman" panose="02020603050405020304" pitchFamily="18" charset="0"/>
                <a:cs typeface="Times New Roman" panose="02020603050405020304" pitchFamily="18" charset="0"/>
              </a:rPr>
              <a:t>bırakmadığı </a:t>
            </a:r>
            <a:r>
              <a:rPr sz="2000" dirty="0">
                <a:latin typeface="Times New Roman" panose="02020603050405020304" pitchFamily="18" charset="0"/>
                <a:cs typeface="Times New Roman" panose="02020603050405020304" pitchFamily="18" charset="0"/>
              </a:rPr>
              <a:t>için, </a:t>
            </a:r>
            <a:r>
              <a:rPr sz="2000" spc="-5" dirty="0">
                <a:latin typeface="Times New Roman" panose="02020603050405020304" pitchFamily="18" charset="0"/>
                <a:cs typeface="Times New Roman" panose="02020603050405020304" pitchFamily="18" charset="0"/>
              </a:rPr>
              <a:t>istismar  </a:t>
            </a:r>
            <a:r>
              <a:rPr sz="2000" spc="-10" dirty="0">
                <a:latin typeface="Times New Roman" panose="02020603050405020304" pitchFamily="18" charset="0"/>
                <a:cs typeface="Times New Roman" panose="02020603050405020304" pitchFamily="18" charset="0"/>
              </a:rPr>
              <a:t>kadar </a:t>
            </a:r>
            <a:r>
              <a:rPr sz="2000" spc="-5" dirty="0">
                <a:latin typeface="Times New Roman" panose="02020603050405020304" pitchFamily="18" charset="0"/>
                <a:cs typeface="Times New Roman" panose="02020603050405020304" pitchFamily="18" charset="0"/>
              </a:rPr>
              <a:t>çok </a:t>
            </a:r>
            <a:r>
              <a:rPr sz="2000" spc="-10" dirty="0">
                <a:latin typeface="Times New Roman" panose="02020603050405020304" pitchFamily="18" charset="0"/>
                <a:cs typeface="Times New Roman" panose="02020603050405020304" pitchFamily="18" charset="0"/>
              </a:rPr>
              <a:t>dikkat </a:t>
            </a:r>
            <a:r>
              <a:rPr sz="2000" spc="-5" dirty="0">
                <a:latin typeface="Times New Roman" panose="02020603050405020304" pitchFamily="18" charset="0"/>
                <a:cs typeface="Times New Roman" panose="02020603050405020304" pitchFamily="18" charset="0"/>
              </a:rPr>
              <a:t>çekmez </a:t>
            </a:r>
            <a:r>
              <a:rPr sz="2000" spc="-15" dirty="0">
                <a:latin typeface="Times New Roman" panose="02020603050405020304" pitchFamily="18" charset="0"/>
                <a:cs typeface="Times New Roman" panose="02020603050405020304" pitchFamily="18" charset="0"/>
              </a:rPr>
              <a:t>ve </a:t>
            </a:r>
            <a:r>
              <a:rPr sz="2000" dirty="0">
                <a:latin typeface="Times New Roman" panose="02020603050405020304" pitchFamily="18" charset="0"/>
                <a:cs typeface="Times New Roman" panose="02020603050405020304" pitchFamily="18" charset="0"/>
              </a:rPr>
              <a:t>çoğunlukla ihbar  </a:t>
            </a:r>
            <a:r>
              <a:rPr sz="2000" spc="-5" dirty="0">
                <a:latin typeface="Times New Roman" panose="02020603050405020304" pitchFamily="18" charset="0"/>
                <a:cs typeface="Times New Roman" panose="02020603050405020304" pitchFamily="18" charset="0"/>
              </a:rPr>
              <a:t>edilmez. </a:t>
            </a:r>
            <a:r>
              <a:rPr sz="2000" spc="-25" dirty="0">
                <a:latin typeface="Times New Roman" panose="02020603050405020304" pitchFamily="18" charset="0"/>
                <a:cs typeface="Times New Roman" panose="02020603050405020304" pitchFamily="18" charset="0"/>
              </a:rPr>
              <a:t>Fakat </a:t>
            </a:r>
            <a:r>
              <a:rPr sz="2000" spc="-10" dirty="0">
                <a:latin typeface="Times New Roman" panose="02020603050405020304" pitchFamily="18" charset="0"/>
                <a:cs typeface="Times New Roman" panose="02020603050405020304" pitchFamily="18" charset="0"/>
              </a:rPr>
              <a:t>araştırmalar </a:t>
            </a:r>
            <a:r>
              <a:rPr sz="2000" dirty="0">
                <a:latin typeface="Times New Roman" panose="02020603050405020304" pitchFamily="18" charset="0"/>
                <a:cs typeface="Times New Roman" panose="02020603050405020304" pitchFamily="18" charset="0"/>
              </a:rPr>
              <a:t>ihmalin de en az </a:t>
            </a:r>
            <a:r>
              <a:rPr sz="2000" spc="-5" dirty="0">
                <a:latin typeface="Times New Roman" panose="02020603050405020304" pitchFamily="18" charset="0"/>
                <a:cs typeface="Times New Roman" panose="02020603050405020304" pitchFamily="18" charset="0"/>
              </a:rPr>
              <a:t>istismar  </a:t>
            </a:r>
            <a:r>
              <a:rPr sz="2000" spc="-10" dirty="0">
                <a:latin typeface="Times New Roman" panose="02020603050405020304" pitchFamily="18" charset="0"/>
                <a:cs typeface="Times New Roman" panose="02020603050405020304" pitchFamily="18" charset="0"/>
              </a:rPr>
              <a:t>kadar </a:t>
            </a:r>
            <a:r>
              <a:rPr sz="2000" spc="-15" dirty="0">
                <a:latin typeface="Times New Roman" panose="02020603050405020304" pitchFamily="18" charset="0"/>
                <a:cs typeface="Times New Roman" panose="02020603050405020304" pitchFamily="18" charset="0"/>
              </a:rPr>
              <a:t>zararlı </a:t>
            </a:r>
            <a:r>
              <a:rPr sz="2000" dirty="0">
                <a:latin typeface="Times New Roman" panose="02020603050405020304" pitchFamily="18" charset="0"/>
                <a:cs typeface="Times New Roman" panose="02020603050405020304" pitchFamily="18" charset="0"/>
              </a:rPr>
              <a:t>olduğunu, </a:t>
            </a:r>
            <a:r>
              <a:rPr sz="2000" spc="-10" dirty="0">
                <a:latin typeface="Times New Roman" panose="02020603050405020304" pitchFamily="18" charset="0"/>
                <a:cs typeface="Times New Roman" panose="02020603050405020304" pitchFamily="18" charset="0"/>
              </a:rPr>
              <a:t>özellikle </a:t>
            </a:r>
            <a:r>
              <a:rPr sz="2000" dirty="0">
                <a:latin typeface="Times New Roman" panose="02020603050405020304" pitchFamily="18" charset="0"/>
                <a:cs typeface="Times New Roman" panose="02020603050405020304" pitchFamily="18" charset="0"/>
              </a:rPr>
              <a:t>çocuğun </a:t>
            </a:r>
            <a:r>
              <a:rPr sz="2000" spc="-15" dirty="0">
                <a:latin typeface="Times New Roman" panose="02020603050405020304" pitchFamily="18" charset="0"/>
                <a:cs typeface="Times New Roman" panose="02020603050405020304" pitchFamily="18" charset="0"/>
              </a:rPr>
              <a:t>erken </a:t>
            </a:r>
            <a:r>
              <a:rPr sz="2000" spc="-5" dirty="0">
                <a:latin typeface="Times New Roman" panose="02020603050405020304" pitchFamily="18" charset="0"/>
                <a:cs typeface="Times New Roman" panose="02020603050405020304" pitchFamily="18" charset="0"/>
              </a:rPr>
              <a:t>beyin  gelişimine çok </a:t>
            </a:r>
            <a:r>
              <a:rPr sz="2000" spc="-10" dirty="0">
                <a:latin typeface="Times New Roman" panose="02020603050405020304" pitchFamily="18" charset="0"/>
                <a:cs typeface="Times New Roman" panose="02020603050405020304" pitchFamily="18" charset="0"/>
              </a:rPr>
              <a:t>fazla </a:t>
            </a:r>
            <a:r>
              <a:rPr sz="2000" spc="-20" dirty="0">
                <a:latin typeface="Times New Roman" panose="02020603050405020304" pitchFamily="18" charset="0"/>
                <a:cs typeface="Times New Roman" panose="02020603050405020304" pitchFamily="18" charset="0"/>
              </a:rPr>
              <a:t>zarar </a:t>
            </a:r>
            <a:r>
              <a:rPr sz="2000" spc="-5" dirty="0">
                <a:latin typeface="Times New Roman" panose="02020603050405020304" pitchFamily="18" charset="0"/>
                <a:cs typeface="Times New Roman" panose="02020603050405020304" pitchFamily="18" charset="0"/>
              </a:rPr>
              <a:t>verdiğini</a:t>
            </a:r>
            <a:r>
              <a:rPr sz="2000" spc="35"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göstermektedir.</a:t>
            </a:r>
            <a:endParaRPr sz="2000" dirty="0">
              <a:latin typeface="Times New Roman" panose="02020603050405020304" pitchFamily="18" charset="0"/>
              <a:cs typeface="Times New Roman" panose="02020603050405020304" pitchFamily="18" charset="0"/>
            </a:endParaRPr>
          </a:p>
        </p:txBody>
      </p:sp>
      <p:sp>
        <p:nvSpPr>
          <p:cNvPr id="6" name="object 6"/>
          <p:cNvSpPr/>
          <p:nvPr/>
        </p:nvSpPr>
        <p:spPr>
          <a:xfrm>
            <a:off x="7148781" y="4111752"/>
            <a:ext cx="1965903" cy="258013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541050" y="836675"/>
            <a:ext cx="4602947" cy="306019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8943" y="4111752"/>
            <a:ext cx="2283093" cy="258013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72764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628800"/>
            <a:ext cx="7776864" cy="3051677"/>
          </a:xfrm>
        </p:spPr>
        <p:txBody>
          <a:bodyPr vert="horz" lIns="91440" tIns="45720" rIns="91440" bIns="45720" rtlCol="0">
            <a:normAutofit/>
          </a:bodyPr>
          <a:lstStyle/>
          <a:p>
            <a:pPr marL="0" indent="0" algn="just">
              <a:buNone/>
            </a:pPr>
            <a:r>
              <a:rPr lang="tr-TR" sz="2600" dirty="0">
                <a:latin typeface="Times New Roman" panose="02020603050405020304" pitchFamily="18" charset="0"/>
                <a:cs typeface="Times New Roman" panose="02020603050405020304" pitchFamily="18" charset="0"/>
              </a:rPr>
              <a:t>	Çocuk istismarı; ebeveyn veya bakım veren kişiler ve yabancı kişiler tarafından gerçekleştirilen, çocuğa zarar veren, çocuğun gelişimini engelleyen her türlü kötü muamele olarak nitelendirilmektedir (</a:t>
            </a:r>
            <a:r>
              <a:rPr lang="tr-TR" sz="2600" dirty="0" err="1">
                <a:latin typeface="Times New Roman" panose="02020603050405020304" pitchFamily="18" charset="0"/>
                <a:cs typeface="Times New Roman" panose="02020603050405020304" pitchFamily="18" charset="0"/>
              </a:rPr>
              <a:t>Tıraşçı</a:t>
            </a:r>
            <a:r>
              <a:rPr lang="tr-TR" sz="2600" dirty="0">
                <a:latin typeface="Times New Roman" panose="02020603050405020304" pitchFamily="18" charset="0"/>
                <a:cs typeface="Times New Roman" panose="02020603050405020304" pitchFamily="18" charset="0"/>
              </a:rPr>
              <a:t> ve Gören, 2007). </a:t>
            </a:r>
          </a:p>
        </p:txBody>
      </p:sp>
      <p:sp>
        <p:nvSpPr>
          <p:cNvPr id="4" name="Başlık 1"/>
          <p:cNvSpPr>
            <a:spLocks noGrp="1"/>
          </p:cNvSpPr>
          <p:nvPr>
            <p:ph type="title"/>
          </p:nvPr>
        </p:nvSpPr>
        <p:spPr>
          <a:xfrm>
            <a:off x="827584" y="864136"/>
            <a:ext cx="7520940" cy="476632"/>
          </a:xfrm>
        </p:spPr>
        <p:txBody>
          <a:bodyPr>
            <a:noAutofit/>
          </a:bodyPr>
          <a:lstStyle/>
          <a:p>
            <a:pPr algn="ctr"/>
            <a:r>
              <a:rPr lang="tr-TR" sz="4000" b="1" dirty="0">
                <a:solidFill>
                  <a:schemeClr val="accent2"/>
                </a:solidFill>
                <a:latin typeface="Times New Roman" panose="02020603050405020304" pitchFamily="18" charset="0"/>
                <a:cs typeface="Times New Roman" panose="02020603050405020304" pitchFamily="18" charset="0"/>
              </a:rPr>
              <a:t>İSTİSMAR</a:t>
            </a:r>
          </a:p>
        </p:txBody>
      </p:sp>
    </p:spTree>
    <p:extLst>
      <p:ext uri="{BB962C8B-B14F-4D97-AF65-F5344CB8AC3E}">
        <p14:creationId xmlns:p14="http://schemas.microsoft.com/office/powerpoint/2010/main" val="4276023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90738" y="322203"/>
            <a:ext cx="4421217" cy="553998"/>
          </a:xfrm>
          <a:prstGeom prst="rect">
            <a:avLst/>
          </a:prstGeom>
        </p:spPr>
        <p:txBody>
          <a:bodyPr vert="horz" wrap="square" lIns="0" tIns="0" rIns="0" bIns="0" rtlCol="0">
            <a:spAutoFit/>
          </a:bodyPr>
          <a:lstStyle/>
          <a:p>
            <a:pPr marL="12700">
              <a:lnSpc>
                <a:spcPct val="100000"/>
              </a:lnSpc>
            </a:pPr>
            <a:r>
              <a:rPr sz="3600" dirty="0">
                <a:solidFill>
                  <a:srgbClr val="C00000"/>
                </a:solidFill>
                <a:latin typeface="Times New Roman" panose="02020603050405020304" pitchFamily="18" charset="0"/>
                <a:cs typeface="Times New Roman" panose="02020603050405020304" pitchFamily="18" charset="0"/>
              </a:rPr>
              <a:t>ÇOCUK</a:t>
            </a:r>
            <a:r>
              <a:rPr sz="3600" spc="-110" dirty="0">
                <a:solidFill>
                  <a:srgbClr val="C00000"/>
                </a:solidFill>
                <a:latin typeface="Times New Roman" panose="02020603050405020304" pitchFamily="18" charset="0"/>
                <a:cs typeface="Times New Roman" panose="02020603050405020304" pitchFamily="18" charset="0"/>
              </a:rPr>
              <a:t> </a:t>
            </a:r>
            <a:r>
              <a:rPr sz="3600" dirty="0">
                <a:solidFill>
                  <a:srgbClr val="C00000"/>
                </a:solidFill>
                <a:latin typeface="Times New Roman" panose="02020603050405020304" pitchFamily="18" charset="0"/>
                <a:cs typeface="Times New Roman" panose="02020603050405020304" pitchFamily="18" charset="0"/>
              </a:rPr>
              <a:t>İSTİSMARI</a:t>
            </a:r>
            <a:endParaRPr sz="36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5345723" y="1129284"/>
            <a:ext cx="3587262" cy="1846659"/>
          </a:xfrm>
          <a:prstGeom prst="rect">
            <a:avLst/>
          </a:prstGeom>
        </p:spPr>
        <p:txBody>
          <a:bodyPr vert="horz" wrap="square" lIns="0" tIns="0" rIns="0" bIns="0" rtlCol="0">
            <a:spAutoFit/>
          </a:bodyPr>
          <a:lstStyle/>
          <a:p>
            <a:pPr marL="12700" marR="5080" algn="just">
              <a:lnSpc>
                <a:spcPct val="100000"/>
              </a:lnSpc>
            </a:pPr>
            <a:r>
              <a:rPr sz="2000" spc="-5" dirty="0">
                <a:latin typeface="Times New Roman" panose="02020603050405020304" pitchFamily="18" charset="0"/>
                <a:cs typeface="Times New Roman" panose="02020603050405020304" pitchFamily="18" charset="0"/>
              </a:rPr>
              <a:t>0-18 </a:t>
            </a:r>
            <a:r>
              <a:rPr sz="2000" spc="-10" dirty="0" err="1">
                <a:latin typeface="Times New Roman" panose="02020603050405020304" pitchFamily="18" charset="0"/>
                <a:cs typeface="Times New Roman" panose="02020603050405020304" pitchFamily="18" charset="0"/>
              </a:rPr>
              <a:t>yaş</a:t>
            </a:r>
            <a:r>
              <a:rPr sz="2000" spc="-10" dirty="0">
                <a:latin typeface="Times New Roman" panose="02020603050405020304" pitchFamily="18" charset="0"/>
                <a:cs typeface="Times New Roman" panose="02020603050405020304" pitchFamily="18" charset="0"/>
              </a:rPr>
              <a:t> </a:t>
            </a:r>
            <a:r>
              <a:rPr sz="2000" spc="-5" dirty="0" err="1">
                <a:latin typeface="Times New Roman" panose="02020603050405020304" pitchFamily="18" charset="0"/>
                <a:cs typeface="Times New Roman" panose="02020603050405020304" pitchFamily="18" charset="0"/>
              </a:rPr>
              <a:t>grubundaki</a:t>
            </a:r>
            <a:r>
              <a:rPr sz="2000" spc="-5" dirty="0">
                <a:latin typeface="Times New Roman" panose="02020603050405020304" pitchFamily="18" charset="0"/>
                <a:cs typeface="Times New Roman" panose="02020603050405020304" pitchFamily="18" charset="0"/>
              </a:rPr>
              <a:t> </a:t>
            </a:r>
            <a:r>
              <a:rPr sz="2000" spc="-5" dirty="0" err="1">
                <a:latin typeface="Times New Roman" panose="02020603050405020304" pitchFamily="18" charset="0"/>
                <a:cs typeface="Times New Roman" panose="02020603050405020304" pitchFamily="18" charset="0"/>
              </a:rPr>
              <a:t>çocuğun</a:t>
            </a:r>
            <a:r>
              <a:rPr sz="2000" spc="-5" dirty="0">
                <a:latin typeface="Times New Roman" panose="02020603050405020304" pitchFamily="18" charset="0"/>
                <a:cs typeface="Times New Roman" panose="02020603050405020304" pitchFamily="18" charset="0"/>
              </a:rPr>
              <a:t>;  </a:t>
            </a:r>
            <a:r>
              <a:rPr sz="2000" spc="-5" dirty="0" err="1">
                <a:latin typeface="Times New Roman" panose="02020603050405020304" pitchFamily="18" charset="0"/>
                <a:cs typeface="Times New Roman" panose="02020603050405020304" pitchFamily="18" charset="0"/>
              </a:rPr>
              <a:t>sağlığını</a:t>
            </a:r>
            <a:r>
              <a:rPr sz="2000" spc="-5" dirty="0">
                <a:latin typeface="Times New Roman" panose="02020603050405020304" pitchFamily="18" charset="0"/>
                <a:cs typeface="Times New Roman" panose="02020603050405020304" pitchFamily="18" charset="0"/>
              </a:rPr>
              <a:t>, </a:t>
            </a:r>
            <a:r>
              <a:rPr sz="2000" spc="-5" dirty="0" err="1">
                <a:latin typeface="Times New Roman" panose="02020603050405020304" pitchFamily="18" charset="0"/>
                <a:cs typeface="Times New Roman" panose="02020603050405020304" pitchFamily="18" charset="0"/>
              </a:rPr>
              <a:t>fiziksel</a:t>
            </a:r>
            <a:r>
              <a:rPr sz="2000" spc="-5" dirty="0">
                <a:latin typeface="Times New Roman" panose="02020603050405020304" pitchFamily="18" charset="0"/>
                <a:cs typeface="Times New Roman" panose="02020603050405020304" pitchFamily="18" charset="0"/>
              </a:rPr>
              <a:t> </a:t>
            </a:r>
            <a:r>
              <a:rPr sz="2000" spc="-5" dirty="0" err="1">
                <a:latin typeface="Times New Roman" panose="02020603050405020304" pitchFamily="18" charset="0"/>
                <a:cs typeface="Times New Roman" panose="02020603050405020304" pitchFamily="18" charset="0"/>
              </a:rPr>
              <a:t>gelişimini</a:t>
            </a:r>
            <a:r>
              <a:rPr sz="2000" spc="-5" dirty="0">
                <a:latin typeface="Times New Roman" panose="02020603050405020304" pitchFamily="18" charset="0"/>
                <a:cs typeface="Times New Roman" panose="02020603050405020304" pitchFamily="18" charset="0"/>
              </a:rPr>
              <a:t>, </a:t>
            </a:r>
            <a:r>
              <a:rPr sz="2000" spc="-15" dirty="0" err="1">
                <a:latin typeface="Times New Roman" panose="02020603050405020304" pitchFamily="18" charset="0"/>
                <a:cs typeface="Times New Roman" panose="02020603050405020304" pitchFamily="18" charset="0"/>
              </a:rPr>
              <a:t>psiko</a:t>
            </a:r>
            <a:r>
              <a:rPr sz="2000" spc="-15" dirty="0">
                <a:latin typeface="Times New Roman" panose="02020603050405020304" pitchFamily="18" charset="0"/>
                <a:cs typeface="Times New Roman" panose="02020603050405020304" pitchFamily="18" charset="0"/>
              </a:rPr>
              <a:t>-  </a:t>
            </a:r>
            <a:r>
              <a:rPr sz="2000" spc="-15" dirty="0" err="1">
                <a:latin typeface="Times New Roman" panose="02020603050405020304" pitchFamily="18" charset="0"/>
                <a:cs typeface="Times New Roman" panose="02020603050405020304" pitchFamily="18" charset="0"/>
              </a:rPr>
              <a:t>sosyal</a:t>
            </a:r>
            <a:r>
              <a:rPr sz="2000" spc="-15" dirty="0">
                <a:latin typeface="Times New Roman" panose="02020603050405020304" pitchFamily="18" charset="0"/>
                <a:cs typeface="Times New Roman" panose="02020603050405020304" pitchFamily="18" charset="0"/>
              </a:rPr>
              <a:t> </a:t>
            </a:r>
            <a:r>
              <a:rPr sz="2000" spc="-5" dirty="0" err="1">
                <a:latin typeface="Times New Roman" panose="02020603050405020304" pitchFamily="18" charset="0"/>
                <a:cs typeface="Times New Roman" panose="02020603050405020304" pitchFamily="18" charset="0"/>
              </a:rPr>
              <a:t>gelişimini</a:t>
            </a:r>
            <a:r>
              <a:rPr sz="2000" spc="-5" dirty="0">
                <a:latin typeface="Times New Roman" panose="02020603050405020304" pitchFamily="18" charset="0"/>
                <a:cs typeface="Times New Roman" panose="02020603050405020304" pitchFamily="18" charset="0"/>
              </a:rPr>
              <a:t> </a:t>
            </a:r>
            <a:r>
              <a:rPr sz="2000" spc="-10" dirty="0" err="1">
                <a:latin typeface="Times New Roman" panose="02020603050405020304" pitchFamily="18" charset="0"/>
                <a:cs typeface="Times New Roman" panose="02020603050405020304" pitchFamily="18" charset="0"/>
              </a:rPr>
              <a:t>bilerek</a:t>
            </a:r>
            <a:r>
              <a:rPr sz="2000" spc="-10" dirty="0">
                <a:latin typeface="Times New Roman" panose="02020603050405020304" pitchFamily="18" charset="0"/>
                <a:cs typeface="Times New Roman" panose="02020603050405020304" pitchFamily="18" charset="0"/>
              </a:rPr>
              <a:t> </a:t>
            </a:r>
            <a:r>
              <a:rPr sz="2000" spc="-15" dirty="0" err="1">
                <a:latin typeface="Times New Roman" panose="02020603050405020304" pitchFamily="18" charset="0"/>
                <a:cs typeface="Times New Roman" panose="02020603050405020304" pitchFamily="18" charset="0"/>
              </a:rPr>
              <a:t>veya</a:t>
            </a:r>
            <a:r>
              <a:rPr sz="2000" spc="-15" dirty="0">
                <a:latin typeface="Times New Roman" panose="02020603050405020304" pitchFamily="18" charset="0"/>
                <a:cs typeface="Times New Roman" panose="02020603050405020304" pitchFamily="18" charset="0"/>
              </a:rPr>
              <a:t>  </a:t>
            </a:r>
            <a:r>
              <a:rPr sz="2000" spc="-10" dirty="0" err="1">
                <a:latin typeface="Times New Roman" panose="02020603050405020304" pitchFamily="18" charset="0"/>
                <a:cs typeface="Times New Roman" panose="02020603050405020304" pitchFamily="18" charset="0"/>
              </a:rPr>
              <a:t>bilmeyerek</a:t>
            </a:r>
            <a:r>
              <a:rPr sz="2000" spc="-10" dirty="0">
                <a:latin typeface="Times New Roman" panose="02020603050405020304" pitchFamily="18" charset="0"/>
                <a:cs typeface="Times New Roman" panose="02020603050405020304" pitchFamily="18" charset="0"/>
              </a:rPr>
              <a:t> </a:t>
            </a:r>
            <a:r>
              <a:rPr sz="2000" spc="-5" dirty="0" err="1">
                <a:latin typeface="Times New Roman" panose="02020603050405020304" pitchFamily="18" charset="0"/>
                <a:cs typeface="Times New Roman" panose="02020603050405020304" pitchFamily="18" charset="0"/>
              </a:rPr>
              <a:t>olumsuz</a:t>
            </a:r>
            <a:r>
              <a:rPr sz="2000" spc="-5" dirty="0">
                <a:latin typeface="Times New Roman" panose="02020603050405020304" pitchFamily="18" charset="0"/>
                <a:cs typeface="Times New Roman" panose="02020603050405020304" pitchFamily="18" charset="0"/>
              </a:rPr>
              <a:t> </a:t>
            </a:r>
            <a:r>
              <a:rPr sz="2000" spc="-10" dirty="0" err="1">
                <a:latin typeface="Times New Roman" panose="02020603050405020304" pitchFamily="18" charset="0"/>
                <a:cs typeface="Times New Roman" panose="02020603050405020304" pitchFamily="18" charset="0"/>
              </a:rPr>
              <a:t>etkileyen</a:t>
            </a:r>
            <a:r>
              <a:rPr sz="2000" spc="-1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her  </a:t>
            </a:r>
            <a:r>
              <a:rPr sz="2000" spc="-5" dirty="0" err="1">
                <a:latin typeface="Times New Roman" panose="02020603050405020304" pitchFamily="18" charset="0"/>
                <a:cs typeface="Times New Roman" panose="02020603050405020304" pitchFamily="18" charset="0"/>
              </a:rPr>
              <a:t>türlü</a:t>
            </a:r>
            <a:r>
              <a:rPr sz="2000" spc="-5" dirty="0">
                <a:latin typeface="Times New Roman" panose="02020603050405020304" pitchFamily="18" charset="0"/>
                <a:cs typeface="Times New Roman" panose="02020603050405020304" pitchFamily="18" charset="0"/>
              </a:rPr>
              <a:t> </a:t>
            </a:r>
            <a:r>
              <a:rPr sz="2000" spc="-20" dirty="0" err="1">
                <a:latin typeface="Times New Roman" panose="02020603050405020304" pitchFamily="18" charset="0"/>
                <a:cs typeface="Times New Roman" panose="02020603050405020304" pitchFamily="18" charset="0"/>
              </a:rPr>
              <a:t>harekete</a:t>
            </a:r>
            <a:r>
              <a:rPr sz="2000" spc="-2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t>
            </a:r>
            <a:r>
              <a:rPr sz="2000" b="1" spc="-5" dirty="0">
                <a:latin typeface="Times New Roman" panose="02020603050405020304" pitchFamily="18" charset="0"/>
                <a:cs typeface="Times New Roman" panose="02020603050405020304" pitchFamily="18" charset="0"/>
              </a:rPr>
              <a:t>ÇOCUK İSTİSMARI</a:t>
            </a:r>
            <a:r>
              <a:rPr sz="2000" spc="-5" dirty="0">
                <a:latin typeface="Times New Roman" panose="02020603050405020304" pitchFamily="18" charset="0"/>
                <a:cs typeface="Times New Roman" panose="02020603050405020304" pitchFamily="18" charset="0"/>
              </a:rPr>
              <a:t>”  </a:t>
            </a:r>
            <a:r>
              <a:rPr sz="2000" spc="-35" dirty="0" err="1">
                <a:latin typeface="Times New Roman" panose="02020603050405020304" pitchFamily="18" charset="0"/>
                <a:cs typeface="Times New Roman" panose="02020603050405020304" pitchFamily="18" charset="0"/>
              </a:rPr>
              <a:t>denir</a:t>
            </a:r>
            <a:r>
              <a:rPr sz="2000" spc="-35"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3322790" y="4904232"/>
            <a:ext cx="2626555" cy="382156"/>
          </a:xfrm>
          <a:prstGeom prst="rect">
            <a:avLst/>
          </a:prstGeom>
          <a:solidFill>
            <a:srgbClr val="DDD9C3"/>
          </a:solidFill>
        </p:spPr>
        <p:txBody>
          <a:bodyPr vert="horz" wrap="square" lIns="0" tIns="12700" rIns="0" bIns="0" rtlCol="0">
            <a:spAutoFit/>
          </a:bodyPr>
          <a:lstStyle/>
          <a:p>
            <a:pPr marL="539115">
              <a:lnSpc>
                <a:spcPct val="100000"/>
              </a:lnSpc>
              <a:spcBef>
                <a:spcPts val="100"/>
              </a:spcBef>
            </a:pPr>
            <a:r>
              <a:rPr sz="2400" b="1" dirty="0">
                <a:latin typeface="Mistral"/>
                <a:cs typeface="Mistral"/>
              </a:rPr>
              <a:t>ÇOCUK</a:t>
            </a:r>
            <a:r>
              <a:rPr sz="2400" b="1" spc="-135" dirty="0">
                <a:latin typeface="Mistral"/>
                <a:cs typeface="Mistral"/>
              </a:rPr>
              <a:t> </a:t>
            </a:r>
            <a:r>
              <a:rPr sz="2400" b="1" dirty="0">
                <a:latin typeface="Mistral"/>
                <a:cs typeface="Mistral"/>
              </a:rPr>
              <a:t>İSTİSMARI</a:t>
            </a:r>
            <a:endParaRPr sz="2400">
              <a:latin typeface="Mistral"/>
              <a:cs typeface="Mistral"/>
            </a:endParaRPr>
          </a:p>
        </p:txBody>
      </p:sp>
      <p:sp>
        <p:nvSpPr>
          <p:cNvPr id="5" name="object 5"/>
          <p:cNvSpPr txBox="1"/>
          <p:nvPr/>
        </p:nvSpPr>
        <p:spPr>
          <a:xfrm>
            <a:off x="1713445" y="3749041"/>
            <a:ext cx="2253762" cy="337913"/>
          </a:xfrm>
          <a:prstGeom prst="rect">
            <a:avLst/>
          </a:prstGeom>
          <a:solidFill>
            <a:srgbClr val="DDD9C3"/>
          </a:solidFill>
        </p:spPr>
        <p:txBody>
          <a:bodyPr vert="horz" wrap="square" lIns="0" tIns="29845" rIns="0" bIns="0" rtlCol="0">
            <a:spAutoFit/>
          </a:bodyPr>
          <a:lstStyle/>
          <a:p>
            <a:pPr marL="249554">
              <a:lnSpc>
                <a:spcPct val="100000"/>
              </a:lnSpc>
              <a:spcBef>
                <a:spcPts val="235"/>
              </a:spcBef>
            </a:pPr>
            <a:r>
              <a:rPr sz="2000" b="1" dirty="0">
                <a:latin typeface="Calibri"/>
                <a:cs typeface="Calibri"/>
              </a:rPr>
              <a:t>FİZİKSEL</a:t>
            </a:r>
            <a:r>
              <a:rPr sz="2000" b="1" spc="-114" dirty="0">
                <a:latin typeface="Calibri"/>
                <a:cs typeface="Calibri"/>
              </a:rPr>
              <a:t> </a:t>
            </a:r>
            <a:r>
              <a:rPr sz="2000" b="1" dirty="0">
                <a:latin typeface="Calibri"/>
                <a:cs typeface="Calibri"/>
              </a:rPr>
              <a:t>İSTİSMAR</a:t>
            </a:r>
            <a:endParaRPr sz="2000">
              <a:latin typeface="Calibri"/>
              <a:cs typeface="Calibri"/>
            </a:endParaRPr>
          </a:p>
        </p:txBody>
      </p:sp>
      <p:sp>
        <p:nvSpPr>
          <p:cNvPr id="6" name="object 6"/>
          <p:cNvSpPr txBox="1"/>
          <p:nvPr/>
        </p:nvSpPr>
        <p:spPr>
          <a:xfrm>
            <a:off x="4996844" y="3749041"/>
            <a:ext cx="2570285" cy="337913"/>
          </a:xfrm>
          <a:prstGeom prst="rect">
            <a:avLst/>
          </a:prstGeom>
          <a:solidFill>
            <a:srgbClr val="DDD9C3"/>
          </a:solidFill>
        </p:spPr>
        <p:txBody>
          <a:bodyPr vert="horz" wrap="square" lIns="0" tIns="29845" rIns="0" bIns="0" rtlCol="0">
            <a:spAutoFit/>
          </a:bodyPr>
          <a:lstStyle/>
          <a:p>
            <a:pPr marL="274955">
              <a:lnSpc>
                <a:spcPct val="100000"/>
              </a:lnSpc>
              <a:spcBef>
                <a:spcPts val="235"/>
              </a:spcBef>
            </a:pPr>
            <a:r>
              <a:rPr sz="2000" b="1" spc="-15" dirty="0">
                <a:latin typeface="Calibri"/>
                <a:cs typeface="Calibri"/>
              </a:rPr>
              <a:t>DUYGUSAL</a:t>
            </a:r>
            <a:r>
              <a:rPr sz="2000" b="1" spc="-100" dirty="0">
                <a:latin typeface="Calibri"/>
                <a:cs typeface="Calibri"/>
              </a:rPr>
              <a:t> </a:t>
            </a:r>
            <a:r>
              <a:rPr sz="2000" b="1" dirty="0">
                <a:latin typeface="Calibri"/>
                <a:cs typeface="Calibri"/>
              </a:rPr>
              <a:t>İSTİSMAR</a:t>
            </a:r>
            <a:endParaRPr sz="2000">
              <a:latin typeface="Calibri"/>
              <a:cs typeface="Calibri"/>
            </a:endParaRPr>
          </a:p>
        </p:txBody>
      </p:sp>
      <p:sp>
        <p:nvSpPr>
          <p:cNvPr id="7" name="object 7"/>
          <p:cNvSpPr txBox="1"/>
          <p:nvPr/>
        </p:nvSpPr>
        <p:spPr>
          <a:xfrm>
            <a:off x="1713445" y="5949697"/>
            <a:ext cx="2612488" cy="338554"/>
          </a:xfrm>
          <a:prstGeom prst="rect">
            <a:avLst/>
          </a:prstGeom>
          <a:solidFill>
            <a:srgbClr val="DDD9C3"/>
          </a:solidFill>
        </p:spPr>
        <p:txBody>
          <a:bodyPr vert="horz" wrap="square" lIns="0" tIns="30480" rIns="0" bIns="0" rtlCol="0">
            <a:spAutoFit/>
          </a:bodyPr>
          <a:lstStyle/>
          <a:p>
            <a:pPr marL="278765">
              <a:lnSpc>
                <a:spcPct val="100000"/>
              </a:lnSpc>
              <a:spcBef>
                <a:spcPts val="240"/>
              </a:spcBef>
            </a:pPr>
            <a:r>
              <a:rPr sz="2000" b="1" spc="-10" dirty="0">
                <a:latin typeface="Calibri"/>
                <a:cs typeface="Calibri"/>
              </a:rPr>
              <a:t>EKONOMİK</a:t>
            </a:r>
            <a:r>
              <a:rPr sz="2000" b="1" spc="-105" dirty="0">
                <a:latin typeface="Calibri"/>
                <a:cs typeface="Calibri"/>
              </a:rPr>
              <a:t> </a:t>
            </a:r>
            <a:r>
              <a:rPr sz="2000" b="1" dirty="0">
                <a:latin typeface="Calibri"/>
                <a:cs typeface="Calibri"/>
              </a:rPr>
              <a:t>İSTİSMAR</a:t>
            </a:r>
            <a:endParaRPr sz="2000">
              <a:latin typeface="Calibri"/>
              <a:cs typeface="Calibri"/>
            </a:endParaRPr>
          </a:p>
        </p:txBody>
      </p:sp>
      <p:sp>
        <p:nvSpPr>
          <p:cNvPr id="8" name="object 8"/>
          <p:cNvSpPr txBox="1"/>
          <p:nvPr/>
        </p:nvSpPr>
        <p:spPr>
          <a:xfrm>
            <a:off x="5048894" y="5908547"/>
            <a:ext cx="2100775" cy="339195"/>
          </a:xfrm>
          <a:prstGeom prst="rect">
            <a:avLst/>
          </a:prstGeom>
          <a:solidFill>
            <a:srgbClr val="DDD9C3"/>
          </a:solidFill>
        </p:spPr>
        <p:txBody>
          <a:bodyPr vert="horz" wrap="square" lIns="0" tIns="31115" rIns="0" bIns="0" rtlCol="0">
            <a:spAutoFit/>
          </a:bodyPr>
          <a:lstStyle/>
          <a:p>
            <a:pPr marL="237490">
              <a:lnSpc>
                <a:spcPct val="100000"/>
              </a:lnSpc>
              <a:spcBef>
                <a:spcPts val="245"/>
              </a:spcBef>
            </a:pPr>
            <a:r>
              <a:rPr sz="2000" b="1" dirty="0">
                <a:latin typeface="Calibri"/>
                <a:cs typeface="Calibri"/>
              </a:rPr>
              <a:t>CİNSEL</a:t>
            </a:r>
            <a:r>
              <a:rPr sz="2000" b="1" spc="-95" dirty="0">
                <a:latin typeface="Calibri"/>
                <a:cs typeface="Calibri"/>
              </a:rPr>
              <a:t> </a:t>
            </a:r>
            <a:r>
              <a:rPr sz="2000" b="1" dirty="0">
                <a:latin typeface="Calibri"/>
                <a:cs typeface="Calibri"/>
              </a:rPr>
              <a:t>İSTİSMAR</a:t>
            </a:r>
            <a:endParaRPr sz="2000">
              <a:latin typeface="Calibri"/>
              <a:cs typeface="Calibri"/>
            </a:endParaRPr>
          </a:p>
        </p:txBody>
      </p:sp>
      <p:sp>
        <p:nvSpPr>
          <p:cNvPr id="9" name="object 9"/>
          <p:cNvSpPr/>
          <p:nvPr/>
        </p:nvSpPr>
        <p:spPr>
          <a:xfrm>
            <a:off x="3018926" y="4148329"/>
            <a:ext cx="303042" cy="755015"/>
          </a:xfrm>
          <a:custGeom>
            <a:avLst/>
            <a:gdLst/>
            <a:ahLst/>
            <a:cxnLst/>
            <a:rect l="l" t="t" r="r" b="b"/>
            <a:pathLst>
              <a:path w="328295" h="755014">
                <a:moveTo>
                  <a:pt x="0" y="0"/>
                </a:moveTo>
                <a:lnTo>
                  <a:pt x="328295" y="754634"/>
                </a:lnTo>
              </a:path>
            </a:pathLst>
          </a:custGeom>
          <a:ln w="9144">
            <a:solidFill>
              <a:srgbClr val="000000"/>
            </a:solidFill>
          </a:ln>
        </p:spPr>
        <p:txBody>
          <a:bodyPr wrap="square" lIns="0" tIns="0" rIns="0" bIns="0" rtlCol="0"/>
          <a:lstStyle/>
          <a:p>
            <a:endParaRPr/>
          </a:p>
        </p:txBody>
      </p:sp>
      <p:sp>
        <p:nvSpPr>
          <p:cNvPr id="10" name="object 10"/>
          <p:cNvSpPr/>
          <p:nvPr/>
        </p:nvSpPr>
        <p:spPr>
          <a:xfrm>
            <a:off x="5949227" y="4148329"/>
            <a:ext cx="167054" cy="755015"/>
          </a:xfrm>
          <a:custGeom>
            <a:avLst/>
            <a:gdLst/>
            <a:ahLst/>
            <a:cxnLst/>
            <a:rect l="l" t="t" r="r" b="b"/>
            <a:pathLst>
              <a:path w="180975" h="755014">
                <a:moveTo>
                  <a:pt x="180467" y="0"/>
                </a:moveTo>
                <a:lnTo>
                  <a:pt x="0" y="754634"/>
                </a:lnTo>
              </a:path>
            </a:pathLst>
          </a:custGeom>
          <a:ln w="9144">
            <a:solidFill>
              <a:srgbClr val="000000"/>
            </a:solidFill>
          </a:ln>
        </p:spPr>
        <p:txBody>
          <a:bodyPr wrap="square" lIns="0" tIns="0" rIns="0" bIns="0" rtlCol="0"/>
          <a:lstStyle/>
          <a:p>
            <a:endParaRPr/>
          </a:p>
        </p:txBody>
      </p:sp>
      <p:sp>
        <p:nvSpPr>
          <p:cNvPr id="11" name="object 11"/>
          <p:cNvSpPr/>
          <p:nvPr/>
        </p:nvSpPr>
        <p:spPr>
          <a:xfrm>
            <a:off x="5947820" y="5276088"/>
            <a:ext cx="150055" cy="614680"/>
          </a:xfrm>
          <a:custGeom>
            <a:avLst/>
            <a:gdLst/>
            <a:ahLst/>
            <a:cxnLst/>
            <a:rect l="l" t="t" r="r" b="b"/>
            <a:pathLst>
              <a:path w="162559" h="614679">
                <a:moveTo>
                  <a:pt x="162432" y="614273"/>
                </a:moveTo>
                <a:lnTo>
                  <a:pt x="0" y="0"/>
                </a:lnTo>
              </a:path>
            </a:pathLst>
          </a:custGeom>
          <a:ln w="9144">
            <a:solidFill>
              <a:srgbClr val="000000"/>
            </a:solidFill>
          </a:ln>
        </p:spPr>
        <p:txBody>
          <a:bodyPr wrap="square" lIns="0" tIns="0" rIns="0" bIns="0" rtlCol="0"/>
          <a:lstStyle/>
          <a:p>
            <a:endParaRPr/>
          </a:p>
        </p:txBody>
      </p:sp>
      <p:sp>
        <p:nvSpPr>
          <p:cNvPr id="12" name="object 12"/>
          <p:cNvSpPr/>
          <p:nvPr/>
        </p:nvSpPr>
        <p:spPr>
          <a:xfrm>
            <a:off x="3032995" y="5276088"/>
            <a:ext cx="303042" cy="614680"/>
          </a:xfrm>
          <a:custGeom>
            <a:avLst/>
            <a:gdLst/>
            <a:ahLst/>
            <a:cxnLst/>
            <a:rect l="l" t="t" r="r" b="b"/>
            <a:pathLst>
              <a:path w="328295" h="614679">
                <a:moveTo>
                  <a:pt x="0" y="614273"/>
                </a:moveTo>
                <a:lnTo>
                  <a:pt x="328294" y="0"/>
                </a:lnTo>
              </a:path>
            </a:pathLst>
          </a:custGeom>
          <a:ln w="9143">
            <a:solidFill>
              <a:srgbClr val="000000"/>
            </a:solidFill>
          </a:ln>
        </p:spPr>
        <p:txBody>
          <a:bodyPr wrap="square" lIns="0" tIns="0" rIns="0" bIns="0" rtlCol="0"/>
          <a:lstStyle/>
          <a:p>
            <a:endParaRPr/>
          </a:p>
        </p:txBody>
      </p:sp>
      <p:sp>
        <p:nvSpPr>
          <p:cNvPr id="13" name="object 13"/>
          <p:cNvSpPr/>
          <p:nvPr/>
        </p:nvSpPr>
        <p:spPr>
          <a:xfrm>
            <a:off x="0" y="6095"/>
            <a:ext cx="5759313" cy="337413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26891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3608" y="135751"/>
            <a:ext cx="6264696" cy="553998"/>
          </a:xfrm>
          <a:prstGeom prst="rect">
            <a:avLst/>
          </a:prstGeom>
        </p:spPr>
        <p:txBody>
          <a:bodyPr vert="horz" wrap="square" lIns="0" tIns="0" rIns="0" bIns="0" rtlCol="0">
            <a:spAutoFit/>
          </a:bodyPr>
          <a:lstStyle/>
          <a:p>
            <a:pPr marL="12700">
              <a:lnSpc>
                <a:spcPct val="100000"/>
              </a:lnSpc>
            </a:pPr>
            <a:r>
              <a:rPr sz="3600" b="0" dirty="0">
                <a:latin typeface="Times New Roman" panose="02020603050405020304" pitchFamily="18" charset="0"/>
                <a:cs typeface="Times New Roman" panose="02020603050405020304" pitchFamily="18" charset="0"/>
              </a:rPr>
              <a:t>Fiziksel</a:t>
            </a:r>
            <a:r>
              <a:rPr sz="3600" b="0" spc="-60" dirty="0">
                <a:latin typeface="Times New Roman" panose="02020603050405020304" pitchFamily="18" charset="0"/>
                <a:cs typeface="Times New Roman" panose="02020603050405020304" pitchFamily="18" charset="0"/>
              </a:rPr>
              <a:t> </a:t>
            </a:r>
            <a:r>
              <a:rPr sz="3600" dirty="0">
                <a:latin typeface="Times New Roman" panose="02020603050405020304" pitchFamily="18" charset="0"/>
                <a:cs typeface="Times New Roman" panose="02020603050405020304" pitchFamily="18" charset="0"/>
              </a:rPr>
              <a:t>İstismar</a:t>
            </a:r>
          </a:p>
        </p:txBody>
      </p:sp>
      <p:sp>
        <p:nvSpPr>
          <p:cNvPr id="3" name="object 3"/>
          <p:cNvSpPr txBox="1"/>
          <p:nvPr/>
        </p:nvSpPr>
        <p:spPr>
          <a:xfrm>
            <a:off x="306334" y="764704"/>
            <a:ext cx="4769721" cy="2492990"/>
          </a:xfrm>
          <a:prstGeom prst="rect">
            <a:avLst/>
          </a:prstGeom>
        </p:spPr>
        <p:txBody>
          <a:bodyPr vert="horz" wrap="square" lIns="0" tIns="0" rIns="0" bIns="0" rtlCol="0">
            <a:spAutoFit/>
          </a:bodyPr>
          <a:lstStyle/>
          <a:p>
            <a:pPr marL="355600" marR="167640" indent="-342900" algn="just">
              <a:lnSpc>
                <a:spcPct val="150000"/>
              </a:lnSpc>
              <a:buFont typeface="Arial"/>
              <a:buChar char="•"/>
              <a:tabLst>
                <a:tab pos="354965" algn="l"/>
                <a:tab pos="355600" algn="l"/>
              </a:tabLst>
            </a:pPr>
            <a:r>
              <a:rPr spc="-5" dirty="0">
                <a:latin typeface="Times New Roman" panose="02020603050405020304" pitchFamily="18" charset="0"/>
                <a:cs typeface="Times New Roman" panose="02020603050405020304" pitchFamily="18" charset="0"/>
              </a:rPr>
              <a:t>Çocuğun </a:t>
            </a:r>
            <a:r>
              <a:rPr spc="-20" dirty="0">
                <a:latin typeface="Times New Roman" panose="02020603050405020304" pitchFamily="18" charset="0"/>
                <a:cs typeface="Times New Roman" panose="02020603050405020304" pitchFamily="18" charset="0"/>
              </a:rPr>
              <a:t>kaza </a:t>
            </a:r>
            <a:r>
              <a:rPr spc="-5" dirty="0">
                <a:latin typeface="Times New Roman" panose="02020603050405020304" pitchFamily="18" charset="0"/>
                <a:cs typeface="Times New Roman" panose="02020603050405020304" pitchFamily="18" charset="0"/>
              </a:rPr>
              <a:t>dışı </a:t>
            </a:r>
            <a:r>
              <a:rPr dirty="0">
                <a:latin typeface="Times New Roman" panose="02020603050405020304" pitchFamily="18" charset="0"/>
                <a:cs typeface="Times New Roman" panose="02020603050405020304" pitchFamily="18" charset="0"/>
              </a:rPr>
              <a:t>sebeple bir </a:t>
            </a:r>
            <a:r>
              <a:rPr spc="-10" dirty="0">
                <a:latin typeface="Times New Roman" panose="02020603050405020304" pitchFamily="18" charset="0"/>
                <a:cs typeface="Times New Roman" panose="02020603050405020304" pitchFamily="18" charset="0"/>
              </a:rPr>
              <a:t>yetişkin  tarafından yaralanması </a:t>
            </a:r>
            <a:r>
              <a:rPr spc="-15" dirty="0">
                <a:latin typeface="Times New Roman" panose="02020603050405020304" pitchFamily="18" charset="0"/>
                <a:cs typeface="Times New Roman" panose="02020603050405020304" pitchFamily="18" charset="0"/>
              </a:rPr>
              <a:t>ya </a:t>
            </a:r>
            <a:r>
              <a:rPr spc="-5" dirty="0">
                <a:latin typeface="Times New Roman" panose="02020603050405020304" pitchFamily="18" charset="0"/>
                <a:cs typeface="Times New Roman" panose="02020603050405020304" pitchFamily="18" charset="0"/>
              </a:rPr>
              <a:t>da  </a:t>
            </a:r>
            <a:r>
              <a:rPr spc="-20" dirty="0">
                <a:latin typeface="Times New Roman" panose="02020603050405020304" pitchFamily="18" charset="0"/>
                <a:cs typeface="Times New Roman" panose="02020603050405020304" pitchFamily="18" charset="0"/>
              </a:rPr>
              <a:t>örselenmesidir.</a:t>
            </a:r>
            <a:endParaRPr dirty="0">
              <a:latin typeface="Times New Roman" panose="02020603050405020304" pitchFamily="18" charset="0"/>
              <a:cs typeface="Times New Roman" panose="02020603050405020304" pitchFamily="18" charset="0"/>
            </a:endParaRPr>
          </a:p>
          <a:p>
            <a:pPr marL="355600" indent="-342900" algn="just">
              <a:lnSpc>
                <a:spcPct val="150000"/>
              </a:lnSpc>
              <a:buFont typeface="Arial"/>
              <a:buChar char="•"/>
              <a:tabLst>
                <a:tab pos="354965" algn="l"/>
                <a:tab pos="355600" algn="l"/>
              </a:tabLst>
            </a:pPr>
            <a:r>
              <a:rPr dirty="0">
                <a:latin typeface="Times New Roman" panose="02020603050405020304" pitchFamily="18" charset="0"/>
                <a:cs typeface="Times New Roman" panose="02020603050405020304" pitchFamily="18" charset="0"/>
              </a:rPr>
              <a:t>Bir </a:t>
            </a:r>
            <a:r>
              <a:rPr spc="-20" dirty="0" err="1">
                <a:latin typeface="Times New Roman" panose="02020603050405020304" pitchFamily="18" charset="0"/>
                <a:cs typeface="Times New Roman" panose="02020603050405020304" pitchFamily="18" charset="0"/>
              </a:rPr>
              <a:t>tokattan</a:t>
            </a:r>
            <a:r>
              <a:rPr spc="-20" dirty="0">
                <a:latin typeface="Times New Roman" panose="02020603050405020304" pitchFamily="18" charset="0"/>
                <a:cs typeface="Times New Roman" panose="02020603050405020304" pitchFamily="18" charset="0"/>
              </a:rPr>
              <a:t> </a:t>
            </a:r>
            <a:r>
              <a:rPr spc="-10" dirty="0" err="1">
                <a:latin typeface="Times New Roman" panose="02020603050405020304" pitchFamily="18" charset="0"/>
                <a:cs typeface="Times New Roman" panose="02020603050405020304" pitchFamily="18" charset="0"/>
              </a:rPr>
              <a:t>başlayarak</a:t>
            </a:r>
            <a:r>
              <a:rPr lang="tr-TR" spc="-10" dirty="0">
                <a:latin typeface="Times New Roman" panose="02020603050405020304" pitchFamily="18" charset="0"/>
                <a:cs typeface="Times New Roman" panose="02020603050405020304" pitchFamily="18" charset="0"/>
              </a:rPr>
              <a:t> </a:t>
            </a:r>
            <a:r>
              <a:rPr spc="-5" dirty="0" err="1">
                <a:latin typeface="Times New Roman" panose="02020603050405020304" pitchFamily="18" charset="0"/>
                <a:cs typeface="Times New Roman" panose="02020603050405020304" pitchFamily="18" charset="0"/>
              </a:rPr>
              <a:t>çeşitli</a:t>
            </a:r>
            <a:r>
              <a:rPr lang="tr-TR" spc="-35" dirty="0">
                <a:latin typeface="Times New Roman" panose="02020603050405020304" pitchFamily="18" charset="0"/>
                <a:cs typeface="Times New Roman" panose="02020603050405020304" pitchFamily="18" charset="0"/>
              </a:rPr>
              <a:t> </a:t>
            </a:r>
            <a:r>
              <a:rPr spc="-5" dirty="0" err="1">
                <a:latin typeface="Times New Roman" panose="02020603050405020304" pitchFamily="18" charset="0"/>
                <a:cs typeface="Times New Roman" panose="02020603050405020304" pitchFamily="18" charset="0"/>
              </a:rPr>
              <a:t>aletlerin</a:t>
            </a:r>
            <a:r>
              <a:rPr lang="tr-TR" dirty="0">
                <a:latin typeface="Times New Roman" panose="02020603050405020304" pitchFamily="18" charset="0"/>
                <a:cs typeface="Times New Roman" panose="02020603050405020304" pitchFamily="18" charset="0"/>
              </a:rPr>
              <a:t> </a:t>
            </a:r>
            <a:r>
              <a:rPr spc="-5" dirty="0" err="1">
                <a:latin typeface="Times New Roman" panose="02020603050405020304" pitchFamily="18" charset="0"/>
                <a:cs typeface="Times New Roman" panose="02020603050405020304" pitchFamily="18" charset="0"/>
              </a:rPr>
              <a:t>kullanılmasına</a:t>
            </a:r>
            <a:r>
              <a:rPr spc="-5"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kadar devam</a:t>
            </a:r>
            <a:r>
              <a:rPr spc="10" dirty="0">
                <a:latin typeface="Times New Roman" panose="02020603050405020304" pitchFamily="18" charset="0"/>
                <a:cs typeface="Times New Roman" panose="02020603050405020304" pitchFamily="18" charset="0"/>
              </a:rPr>
              <a:t> </a:t>
            </a:r>
            <a:r>
              <a:rPr spc="-25" dirty="0">
                <a:latin typeface="Times New Roman" panose="02020603050405020304" pitchFamily="18" charset="0"/>
                <a:cs typeface="Times New Roman" panose="02020603050405020304" pitchFamily="18" charset="0"/>
              </a:rPr>
              <a:t>edebilir.</a:t>
            </a:r>
            <a:endParaRPr dirty="0">
              <a:latin typeface="Times New Roman" panose="02020603050405020304" pitchFamily="18" charset="0"/>
              <a:cs typeface="Times New Roman" panose="02020603050405020304" pitchFamily="18" charset="0"/>
            </a:endParaRPr>
          </a:p>
          <a:p>
            <a:pPr marL="355600" marR="5080" indent="-342900" algn="just">
              <a:lnSpc>
                <a:spcPct val="150000"/>
              </a:lnSpc>
              <a:buFont typeface="Arial"/>
              <a:buChar char="•"/>
              <a:tabLst>
                <a:tab pos="354965" algn="l"/>
                <a:tab pos="355600" algn="l"/>
              </a:tabLst>
            </a:pPr>
            <a:r>
              <a:rPr spc="-5" dirty="0">
                <a:latin typeface="Times New Roman" panose="02020603050405020304" pitchFamily="18" charset="0"/>
                <a:cs typeface="Times New Roman" panose="02020603050405020304" pitchFamily="18" charset="0"/>
              </a:rPr>
              <a:t>En </a:t>
            </a:r>
            <a:r>
              <a:rPr spc="-15" dirty="0">
                <a:latin typeface="Times New Roman" panose="02020603050405020304" pitchFamily="18" charset="0"/>
                <a:cs typeface="Times New Roman" panose="02020603050405020304" pitchFamily="18" charset="0"/>
              </a:rPr>
              <a:t>yaygın </a:t>
            </a:r>
            <a:r>
              <a:rPr spc="-10" dirty="0">
                <a:latin typeface="Times New Roman" panose="02020603050405020304" pitchFamily="18" charset="0"/>
                <a:cs typeface="Times New Roman" panose="02020603050405020304" pitchFamily="18" charset="0"/>
              </a:rPr>
              <a:t>rastlanılan </a:t>
            </a:r>
            <a:r>
              <a:rPr spc="-5" dirty="0">
                <a:latin typeface="Times New Roman" panose="02020603050405020304" pitchFamily="18" charset="0"/>
                <a:cs typeface="Times New Roman" panose="02020603050405020304" pitchFamily="18" charset="0"/>
              </a:rPr>
              <a:t>ve belirlenmesi </a:t>
            </a:r>
            <a:r>
              <a:rPr dirty="0">
                <a:latin typeface="Times New Roman" panose="02020603050405020304" pitchFamily="18" charset="0"/>
                <a:cs typeface="Times New Roman" panose="02020603050405020304" pitchFamily="18" charset="0"/>
              </a:rPr>
              <a:t>en  </a:t>
            </a:r>
            <a:r>
              <a:rPr spc="-25" dirty="0">
                <a:latin typeface="Times New Roman" panose="02020603050405020304" pitchFamily="18" charset="0"/>
                <a:cs typeface="Times New Roman" panose="02020603050405020304" pitchFamily="18" charset="0"/>
              </a:rPr>
              <a:t>kolay </a:t>
            </a:r>
            <a:r>
              <a:rPr spc="-5" dirty="0">
                <a:latin typeface="Times New Roman" panose="02020603050405020304" pitchFamily="18" charset="0"/>
                <a:cs typeface="Times New Roman" panose="02020603050405020304" pitchFamily="18" charset="0"/>
              </a:rPr>
              <a:t>olan istismar</a:t>
            </a:r>
            <a:r>
              <a:rPr spc="-10" dirty="0">
                <a:latin typeface="Times New Roman" panose="02020603050405020304" pitchFamily="18" charset="0"/>
                <a:cs typeface="Times New Roman" panose="02020603050405020304" pitchFamily="18" charset="0"/>
              </a:rPr>
              <a:t> </a:t>
            </a:r>
            <a:r>
              <a:rPr spc="-25" dirty="0">
                <a:latin typeface="Times New Roman" panose="02020603050405020304" pitchFamily="18" charset="0"/>
                <a:cs typeface="Times New Roman" panose="02020603050405020304" pitchFamily="18" charset="0"/>
              </a:rPr>
              <a:t>şeklidir.</a:t>
            </a:r>
            <a:endParaRPr dirty="0">
              <a:latin typeface="Times New Roman" panose="02020603050405020304" pitchFamily="18" charset="0"/>
              <a:cs typeface="Times New Roman" panose="02020603050405020304" pitchFamily="18" charset="0"/>
            </a:endParaRPr>
          </a:p>
        </p:txBody>
      </p:sp>
      <p:sp>
        <p:nvSpPr>
          <p:cNvPr id="6" name="object 6"/>
          <p:cNvSpPr txBox="1"/>
          <p:nvPr/>
        </p:nvSpPr>
        <p:spPr>
          <a:xfrm>
            <a:off x="4446094" y="3385979"/>
            <a:ext cx="4518394" cy="2908489"/>
          </a:xfrm>
          <a:prstGeom prst="rect">
            <a:avLst/>
          </a:prstGeom>
        </p:spPr>
        <p:txBody>
          <a:bodyPr vert="horz" wrap="square" lIns="0" tIns="0" rIns="0" bIns="0" rtlCol="0">
            <a:spAutoFit/>
          </a:bodyPr>
          <a:lstStyle/>
          <a:p>
            <a:pPr marL="12700" marR="5080">
              <a:lnSpc>
                <a:spcPct val="150000"/>
              </a:lnSpc>
            </a:pPr>
            <a:r>
              <a:rPr spc="-10" dirty="0">
                <a:latin typeface="Times New Roman" panose="02020603050405020304" pitchFamily="18" charset="0"/>
                <a:cs typeface="Times New Roman" panose="02020603050405020304" pitchFamily="18" charset="0"/>
              </a:rPr>
              <a:t>Çocuğa </a:t>
            </a:r>
            <a:r>
              <a:rPr spc="-5" dirty="0">
                <a:latin typeface="Times New Roman" panose="02020603050405020304" pitchFamily="18" charset="0"/>
                <a:cs typeface="Times New Roman" panose="02020603050405020304" pitchFamily="18" charset="0"/>
              </a:rPr>
              <a:t>fiziksel </a:t>
            </a:r>
            <a:r>
              <a:rPr spc="-10" dirty="0">
                <a:latin typeface="Times New Roman" panose="02020603050405020304" pitchFamily="18" charset="0"/>
                <a:cs typeface="Times New Roman" panose="02020603050405020304" pitchFamily="18" charset="0"/>
              </a:rPr>
              <a:t>istismarda </a:t>
            </a:r>
            <a:r>
              <a:rPr spc="-5" dirty="0">
                <a:latin typeface="Times New Roman" panose="02020603050405020304" pitchFamily="18" charset="0"/>
                <a:cs typeface="Times New Roman" panose="02020603050405020304" pitchFamily="18" charset="0"/>
              </a:rPr>
              <a:t>bulunan yetişkinler  genelde bunu disiplin </a:t>
            </a:r>
            <a:r>
              <a:rPr spc="-15" dirty="0">
                <a:latin typeface="Times New Roman" panose="02020603050405020304" pitchFamily="18" charset="0"/>
                <a:cs typeface="Times New Roman" panose="02020603050405020304" pitchFamily="18" charset="0"/>
              </a:rPr>
              <a:t>ya </a:t>
            </a:r>
            <a:r>
              <a:rPr spc="-5" dirty="0">
                <a:latin typeface="Times New Roman" panose="02020603050405020304" pitchFamily="18" charset="0"/>
                <a:cs typeface="Times New Roman" panose="02020603050405020304" pitchFamily="18" charset="0"/>
              </a:rPr>
              <a:t>da cezalandırma amaçlı  yaptıklarını </a:t>
            </a:r>
            <a:r>
              <a:rPr spc="-10" dirty="0">
                <a:latin typeface="Times New Roman" panose="02020603050405020304" pitchFamily="18" charset="0"/>
                <a:cs typeface="Times New Roman" panose="02020603050405020304" pitchFamily="18" charset="0"/>
              </a:rPr>
              <a:t>ifade </a:t>
            </a:r>
            <a:r>
              <a:rPr spc="-25" dirty="0">
                <a:latin typeface="Times New Roman" panose="02020603050405020304" pitchFamily="18" charset="0"/>
                <a:cs typeface="Times New Roman" panose="02020603050405020304" pitchFamily="18" charset="0"/>
              </a:rPr>
              <a:t>ederler. </a:t>
            </a:r>
            <a:endParaRPr lang="tr-TR" spc="-25" dirty="0">
              <a:latin typeface="Times New Roman" panose="02020603050405020304" pitchFamily="18" charset="0"/>
              <a:cs typeface="Times New Roman" panose="02020603050405020304" pitchFamily="18" charset="0"/>
            </a:endParaRPr>
          </a:p>
          <a:p>
            <a:pPr marL="12700" marR="5080">
              <a:lnSpc>
                <a:spcPct val="150000"/>
              </a:lnSpc>
            </a:pPr>
            <a:r>
              <a:rPr spc="-5" dirty="0" err="1">
                <a:latin typeface="Times New Roman" panose="02020603050405020304" pitchFamily="18" charset="0"/>
                <a:cs typeface="Times New Roman" panose="02020603050405020304" pitchFamily="18" charset="0"/>
              </a:rPr>
              <a:t>Ancak</a:t>
            </a:r>
            <a:r>
              <a:rPr spc="-5" dirty="0">
                <a:latin typeface="Times New Roman" panose="02020603050405020304" pitchFamily="18" charset="0"/>
                <a:cs typeface="Times New Roman" panose="02020603050405020304" pitchFamily="18" charset="0"/>
              </a:rPr>
              <a:t> bu </a:t>
            </a:r>
            <a:r>
              <a:rPr dirty="0">
                <a:latin typeface="Times New Roman" panose="02020603050405020304" pitchFamily="18" charset="0"/>
                <a:cs typeface="Times New Roman" panose="02020603050405020304" pitchFamily="18" charset="0"/>
              </a:rPr>
              <a:t>durum </a:t>
            </a:r>
            <a:r>
              <a:rPr spc="-15" dirty="0">
                <a:latin typeface="Times New Roman" panose="02020603050405020304" pitchFamily="18" charset="0"/>
                <a:cs typeface="Times New Roman" panose="02020603050405020304" pitchFamily="18" charset="0"/>
              </a:rPr>
              <a:t>çocukta  </a:t>
            </a:r>
            <a:r>
              <a:rPr spc="-10" dirty="0">
                <a:latin typeface="Times New Roman" panose="02020603050405020304" pitchFamily="18" charset="0"/>
                <a:cs typeface="Times New Roman" panose="02020603050405020304" pitchFamily="18" charset="0"/>
              </a:rPr>
              <a:t>gerek </a:t>
            </a:r>
            <a:r>
              <a:rPr spc="-5" dirty="0">
                <a:latin typeface="Times New Roman" panose="02020603050405020304" pitchFamily="18" charset="0"/>
                <a:cs typeface="Times New Roman" panose="02020603050405020304" pitchFamily="18" charset="0"/>
              </a:rPr>
              <a:t>fiziksel </a:t>
            </a:r>
            <a:r>
              <a:rPr spc="-10" dirty="0">
                <a:latin typeface="Times New Roman" panose="02020603050405020304" pitchFamily="18" charset="0"/>
                <a:cs typeface="Times New Roman" panose="02020603050405020304" pitchFamily="18" charset="0"/>
              </a:rPr>
              <a:t>gerek </a:t>
            </a:r>
            <a:r>
              <a:rPr dirty="0">
                <a:latin typeface="Times New Roman" panose="02020603050405020304" pitchFamily="18" charset="0"/>
                <a:cs typeface="Times New Roman" panose="02020603050405020304" pitchFamily="18" charset="0"/>
              </a:rPr>
              <a:t>ruhsal </a:t>
            </a:r>
            <a:r>
              <a:rPr spc="-5" dirty="0">
                <a:latin typeface="Times New Roman" panose="02020603050405020304" pitchFamily="18" charset="0"/>
                <a:cs typeface="Times New Roman" panose="02020603050405020304" pitchFamily="18" charset="0"/>
              </a:rPr>
              <a:t>ciddi </a:t>
            </a:r>
            <a:r>
              <a:rPr spc="-10" dirty="0">
                <a:latin typeface="Times New Roman" panose="02020603050405020304" pitchFamily="18" charset="0"/>
                <a:cs typeface="Times New Roman" panose="02020603050405020304" pitchFamily="18" charset="0"/>
              </a:rPr>
              <a:t>etkilere yol </a:t>
            </a:r>
            <a:r>
              <a:rPr spc="-25" dirty="0">
                <a:latin typeface="Times New Roman" panose="02020603050405020304" pitchFamily="18" charset="0"/>
                <a:cs typeface="Times New Roman" panose="02020603050405020304" pitchFamily="18" charset="0"/>
              </a:rPr>
              <a:t>açabilir.  </a:t>
            </a:r>
            <a:r>
              <a:rPr spc="-10" dirty="0">
                <a:latin typeface="Times New Roman" panose="02020603050405020304" pitchFamily="18" charset="0"/>
                <a:cs typeface="Times New Roman" panose="02020603050405020304" pitchFamily="18" charset="0"/>
              </a:rPr>
              <a:t>Özellikle </a:t>
            </a:r>
            <a:r>
              <a:rPr spc="-5" dirty="0">
                <a:latin typeface="Times New Roman" panose="02020603050405020304" pitchFamily="18" charset="0"/>
                <a:cs typeface="Times New Roman" panose="02020603050405020304" pitchFamily="18" charset="0"/>
              </a:rPr>
              <a:t>deri, </a:t>
            </a:r>
            <a:r>
              <a:rPr spc="-15" dirty="0">
                <a:latin typeface="Times New Roman" panose="02020603050405020304" pitchFamily="18" charset="0"/>
                <a:cs typeface="Times New Roman" panose="02020603050405020304" pitchFamily="18" charset="0"/>
              </a:rPr>
              <a:t>iskelet </a:t>
            </a:r>
            <a:r>
              <a:rPr spc="-10" dirty="0">
                <a:latin typeface="Times New Roman" panose="02020603050405020304" pitchFamily="18" charset="0"/>
                <a:cs typeface="Times New Roman" panose="02020603050405020304" pitchFamily="18" charset="0"/>
              </a:rPr>
              <a:t>sistemi ve merkezi </a:t>
            </a:r>
            <a:r>
              <a:rPr spc="-5" dirty="0">
                <a:latin typeface="Times New Roman" panose="02020603050405020304" pitchFamily="18" charset="0"/>
                <a:cs typeface="Times New Roman" panose="02020603050405020304" pitchFamily="18" charset="0"/>
              </a:rPr>
              <a:t>sinir  </a:t>
            </a:r>
            <a:r>
              <a:rPr spc="-10" dirty="0">
                <a:latin typeface="Times New Roman" panose="02020603050405020304" pitchFamily="18" charset="0"/>
                <a:cs typeface="Times New Roman" panose="02020603050405020304" pitchFamily="18" charset="0"/>
              </a:rPr>
              <a:t>sisteminin </a:t>
            </a:r>
            <a:r>
              <a:rPr spc="-15" dirty="0">
                <a:latin typeface="Times New Roman" panose="02020603050405020304" pitchFamily="18" charset="0"/>
                <a:cs typeface="Times New Roman" panose="02020603050405020304" pitchFamily="18" charset="0"/>
              </a:rPr>
              <a:t>zarar </a:t>
            </a:r>
            <a:r>
              <a:rPr spc="-5" dirty="0">
                <a:latin typeface="Times New Roman" panose="02020603050405020304" pitchFamily="18" charset="0"/>
                <a:cs typeface="Times New Roman" panose="02020603050405020304" pitchFamily="18" charset="0"/>
              </a:rPr>
              <a:t>görmesi </a:t>
            </a:r>
            <a:r>
              <a:rPr spc="-10" dirty="0">
                <a:latin typeface="Times New Roman" panose="02020603050405020304" pitchFamily="18" charset="0"/>
                <a:cs typeface="Times New Roman" panose="02020603050405020304" pitchFamily="18" charset="0"/>
              </a:rPr>
              <a:t>fazla </a:t>
            </a:r>
            <a:r>
              <a:rPr spc="-25" dirty="0">
                <a:latin typeface="Times New Roman" panose="02020603050405020304" pitchFamily="18" charset="0"/>
                <a:cs typeface="Times New Roman" panose="02020603050405020304" pitchFamily="18" charset="0"/>
              </a:rPr>
              <a:t>olasıdır. </a:t>
            </a:r>
            <a:endParaRPr dirty="0">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20" y="3356991"/>
            <a:ext cx="3707616" cy="2618441"/>
          </a:xfrm>
          <a:prstGeom prst="rect">
            <a:avLst/>
          </a:prstGeom>
        </p:spPr>
      </p:pic>
    </p:spTree>
    <p:extLst>
      <p:ext uri="{BB962C8B-B14F-4D97-AF65-F5344CB8AC3E}">
        <p14:creationId xmlns:p14="http://schemas.microsoft.com/office/powerpoint/2010/main" val="186114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332657"/>
            <a:ext cx="7772400" cy="864096"/>
          </a:xfrm>
        </p:spPr>
        <p:txBody>
          <a:bodyPr>
            <a:normAutofit/>
          </a:bodyPr>
          <a:lstStyle/>
          <a:p>
            <a:r>
              <a:rPr lang="tr-TR" sz="3600"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KİŞİSEL SINIRLAR</a:t>
            </a:r>
          </a:p>
        </p:txBody>
      </p:sp>
      <p:sp>
        <p:nvSpPr>
          <p:cNvPr id="3" name="Metin kutusu 2"/>
          <p:cNvSpPr txBox="1"/>
          <p:nvPr/>
        </p:nvSpPr>
        <p:spPr>
          <a:xfrm>
            <a:off x="611560" y="1628800"/>
            <a:ext cx="7776864" cy="3046988"/>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	Sınır; bireyin kendisine ait alan belirlemesidir. Sınırlar olumlu benlik algısının oluşması için önemlidir. Kişisel sınırlar başkalarından kendimizi korumak için oluşturduğumuz fiziksel, duygusal ve psikolojik sınırlardır.</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	Fiziksel sınırlar; bireyin «</a:t>
            </a:r>
            <a:r>
              <a:rPr lang="tr-TR" sz="2400" b="1" dirty="0">
                <a:latin typeface="Times New Roman" panose="02020603050405020304" pitchFamily="18" charset="0"/>
                <a:cs typeface="Times New Roman" panose="02020603050405020304" pitchFamily="18" charset="0"/>
              </a:rPr>
              <a:t>bedeninin kendine ait olduğunu ve kimsenin izinsiz dokunamayacağını</a:t>
            </a:r>
            <a:r>
              <a:rPr lang="tr-TR" sz="2400" dirty="0">
                <a:latin typeface="Times New Roman" panose="02020603050405020304" pitchFamily="18" charset="0"/>
                <a:cs typeface="Times New Roman" panose="02020603050405020304" pitchFamily="18" charset="0"/>
              </a:rPr>
              <a:t>» belirleyen sınırlardır. </a:t>
            </a:r>
          </a:p>
        </p:txBody>
      </p:sp>
    </p:spTree>
    <p:extLst>
      <p:ext uri="{BB962C8B-B14F-4D97-AF65-F5344CB8AC3E}">
        <p14:creationId xmlns:p14="http://schemas.microsoft.com/office/powerpoint/2010/main" val="862144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168" y="1484375"/>
            <a:ext cx="8840138" cy="485394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06650" y="173331"/>
            <a:ext cx="8323971" cy="1107996"/>
          </a:xfrm>
          <a:prstGeom prst="rect">
            <a:avLst/>
          </a:prstGeom>
        </p:spPr>
        <p:txBody>
          <a:bodyPr vert="horz" wrap="square" lIns="0" tIns="0" rIns="0" bIns="0" rtlCol="0">
            <a:spAutoFit/>
          </a:bodyPr>
          <a:lstStyle/>
          <a:p>
            <a:pPr marL="12700">
              <a:lnSpc>
                <a:spcPct val="100000"/>
              </a:lnSpc>
            </a:pPr>
            <a:r>
              <a:rPr sz="3600" dirty="0">
                <a:solidFill>
                  <a:srgbClr val="244060"/>
                </a:solidFill>
                <a:latin typeface="Times New Roman" panose="02020603050405020304" pitchFamily="18" charset="0"/>
                <a:cs typeface="Times New Roman" panose="02020603050405020304" pitchFamily="18" charset="0"/>
              </a:rPr>
              <a:t>FİZİKSEL İSTİSMAR MI NORMAL YARALANMA MI</a:t>
            </a:r>
            <a:r>
              <a:rPr sz="3600" spc="-175" dirty="0">
                <a:solidFill>
                  <a:srgbClr val="244060"/>
                </a:solidFill>
                <a:latin typeface="Times New Roman" panose="02020603050405020304" pitchFamily="18" charset="0"/>
                <a:cs typeface="Times New Roman" panose="02020603050405020304" pitchFamily="18" charset="0"/>
              </a:rPr>
              <a:t> </a:t>
            </a:r>
            <a:r>
              <a:rPr sz="3600" spc="-5" dirty="0">
                <a:solidFill>
                  <a:srgbClr val="244060"/>
                </a:solidFill>
                <a:latin typeface="Times New Roman" panose="02020603050405020304" pitchFamily="18" charset="0"/>
                <a:cs typeface="Times New Roman" panose="02020603050405020304" pitchFamily="18" charset="0"/>
              </a:rPr>
              <a:t>?</a:t>
            </a:r>
            <a:endParaRP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2232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0685" y="203060"/>
            <a:ext cx="5033643" cy="553998"/>
          </a:xfrm>
          <a:prstGeom prst="rect">
            <a:avLst/>
          </a:prstGeom>
        </p:spPr>
        <p:txBody>
          <a:bodyPr vert="horz" wrap="square" lIns="0" tIns="0" rIns="0" bIns="0" rtlCol="0">
            <a:spAutoFit/>
          </a:bodyPr>
          <a:lstStyle/>
          <a:p>
            <a:pPr marL="12700">
              <a:lnSpc>
                <a:spcPct val="100000"/>
              </a:lnSpc>
            </a:pPr>
            <a:r>
              <a:rPr sz="3600" b="0" dirty="0">
                <a:latin typeface="Times New Roman" panose="02020603050405020304" pitchFamily="18" charset="0"/>
                <a:cs typeface="Times New Roman" panose="02020603050405020304" pitchFamily="18" charset="0"/>
              </a:rPr>
              <a:t>Duygusal</a:t>
            </a:r>
            <a:r>
              <a:rPr sz="3600" b="0" spc="-70" dirty="0">
                <a:latin typeface="Times New Roman" panose="02020603050405020304" pitchFamily="18" charset="0"/>
                <a:cs typeface="Times New Roman" panose="02020603050405020304" pitchFamily="18" charset="0"/>
              </a:rPr>
              <a:t> </a:t>
            </a:r>
            <a:r>
              <a:rPr sz="3600" b="0" dirty="0">
                <a:latin typeface="Times New Roman" panose="02020603050405020304" pitchFamily="18" charset="0"/>
                <a:cs typeface="Times New Roman" panose="02020603050405020304" pitchFamily="18" charset="0"/>
              </a:rPr>
              <a:t>İstismar</a:t>
            </a:r>
            <a:endParaRPr sz="3600" dirty="0">
              <a:latin typeface="Times New Roman" panose="02020603050405020304" pitchFamily="18" charset="0"/>
              <a:cs typeface="Times New Roman" panose="02020603050405020304" pitchFamily="18" charset="0"/>
            </a:endParaRPr>
          </a:p>
        </p:txBody>
      </p:sp>
      <p:sp>
        <p:nvSpPr>
          <p:cNvPr id="4" name="object 4"/>
          <p:cNvSpPr/>
          <p:nvPr/>
        </p:nvSpPr>
        <p:spPr>
          <a:xfrm>
            <a:off x="1" y="1149096"/>
            <a:ext cx="5379486" cy="504291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8168" y="1341119"/>
            <a:ext cx="5084063" cy="4658868"/>
          </a:xfrm>
          <a:prstGeom prst="rect">
            <a:avLst/>
          </a:prstGeom>
          <a:blipFill>
            <a:blip r:embed="rId3" cstate="print"/>
            <a:stretch>
              <a:fillRect/>
            </a:stretch>
          </a:blipFill>
        </p:spPr>
        <p:txBody>
          <a:bodyPr wrap="square" lIns="0" tIns="0" rIns="0" bIns="0" rtlCol="0"/>
          <a:lstStyle/>
          <a:p>
            <a:endParaRPr/>
          </a:p>
        </p:txBody>
      </p:sp>
      <p:sp>
        <p:nvSpPr>
          <p:cNvPr id="6" name="5 Dikdörtgen"/>
          <p:cNvSpPr/>
          <p:nvPr/>
        </p:nvSpPr>
        <p:spPr>
          <a:xfrm>
            <a:off x="5205046" y="1371600"/>
            <a:ext cx="3798277" cy="3595856"/>
          </a:xfrm>
          <a:prstGeom prst="rect">
            <a:avLst/>
          </a:prstGeom>
        </p:spPr>
        <p:txBody>
          <a:bodyPr wrap="square">
            <a:spAutoFit/>
          </a:bodyPr>
          <a:lstStyle/>
          <a:p>
            <a:pPr algn="just">
              <a:spcBef>
                <a:spcPts val="8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400" dirty="0" err="1">
                <a:latin typeface="Times New Roman" panose="02020603050405020304" pitchFamily="18" charset="0"/>
                <a:cs typeface="Times New Roman" panose="02020603050405020304" pitchFamily="18" charset="0"/>
              </a:rPr>
              <a:t>Çocuğun</a:t>
            </a:r>
            <a:r>
              <a:rPr lang="en-GB" altLang="tr-TR" sz="2400" dirty="0">
                <a:latin typeface="Times New Roman" panose="02020603050405020304" pitchFamily="18" charset="0"/>
                <a:cs typeface="Times New Roman" panose="02020603050405020304" pitchFamily="18" charset="0"/>
              </a:rPr>
              <a:t>  </a:t>
            </a:r>
            <a:r>
              <a:rPr lang="en-GB" altLang="tr-TR" sz="2400" dirty="0" err="1">
                <a:latin typeface="Times New Roman" panose="02020603050405020304" pitchFamily="18" charset="0"/>
                <a:cs typeface="Times New Roman" panose="02020603050405020304" pitchFamily="18" charset="0"/>
              </a:rPr>
              <a:t>gereksinim</a:t>
            </a:r>
            <a:r>
              <a:rPr lang="en-GB" altLang="tr-TR" sz="2400" dirty="0">
                <a:latin typeface="Times New Roman" panose="02020603050405020304" pitchFamily="18" charset="0"/>
                <a:cs typeface="Times New Roman" panose="02020603050405020304" pitchFamily="18" charset="0"/>
              </a:rPr>
              <a:t> </a:t>
            </a:r>
            <a:r>
              <a:rPr lang="en-GB" altLang="tr-TR" sz="2400" dirty="0" err="1">
                <a:latin typeface="Times New Roman" panose="02020603050405020304" pitchFamily="18" charset="0"/>
                <a:cs typeface="Times New Roman" panose="02020603050405020304" pitchFamily="18" charset="0"/>
              </a:rPr>
              <a:t>duyduğu</a:t>
            </a:r>
            <a:r>
              <a:rPr lang="en-GB" altLang="tr-TR" sz="2400" dirty="0">
                <a:latin typeface="Times New Roman" panose="02020603050405020304" pitchFamily="18" charset="0"/>
                <a:cs typeface="Times New Roman" panose="02020603050405020304" pitchFamily="18" charset="0"/>
              </a:rPr>
              <a:t> </a:t>
            </a:r>
            <a:r>
              <a:rPr lang="en-GB" altLang="tr-TR" sz="2400" dirty="0" err="1">
                <a:latin typeface="Times New Roman" panose="02020603050405020304" pitchFamily="18" charset="0"/>
                <a:cs typeface="Times New Roman" panose="02020603050405020304" pitchFamily="18" charset="0"/>
              </a:rPr>
              <a:t>ilgi</a:t>
            </a:r>
            <a:r>
              <a:rPr lang="en-GB" altLang="tr-TR" sz="2400" dirty="0">
                <a:latin typeface="Times New Roman" panose="02020603050405020304" pitchFamily="18" charset="0"/>
                <a:cs typeface="Times New Roman" panose="02020603050405020304" pitchFamily="18" charset="0"/>
              </a:rPr>
              <a:t>, </a:t>
            </a:r>
            <a:r>
              <a:rPr lang="en-GB" altLang="tr-TR" sz="2400" dirty="0" err="1">
                <a:latin typeface="Times New Roman" panose="02020603050405020304" pitchFamily="18" charset="0"/>
                <a:cs typeface="Times New Roman" panose="02020603050405020304" pitchFamily="18" charset="0"/>
              </a:rPr>
              <a:t>sevgi</a:t>
            </a:r>
            <a:r>
              <a:rPr lang="en-GB" altLang="tr-TR" sz="2400" dirty="0">
                <a:latin typeface="Times New Roman" panose="02020603050405020304" pitchFamily="18" charset="0"/>
                <a:cs typeface="Times New Roman" panose="02020603050405020304" pitchFamily="18" charset="0"/>
              </a:rPr>
              <a:t> </a:t>
            </a:r>
            <a:r>
              <a:rPr lang="en-GB" altLang="tr-TR" sz="2400" dirty="0" err="1">
                <a:latin typeface="Times New Roman" panose="02020603050405020304" pitchFamily="18" charset="0"/>
                <a:cs typeface="Times New Roman" panose="02020603050405020304" pitchFamily="18" charset="0"/>
              </a:rPr>
              <a:t>ve</a:t>
            </a:r>
            <a:r>
              <a:rPr lang="en-GB" altLang="tr-TR" sz="2400" dirty="0">
                <a:latin typeface="Times New Roman" panose="02020603050405020304" pitchFamily="18" charset="0"/>
                <a:cs typeface="Times New Roman" panose="02020603050405020304" pitchFamily="18" charset="0"/>
              </a:rPr>
              <a:t> </a:t>
            </a:r>
            <a:r>
              <a:rPr lang="en-GB" altLang="tr-TR" sz="2400" dirty="0" err="1">
                <a:latin typeface="Times New Roman" panose="02020603050405020304" pitchFamily="18" charset="0"/>
                <a:cs typeface="Times New Roman" panose="02020603050405020304" pitchFamily="18" charset="0"/>
              </a:rPr>
              <a:t>bakımdan</a:t>
            </a:r>
            <a:r>
              <a:rPr lang="en-GB" altLang="tr-TR" sz="2400" dirty="0">
                <a:latin typeface="Times New Roman" panose="02020603050405020304" pitchFamily="18" charset="0"/>
                <a:cs typeface="Times New Roman" panose="02020603050405020304" pitchFamily="18" charset="0"/>
              </a:rPr>
              <a:t>  </a:t>
            </a:r>
            <a:r>
              <a:rPr lang="en-GB" altLang="tr-TR" sz="2400" dirty="0" err="1">
                <a:latin typeface="Times New Roman" panose="02020603050405020304" pitchFamily="18" charset="0"/>
                <a:cs typeface="Times New Roman" panose="02020603050405020304" pitchFamily="18" charset="0"/>
              </a:rPr>
              <a:t>yoksun</a:t>
            </a:r>
            <a:r>
              <a:rPr lang="en-GB" altLang="tr-TR" sz="2400" dirty="0">
                <a:latin typeface="Times New Roman" panose="02020603050405020304" pitchFamily="18" charset="0"/>
                <a:cs typeface="Times New Roman" panose="02020603050405020304" pitchFamily="18" charset="0"/>
              </a:rPr>
              <a:t> </a:t>
            </a:r>
            <a:r>
              <a:rPr lang="en-GB" altLang="tr-TR" sz="2400" dirty="0" err="1">
                <a:latin typeface="Times New Roman" panose="02020603050405020304" pitchFamily="18" charset="0"/>
                <a:cs typeface="Times New Roman" panose="02020603050405020304" pitchFamily="18" charset="0"/>
              </a:rPr>
              <a:t>bırakılarak</a:t>
            </a:r>
            <a:r>
              <a:rPr lang="en-GB" altLang="tr-TR" sz="2400" dirty="0">
                <a:latin typeface="Times New Roman" panose="02020603050405020304" pitchFamily="18" charset="0"/>
                <a:cs typeface="Times New Roman" panose="02020603050405020304" pitchFamily="18" charset="0"/>
              </a:rPr>
              <a:t> </a:t>
            </a:r>
            <a:r>
              <a:rPr lang="en-GB" altLang="tr-TR" sz="2400" dirty="0" err="1">
                <a:latin typeface="Times New Roman" panose="02020603050405020304" pitchFamily="18" charset="0"/>
                <a:cs typeface="Times New Roman" panose="02020603050405020304" pitchFamily="18" charset="0"/>
              </a:rPr>
              <a:t>psikolojik</a:t>
            </a:r>
            <a:r>
              <a:rPr lang="en-GB" altLang="tr-TR" sz="2400" dirty="0">
                <a:latin typeface="Times New Roman" panose="02020603050405020304" pitchFamily="18" charset="0"/>
                <a:cs typeface="Times New Roman" panose="02020603050405020304" pitchFamily="18" charset="0"/>
              </a:rPr>
              <a:t> </a:t>
            </a:r>
            <a:r>
              <a:rPr lang="en-GB" altLang="tr-TR" sz="2400" dirty="0" err="1">
                <a:latin typeface="Times New Roman" panose="02020603050405020304" pitchFamily="18" charset="0"/>
                <a:cs typeface="Times New Roman" panose="02020603050405020304" pitchFamily="18" charset="0"/>
              </a:rPr>
              <a:t>hasara</a:t>
            </a:r>
            <a:r>
              <a:rPr lang="en-GB" altLang="tr-TR" sz="2400" dirty="0">
                <a:latin typeface="Times New Roman" panose="02020603050405020304" pitchFamily="18" charset="0"/>
                <a:cs typeface="Times New Roman" panose="02020603050405020304" pitchFamily="18" charset="0"/>
              </a:rPr>
              <a:t> </a:t>
            </a:r>
            <a:r>
              <a:rPr lang="en-GB" altLang="tr-TR" sz="2400" dirty="0" err="1">
                <a:latin typeface="Times New Roman" panose="02020603050405020304" pitchFamily="18" charset="0"/>
                <a:cs typeface="Times New Roman" panose="02020603050405020304" pitchFamily="18" charset="0"/>
              </a:rPr>
              <a:t>uğratılmasıdır</a:t>
            </a:r>
            <a:r>
              <a:rPr lang="tr-TR" altLang="tr-TR" sz="2400" dirty="0">
                <a:latin typeface="Times New Roman" panose="02020603050405020304" pitchFamily="18" charset="0"/>
                <a:cs typeface="Times New Roman" panose="02020603050405020304" pitchFamily="18" charset="0"/>
              </a:rPr>
              <a:t>.</a:t>
            </a:r>
          </a:p>
          <a:p>
            <a:pPr algn="just">
              <a:spcBef>
                <a:spcPts val="825"/>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tr-TR" sz="2400" dirty="0">
              <a:latin typeface="Times New Roman" panose="02020603050405020304" pitchFamily="18" charset="0"/>
              <a:cs typeface="Times New Roman" panose="02020603050405020304" pitchFamily="18" charset="0"/>
            </a:endParaRPr>
          </a:p>
          <a:p>
            <a:pPr algn="just">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400" dirty="0" err="1">
                <a:latin typeface="Times New Roman" panose="02020603050405020304" pitchFamily="18" charset="0"/>
                <a:cs typeface="Times New Roman" panose="02020603050405020304" pitchFamily="18" charset="0"/>
              </a:rPr>
              <a:t>Tanımlanması</a:t>
            </a:r>
            <a:r>
              <a:rPr lang="en-GB" altLang="tr-TR" sz="2400" dirty="0">
                <a:latin typeface="Times New Roman" panose="02020603050405020304" pitchFamily="18" charset="0"/>
                <a:cs typeface="Times New Roman" panose="02020603050405020304" pitchFamily="18" charset="0"/>
              </a:rPr>
              <a:t> en </a:t>
            </a:r>
            <a:r>
              <a:rPr lang="en-GB" altLang="tr-TR" sz="2400" dirty="0" err="1">
                <a:latin typeface="Times New Roman" panose="02020603050405020304" pitchFamily="18" charset="0"/>
                <a:cs typeface="Times New Roman" panose="02020603050405020304" pitchFamily="18" charset="0"/>
              </a:rPr>
              <a:t>zor</a:t>
            </a:r>
            <a:r>
              <a:rPr lang="en-GB" altLang="tr-TR" sz="2400" dirty="0">
                <a:latin typeface="Times New Roman" panose="02020603050405020304" pitchFamily="18" charset="0"/>
                <a:cs typeface="Times New Roman" panose="02020603050405020304" pitchFamily="18" charset="0"/>
              </a:rPr>
              <a:t> </a:t>
            </a:r>
            <a:r>
              <a:rPr lang="en-GB" altLang="tr-TR" sz="2400" dirty="0" err="1">
                <a:latin typeface="Times New Roman" panose="02020603050405020304" pitchFamily="18" charset="0"/>
                <a:cs typeface="Times New Roman" panose="02020603050405020304" pitchFamily="18" charset="0"/>
              </a:rPr>
              <a:t>ancak</a:t>
            </a:r>
            <a:r>
              <a:rPr lang="en-GB" altLang="tr-TR" sz="2400" dirty="0">
                <a:latin typeface="Times New Roman" panose="02020603050405020304" pitchFamily="18" charset="0"/>
                <a:cs typeface="Times New Roman" panose="02020603050405020304" pitchFamily="18" charset="0"/>
              </a:rPr>
              <a:t> en </a:t>
            </a:r>
            <a:r>
              <a:rPr lang="en-GB" altLang="tr-TR" sz="2400" dirty="0" err="1">
                <a:latin typeface="Times New Roman" panose="02020603050405020304" pitchFamily="18" charset="0"/>
                <a:cs typeface="Times New Roman" panose="02020603050405020304" pitchFamily="18" charset="0"/>
              </a:rPr>
              <a:t>sık</a:t>
            </a:r>
            <a:r>
              <a:rPr lang="en-GB" altLang="tr-TR" sz="2400" dirty="0">
                <a:latin typeface="Times New Roman" panose="02020603050405020304" pitchFamily="18" charset="0"/>
                <a:cs typeface="Times New Roman" panose="02020603050405020304" pitchFamily="18" charset="0"/>
              </a:rPr>
              <a:t> </a:t>
            </a:r>
            <a:r>
              <a:rPr lang="tr-TR" altLang="tr-TR" sz="2400" dirty="0">
                <a:latin typeface="Times New Roman" panose="02020603050405020304" pitchFamily="18" charset="0"/>
                <a:cs typeface="Times New Roman" panose="02020603050405020304" pitchFamily="18" charset="0"/>
              </a:rPr>
              <a:t>gerçekleşen</a:t>
            </a:r>
            <a:r>
              <a:rPr lang="en-GB" altLang="tr-TR" sz="2400" dirty="0">
                <a:latin typeface="Times New Roman" panose="02020603050405020304" pitchFamily="18" charset="0"/>
                <a:cs typeface="Times New Roman" panose="02020603050405020304" pitchFamily="18" charset="0"/>
              </a:rPr>
              <a:t> </a:t>
            </a:r>
            <a:r>
              <a:rPr lang="en-GB" altLang="tr-TR" sz="2400" dirty="0" err="1">
                <a:latin typeface="Times New Roman" panose="02020603050405020304" pitchFamily="18" charset="0"/>
                <a:cs typeface="Times New Roman" panose="02020603050405020304" pitchFamily="18" charset="0"/>
              </a:rPr>
              <a:t>istismar</a:t>
            </a:r>
            <a:r>
              <a:rPr lang="en-GB" altLang="tr-TR" sz="2400" dirty="0">
                <a:latin typeface="Times New Roman" panose="02020603050405020304" pitchFamily="18" charset="0"/>
                <a:cs typeface="Times New Roman" panose="02020603050405020304" pitchFamily="18" charset="0"/>
              </a:rPr>
              <a:t> </a:t>
            </a:r>
            <a:r>
              <a:rPr lang="en-GB" altLang="tr-TR" sz="2400" dirty="0" err="1">
                <a:latin typeface="Times New Roman" panose="02020603050405020304" pitchFamily="18" charset="0"/>
                <a:cs typeface="Times New Roman" panose="02020603050405020304" pitchFamily="18" charset="0"/>
              </a:rPr>
              <a:t>türüdür</a:t>
            </a:r>
            <a:r>
              <a:rPr lang="tr-TR" altLang="tr-TR" sz="2400" dirty="0">
                <a:latin typeface="Times New Roman" panose="02020603050405020304" pitchFamily="18" charset="0"/>
                <a:cs typeface="Times New Roman" panose="02020603050405020304" pitchFamily="18" charset="0"/>
              </a:rPr>
              <a:t>.</a:t>
            </a:r>
            <a:endParaRPr lang="en-GB" alt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13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853" y="1772816"/>
            <a:ext cx="4596313" cy="4862870"/>
          </a:xfrm>
          <a:prstGeom prst="rect">
            <a:avLst/>
          </a:prstGeom>
        </p:spPr>
        <p:txBody>
          <a:bodyPr vert="horz" wrap="square" lIns="0" tIns="0" rIns="0" bIns="0" rtlCol="0">
            <a:spAutoFit/>
          </a:bodyPr>
          <a:lstStyle/>
          <a:p>
            <a:pPr marL="342900" indent="-342900">
              <a:spcBef>
                <a:spcPts val="625"/>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000" dirty="0" err="1">
                <a:latin typeface="Times New Roman" panose="02020603050405020304" pitchFamily="18" charset="0"/>
                <a:cs typeface="Times New Roman" panose="02020603050405020304" pitchFamily="18" charset="0"/>
              </a:rPr>
              <a:t>Aşağılama</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yalnız</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bırakma</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ayırma</a:t>
            </a:r>
            <a:r>
              <a:rPr lang="en-GB" altLang="tr-TR" sz="2000" dirty="0">
                <a:latin typeface="Times New Roman" panose="02020603050405020304" pitchFamily="18" charset="0"/>
                <a:cs typeface="Times New Roman" panose="02020603050405020304" pitchFamily="18" charset="0"/>
              </a:rPr>
              <a:t>, </a:t>
            </a:r>
          </a:p>
          <a:p>
            <a:pPr marL="342900" indent="-342900">
              <a:spcBef>
                <a:spcPts val="625"/>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000" dirty="0" err="1">
                <a:latin typeface="Times New Roman" panose="02020603050405020304" pitchFamily="18" charset="0"/>
                <a:cs typeface="Times New Roman" panose="02020603050405020304" pitchFamily="18" charset="0"/>
              </a:rPr>
              <a:t>Korkutma</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yıldırma</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tehdit</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etme</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suça</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yöneltme</a:t>
            </a:r>
            <a:r>
              <a:rPr lang="en-GB" altLang="tr-TR" sz="2000" dirty="0">
                <a:latin typeface="Times New Roman" panose="02020603050405020304" pitchFamily="18" charset="0"/>
                <a:cs typeface="Times New Roman" panose="02020603050405020304" pitchFamily="18" charset="0"/>
              </a:rPr>
              <a:t>, </a:t>
            </a:r>
          </a:p>
          <a:p>
            <a:pPr marL="342900" indent="-342900">
              <a:spcBef>
                <a:spcPts val="625"/>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000" dirty="0" err="1">
                <a:latin typeface="Times New Roman" panose="02020603050405020304" pitchFamily="18" charset="0"/>
                <a:cs typeface="Times New Roman" panose="02020603050405020304" pitchFamily="18" charset="0"/>
              </a:rPr>
              <a:t>Önemsememe</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küçük</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düşürme</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alaylı</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konuşma</a:t>
            </a:r>
            <a:r>
              <a:rPr lang="en-GB" altLang="tr-TR" sz="2000" dirty="0">
                <a:latin typeface="Times New Roman" panose="02020603050405020304" pitchFamily="18" charset="0"/>
                <a:cs typeface="Times New Roman" panose="02020603050405020304" pitchFamily="18" charset="0"/>
              </a:rPr>
              <a:t>, </a:t>
            </a:r>
          </a:p>
          <a:p>
            <a:pPr marL="342900" indent="-342900">
              <a:spcBef>
                <a:spcPts val="625"/>
              </a:spcBef>
              <a:buFont typeface="Wingdings" panose="05000000000000000000" pitchFamily="2" charset="2"/>
              <a:buChar char="§"/>
            </a:pPr>
            <a:r>
              <a:rPr lang="en-GB" altLang="tr-TR" sz="2000" dirty="0" err="1">
                <a:latin typeface="Times New Roman" panose="02020603050405020304" pitchFamily="18" charset="0"/>
                <a:cs typeface="Times New Roman" panose="02020603050405020304" pitchFamily="18" charset="0"/>
              </a:rPr>
              <a:t>Lakap</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takma</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aşırı</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baskı</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ve</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otorite</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kurma</a:t>
            </a:r>
            <a:endParaRPr lang="tr-TR" altLang="tr-TR" sz="2000" dirty="0">
              <a:latin typeface="Times New Roman" pitchFamily="18" charset="0"/>
              <a:cs typeface="Times New Roman" panose="02020603050405020304" pitchFamily="18" charset="0"/>
            </a:endParaRPr>
          </a:p>
          <a:p>
            <a:pPr marL="342900" indent="-342900">
              <a:spcBef>
                <a:spcPts val="625"/>
              </a:spcBef>
              <a:buFont typeface="Wingdings" panose="05000000000000000000" pitchFamily="2" charset="2"/>
              <a:buChar char="§"/>
            </a:pPr>
            <a:r>
              <a:rPr lang="en-GB" altLang="tr-TR" sz="2000" dirty="0" err="1">
                <a:latin typeface="Times New Roman" panose="02020603050405020304" pitchFamily="18" charset="0"/>
                <a:cs typeface="Times New Roman" panose="02020603050405020304" pitchFamily="18" charset="0"/>
              </a:rPr>
              <a:t>Duygusal</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bakımdan</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gereksinimlerin</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karşılanmaması</a:t>
            </a:r>
            <a:r>
              <a:rPr lang="en-GB" altLang="tr-TR" sz="2000" dirty="0">
                <a:latin typeface="Times New Roman" panose="02020603050405020304" pitchFamily="18" charset="0"/>
                <a:cs typeface="Times New Roman" panose="02020603050405020304" pitchFamily="18" charset="0"/>
              </a:rPr>
              <a:t>, </a:t>
            </a:r>
          </a:p>
          <a:p>
            <a:pPr marL="342900" indent="-342900">
              <a:spcBef>
                <a:spcPts val="625"/>
              </a:spcBef>
              <a:buFont typeface="Wingdings" panose="05000000000000000000" pitchFamily="2" charset="2"/>
              <a:buChar char="§"/>
            </a:pPr>
            <a:r>
              <a:rPr lang="en-GB" altLang="tr-TR" sz="2000" dirty="0" err="1">
                <a:latin typeface="Times New Roman" panose="02020603050405020304" pitchFamily="18" charset="0"/>
                <a:cs typeface="Times New Roman" panose="02020603050405020304" pitchFamily="18" charset="0"/>
              </a:rPr>
              <a:t>Sık</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eleştirme</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yaşının</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üstünde</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sorumluluklar</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bekleme</a:t>
            </a:r>
            <a:r>
              <a:rPr lang="en-GB" altLang="tr-TR" sz="2000" dirty="0">
                <a:latin typeface="Times New Roman" panose="02020603050405020304" pitchFamily="18" charset="0"/>
                <a:cs typeface="Times New Roman" panose="02020603050405020304" pitchFamily="18" charset="0"/>
              </a:rPr>
              <a:t>, </a:t>
            </a:r>
          </a:p>
          <a:p>
            <a:pPr marL="342900" indent="-342900">
              <a:spcBef>
                <a:spcPts val="625"/>
              </a:spcBef>
              <a:buFont typeface="Wingdings" panose="05000000000000000000" pitchFamily="2" charset="2"/>
              <a:buChar char="§"/>
            </a:pPr>
            <a:r>
              <a:rPr lang="en-GB" altLang="tr-TR" sz="2000" dirty="0" err="1">
                <a:latin typeface="Times New Roman" panose="02020603050405020304" pitchFamily="18" charset="0"/>
                <a:cs typeface="Times New Roman" panose="02020603050405020304" pitchFamily="18" charset="0"/>
              </a:rPr>
              <a:t>Kardeşler</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arasında</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ayrım</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yapma</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değer</a:t>
            </a:r>
            <a:r>
              <a:rPr lang="en-GB" altLang="tr-TR" sz="2000" dirty="0">
                <a:latin typeface="Times New Roman" panose="02020603050405020304" pitchFamily="18" charset="0"/>
                <a:cs typeface="Times New Roman" panose="02020603050405020304" pitchFamily="18" charset="0"/>
              </a:rPr>
              <a:t> </a:t>
            </a:r>
            <a:r>
              <a:rPr lang="en-GB" altLang="tr-TR" sz="2000" dirty="0" err="1">
                <a:latin typeface="Times New Roman" panose="02020603050405020304" pitchFamily="18" charset="0"/>
                <a:cs typeface="Times New Roman" panose="02020603050405020304" pitchFamily="18" charset="0"/>
              </a:rPr>
              <a:t>vermeme</a:t>
            </a:r>
            <a:r>
              <a:rPr lang="en-GB" altLang="tr-TR" sz="2000" dirty="0">
                <a:latin typeface="Times New Roman" panose="02020603050405020304" pitchFamily="18" charset="0"/>
                <a:cs typeface="Times New Roman" panose="02020603050405020304" pitchFamily="18" charset="0"/>
              </a:rPr>
              <a:t>, </a:t>
            </a:r>
          </a:p>
          <a:p>
            <a:pPr marL="342900" indent="-342900">
              <a:lnSpc>
                <a:spcPct val="90000"/>
              </a:lnSpc>
              <a:spcBef>
                <a:spcPts val="625"/>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altLang="tr-TR" sz="2000" dirty="0">
              <a:latin typeface="Times New Roman" panose="02020603050405020304" pitchFamily="18" charset="0"/>
              <a:cs typeface="Times New Roman" panose="02020603050405020304" pitchFamily="18" charset="0"/>
            </a:endParaRPr>
          </a:p>
          <a:p>
            <a:pPr marL="342900" indent="-342900">
              <a:lnSpc>
                <a:spcPct val="90000"/>
              </a:lnSpc>
              <a:spcBef>
                <a:spcPts val="625"/>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tr-TR" sz="2000" dirty="0">
              <a:latin typeface="Times New Roman" panose="02020603050405020304" pitchFamily="18" charset="0"/>
              <a:cs typeface="Times New Roman" panose="02020603050405020304" pitchFamily="18" charset="0"/>
            </a:endParaRPr>
          </a:p>
        </p:txBody>
      </p:sp>
      <p:sp>
        <p:nvSpPr>
          <p:cNvPr id="6" name="object 6"/>
          <p:cNvSpPr/>
          <p:nvPr/>
        </p:nvSpPr>
        <p:spPr>
          <a:xfrm>
            <a:off x="4970115" y="493776"/>
            <a:ext cx="3833446" cy="5923788"/>
          </a:xfrm>
          <a:prstGeom prst="rect">
            <a:avLst/>
          </a:prstGeom>
          <a:blipFill>
            <a:blip r:embed="rId2" cstate="print"/>
            <a:stretch>
              <a:fillRect/>
            </a:stretch>
          </a:blipFill>
        </p:spPr>
        <p:txBody>
          <a:bodyPr wrap="square" lIns="0" tIns="0" rIns="0" bIns="0" rtlCol="0"/>
          <a:lstStyle/>
          <a:p>
            <a:endParaRPr/>
          </a:p>
        </p:txBody>
      </p:sp>
      <p:sp>
        <p:nvSpPr>
          <p:cNvPr id="7" name="Dikdörtgen 6"/>
          <p:cNvSpPr/>
          <p:nvPr/>
        </p:nvSpPr>
        <p:spPr>
          <a:xfrm>
            <a:off x="539552" y="692696"/>
            <a:ext cx="3557384" cy="646331"/>
          </a:xfrm>
          <a:prstGeom prst="rect">
            <a:avLst/>
          </a:prstGeom>
        </p:spPr>
        <p:txBody>
          <a:bodyPr wrap="none">
            <a:spAutoFit/>
          </a:bodyPr>
          <a:lstStyle/>
          <a:p>
            <a:r>
              <a:rPr lang="tr-TR" sz="3600" dirty="0">
                <a:latin typeface="Times New Roman" panose="02020603050405020304" pitchFamily="18" charset="0"/>
                <a:cs typeface="Times New Roman" panose="02020603050405020304" pitchFamily="18" charset="0"/>
              </a:rPr>
              <a:t>Duygusal İstismar</a:t>
            </a:r>
          </a:p>
        </p:txBody>
      </p:sp>
    </p:spTree>
    <p:extLst>
      <p:ext uri="{BB962C8B-B14F-4D97-AF65-F5344CB8AC3E}">
        <p14:creationId xmlns:p14="http://schemas.microsoft.com/office/powerpoint/2010/main" val="1716601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5962" y="211431"/>
            <a:ext cx="7650480" cy="1107996"/>
          </a:xfrm>
          <a:prstGeom prst="rect">
            <a:avLst/>
          </a:prstGeom>
        </p:spPr>
        <p:txBody>
          <a:bodyPr vert="horz" wrap="square" lIns="0" tIns="0" rIns="0" bIns="0" rtlCol="0">
            <a:spAutoFit/>
          </a:bodyPr>
          <a:lstStyle/>
          <a:p>
            <a:pPr marL="12700">
              <a:lnSpc>
                <a:spcPct val="100000"/>
              </a:lnSpc>
            </a:pPr>
            <a:r>
              <a:rPr sz="3600" b="0" dirty="0">
                <a:latin typeface="Times New Roman" panose="02020603050405020304" pitchFamily="18" charset="0"/>
                <a:cs typeface="Times New Roman" panose="02020603050405020304" pitchFamily="18" charset="0"/>
              </a:rPr>
              <a:t>BİR ÇOCUK </a:t>
            </a:r>
            <a:r>
              <a:rPr sz="3600" b="0" spc="-5" dirty="0">
                <a:latin typeface="Times New Roman" panose="02020603050405020304" pitchFamily="18" charset="0"/>
                <a:cs typeface="Times New Roman" panose="02020603050405020304" pitchFamily="18" charset="0"/>
              </a:rPr>
              <a:t>DUYGUSAL İSTİSMARA </a:t>
            </a:r>
            <a:r>
              <a:rPr sz="3600" b="0" dirty="0">
                <a:latin typeface="Times New Roman" panose="02020603050405020304" pitchFamily="18" charset="0"/>
                <a:cs typeface="Times New Roman" panose="02020603050405020304" pitchFamily="18" charset="0"/>
              </a:rPr>
              <a:t>MARUZ</a:t>
            </a:r>
            <a:r>
              <a:rPr sz="3600" b="0" spc="15" dirty="0">
                <a:latin typeface="Times New Roman" panose="02020603050405020304" pitchFamily="18" charset="0"/>
                <a:cs typeface="Times New Roman" panose="02020603050405020304" pitchFamily="18" charset="0"/>
              </a:rPr>
              <a:t> </a:t>
            </a:r>
            <a:r>
              <a:rPr sz="3600" b="0" spc="-5" dirty="0">
                <a:latin typeface="Times New Roman" panose="02020603050405020304" pitchFamily="18" charset="0"/>
                <a:cs typeface="Times New Roman" panose="02020603050405020304" pitchFamily="18" charset="0"/>
              </a:rPr>
              <a:t>KALDIĞINDA</a:t>
            </a:r>
            <a:endParaRPr sz="36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457293" y="1726058"/>
            <a:ext cx="5140569" cy="3898503"/>
          </a:xfrm>
          <a:prstGeom prst="rect">
            <a:avLst/>
          </a:prstGeom>
        </p:spPr>
        <p:txBody>
          <a:bodyPr vert="horz" wrap="square" lIns="0" tIns="0" rIns="0" bIns="0" rtlCol="0">
            <a:spAutoFit/>
          </a:bodyPr>
          <a:lstStyle/>
          <a:p>
            <a:pPr marL="299085" indent="-286385">
              <a:lnSpc>
                <a:spcPct val="100000"/>
              </a:lnSpc>
              <a:buFont typeface="Arial"/>
              <a:buChar char="•"/>
              <a:tabLst>
                <a:tab pos="299085" algn="l"/>
                <a:tab pos="299720" algn="l"/>
              </a:tabLst>
            </a:pPr>
            <a:r>
              <a:rPr sz="1800" dirty="0">
                <a:latin typeface="Times New Roman" panose="02020603050405020304" pitchFamily="18" charset="0"/>
                <a:cs typeface="Times New Roman" panose="02020603050405020304" pitchFamily="18" charset="0"/>
              </a:rPr>
              <a:t>Anne-babadan</a:t>
            </a:r>
            <a:r>
              <a:rPr sz="1800" spc="-85" dirty="0">
                <a:latin typeface="Times New Roman" panose="02020603050405020304" pitchFamily="18" charset="0"/>
                <a:cs typeface="Times New Roman" panose="02020603050405020304" pitchFamily="18" charset="0"/>
              </a:rPr>
              <a:t> </a:t>
            </a:r>
            <a:r>
              <a:rPr sz="1800" spc="-15" dirty="0">
                <a:latin typeface="Times New Roman" panose="02020603050405020304" pitchFamily="18" charset="0"/>
                <a:cs typeface="Times New Roman" panose="02020603050405020304" pitchFamily="18" charset="0"/>
              </a:rPr>
              <a:t>korkabilir</a:t>
            </a:r>
            <a:endParaRPr sz="1800" dirty="0">
              <a:latin typeface="Times New Roman" panose="02020603050405020304" pitchFamily="18" charset="0"/>
              <a:cs typeface="Times New Roman" panose="02020603050405020304" pitchFamily="18" charset="0"/>
            </a:endParaRPr>
          </a:p>
          <a:p>
            <a:pPr marL="299085" indent="-286385">
              <a:lnSpc>
                <a:spcPct val="100000"/>
              </a:lnSpc>
              <a:spcBef>
                <a:spcPts val="1080"/>
              </a:spcBef>
              <a:buFont typeface="Arial"/>
              <a:buChar char="•"/>
              <a:tabLst>
                <a:tab pos="299085" algn="l"/>
                <a:tab pos="299720" algn="l"/>
              </a:tabLst>
            </a:pPr>
            <a:r>
              <a:rPr sz="1800" dirty="0">
                <a:latin typeface="Times New Roman" panose="02020603050405020304" pitchFamily="18" charset="0"/>
                <a:cs typeface="Times New Roman" panose="02020603050405020304" pitchFamily="18" charset="0"/>
              </a:rPr>
              <a:t>Anne-babadan </a:t>
            </a:r>
            <a:r>
              <a:rPr sz="1800" spc="-10" dirty="0">
                <a:latin typeface="Times New Roman" panose="02020603050405020304" pitchFamily="18" charset="0"/>
                <a:cs typeface="Times New Roman" panose="02020603050405020304" pitchFamily="18" charset="0"/>
              </a:rPr>
              <a:t>nefret ettiğini</a:t>
            </a:r>
            <a:r>
              <a:rPr sz="1800" spc="20" dirty="0">
                <a:latin typeface="Times New Roman" panose="02020603050405020304" pitchFamily="18" charset="0"/>
                <a:cs typeface="Times New Roman" panose="02020603050405020304" pitchFamily="18" charset="0"/>
              </a:rPr>
              <a:t> </a:t>
            </a:r>
            <a:r>
              <a:rPr sz="1800" spc="-10" dirty="0">
                <a:latin typeface="Times New Roman" panose="02020603050405020304" pitchFamily="18" charset="0"/>
                <a:cs typeface="Times New Roman" panose="02020603050405020304" pitchFamily="18" charset="0"/>
              </a:rPr>
              <a:t>söyleyebilir</a:t>
            </a:r>
            <a:endParaRPr sz="1800" dirty="0">
              <a:latin typeface="Times New Roman" panose="02020603050405020304" pitchFamily="18" charset="0"/>
              <a:cs typeface="Times New Roman" panose="02020603050405020304" pitchFamily="18" charset="0"/>
            </a:endParaRPr>
          </a:p>
          <a:p>
            <a:pPr marL="299085" indent="-286385">
              <a:lnSpc>
                <a:spcPct val="100000"/>
              </a:lnSpc>
              <a:spcBef>
                <a:spcPts val="1080"/>
              </a:spcBef>
              <a:buFont typeface="Arial"/>
              <a:buChar char="•"/>
              <a:tabLst>
                <a:tab pos="299085" algn="l"/>
                <a:tab pos="299720" algn="l"/>
              </a:tabLst>
            </a:pPr>
            <a:r>
              <a:rPr sz="1800" spc="-5" dirty="0">
                <a:latin typeface="Times New Roman" panose="02020603050405020304" pitchFamily="18" charset="0"/>
                <a:cs typeface="Times New Roman" panose="02020603050405020304" pitchFamily="18" charset="0"/>
              </a:rPr>
              <a:t>Kendine </a:t>
            </a:r>
            <a:r>
              <a:rPr sz="1800" spc="-20" dirty="0">
                <a:latin typeface="Times New Roman" panose="02020603050405020304" pitchFamily="18" charset="0"/>
                <a:cs typeface="Times New Roman" panose="02020603050405020304" pitchFamily="18" charset="0"/>
              </a:rPr>
              <a:t>karşı </a:t>
            </a:r>
            <a:r>
              <a:rPr sz="1800" spc="-5" dirty="0">
                <a:latin typeface="Times New Roman" panose="02020603050405020304" pitchFamily="18" charset="0"/>
                <a:cs typeface="Times New Roman" panose="02020603050405020304" pitchFamily="18" charset="0"/>
              </a:rPr>
              <a:t>güvensizlik</a:t>
            </a:r>
            <a:r>
              <a:rPr sz="1800" spc="15" dirty="0">
                <a:latin typeface="Times New Roman" panose="02020603050405020304" pitchFamily="18" charset="0"/>
                <a:cs typeface="Times New Roman" panose="02020603050405020304" pitchFamily="18" charset="0"/>
              </a:rPr>
              <a:t> </a:t>
            </a:r>
            <a:r>
              <a:rPr sz="1800" spc="-10" dirty="0">
                <a:latin typeface="Times New Roman" panose="02020603050405020304" pitchFamily="18" charset="0"/>
                <a:cs typeface="Times New Roman" panose="02020603050405020304" pitchFamily="18" charset="0"/>
              </a:rPr>
              <a:t>yaşayabilir</a:t>
            </a:r>
            <a:endParaRPr sz="1800" dirty="0">
              <a:latin typeface="Times New Roman" panose="02020603050405020304" pitchFamily="18" charset="0"/>
              <a:cs typeface="Times New Roman" panose="02020603050405020304" pitchFamily="18" charset="0"/>
            </a:endParaRPr>
          </a:p>
          <a:p>
            <a:pPr marL="299085" indent="-286385">
              <a:lnSpc>
                <a:spcPct val="100000"/>
              </a:lnSpc>
              <a:spcBef>
                <a:spcPts val="1080"/>
              </a:spcBef>
              <a:buFont typeface="Arial"/>
              <a:buChar char="•"/>
              <a:tabLst>
                <a:tab pos="299085" algn="l"/>
                <a:tab pos="299720" algn="l"/>
              </a:tabLst>
            </a:pPr>
            <a:r>
              <a:rPr sz="1800" spc="-5" dirty="0">
                <a:latin typeface="Times New Roman" panose="02020603050405020304" pitchFamily="18" charset="0"/>
                <a:cs typeface="Times New Roman" panose="02020603050405020304" pitchFamily="18" charset="0"/>
              </a:rPr>
              <a:t>Kendileri hakkında </a:t>
            </a:r>
            <a:r>
              <a:rPr sz="1800" spc="-20" dirty="0">
                <a:latin typeface="Times New Roman" panose="02020603050405020304" pitchFamily="18" charset="0"/>
                <a:cs typeface="Times New Roman" panose="02020603050405020304" pitchFamily="18" charset="0"/>
              </a:rPr>
              <a:t>kötü </a:t>
            </a:r>
            <a:r>
              <a:rPr sz="1800" spc="-10" dirty="0">
                <a:latin typeface="Times New Roman" panose="02020603050405020304" pitchFamily="18" charset="0"/>
                <a:cs typeface="Times New Roman" panose="02020603050405020304" pitchFamily="18" charset="0"/>
              </a:rPr>
              <a:t>konuşabilir (aptalım</a:t>
            </a:r>
            <a:r>
              <a:rPr sz="1800" spc="95" dirty="0">
                <a:latin typeface="Times New Roman" panose="02020603050405020304" pitchFamily="18" charset="0"/>
                <a:cs typeface="Times New Roman" panose="02020603050405020304" pitchFamily="18" charset="0"/>
              </a:rPr>
              <a:t> </a:t>
            </a:r>
            <a:r>
              <a:rPr sz="1800" dirty="0">
                <a:latin typeface="Times New Roman" panose="02020603050405020304" pitchFamily="18" charset="0"/>
                <a:cs typeface="Times New Roman" panose="02020603050405020304" pitchFamily="18" charset="0"/>
              </a:rPr>
              <a:t>vb.)</a:t>
            </a:r>
          </a:p>
          <a:p>
            <a:pPr marL="299085" indent="-286385">
              <a:lnSpc>
                <a:spcPct val="100000"/>
              </a:lnSpc>
              <a:spcBef>
                <a:spcPts val="1075"/>
              </a:spcBef>
              <a:buFont typeface="Arial"/>
              <a:buChar char="•"/>
              <a:tabLst>
                <a:tab pos="299085" algn="l"/>
                <a:tab pos="299720" algn="l"/>
              </a:tabLst>
            </a:pPr>
            <a:r>
              <a:rPr sz="1800" spc="-20" dirty="0">
                <a:latin typeface="Times New Roman" panose="02020603050405020304" pitchFamily="18" charset="0"/>
                <a:cs typeface="Times New Roman" panose="02020603050405020304" pitchFamily="18" charset="0"/>
              </a:rPr>
              <a:t>Yaşından </a:t>
            </a:r>
            <a:r>
              <a:rPr sz="1800" dirty="0">
                <a:latin typeface="Times New Roman" panose="02020603050405020304" pitchFamily="18" charset="0"/>
                <a:cs typeface="Times New Roman" panose="02020603050405020304" pitchFamily="18" charset="0"/>
              </a:rPr>
              <a:t>daha </a:t>
            </a:r>
            <a:r>
              <a:rPr sz="1800" spc="-5" dirty="0">
                <a:latin typeface="Times New Roman" panose="02020603050405020304" pitchFamily="18" charset="0"/>
                <a:cs typeface="Times New Roman" panose="02020603050405020304" pitchFamily="18" charset="0"/>
              </a:rPr>
              <a:t>küçük </a:t>
            </a:r>
            <a:r>
              <a:rPr sz="1800" spc="-10" dirty="0">
                <a:latin typeface="Times New Roman" panose="02020603050405020304" pitchFamily="18" charset="0"/>
                <a:cs typeface="Times New Roman" panose="02020603050405020304" pitchFamily="18" charset="0"/>
              </a:rPr>
              <a:t>davranışlar</a:t>
            </a:r>
            <a:r>
              <a:rPr sz="1800" spc="70" dirty="0">
                <a:latin typeface="Times New Roman" panose="02020603050405020304" pitchFamily="18" charset="0"/>
                <a:cs typeface="Times New Roman" panose="02020603050405020304" pitchFamily="18" charset="0"/>
              </a:rPr>
              <a:t> </a:t>
            </a:r>
            <a:r>
              <a:rPr sz="1800" spc="-10" dirty="0">
                <a:latin typeface="Times New Roman" panose="02020603050405020304" pitchFamily="18" charset="0"/>
                <a:cs typeface="Times New Roman" panose="02020603050405020304" pitchFamily="18" charset="0"/>
              </a:rPr>
              <a:t>sergileyebilir</a:t>
            </a:r>
            <a:endParaRPr sz="1800" dirty="0">
              <a:latin typeface="Times New Roman" panose="02020603050405020304" pitchFamily="18" charset="0"/>
              <a:cs typeface="Times New Roman" panose="02020603050405020304" pitchFamily="18" charset="0"/>
            </a:endParaRPr>
          </a:p>
          <a:p>
            <a:pPr marL="299085" indent="-286385">
              <a:lnSpc>
                <a:spcPct val="100000"/>
              </a:lnSpc>
              <a:spcBef>
                <a:spcPts val="1075"/>
              </a:spcBef>
              <a:buFont typeface="Arial"/>
              <a:buChar char="•"/>
              <a:tabLst>
                <a:tab pos="299085" algn="l"/>
                <a:tab pos="299720" algn="l"/>
              </a:tabLst>
            </a:pPr>
            <a:r>
              <a:rPr sz="1800" spc="-5" dirty="0">
                <a:latin typeface="Times New Roman" panose="02020603050405020304" pitchFamily="18" charset="0"/>
                <a:cs typeface="Times New Roman" panose="02020603050405020304" pitchFamily="18" charset="0"/>
              </a:rPr>
              <a:t>Konuşmada değişiklik </a:t>
            </a:r>
            <a:r>
              <a:rPr sz="1800" spc="-10" dirty="0">
                <a:latin typeface="Times New Roman" panose="02020603050405020304" pitchFamily="18" charset="0"/>
                <a:cs typeface="Times New Roman" panose="02020603050405020304" pitchFamily="18" charset="0"/>
              </a:rPr>
              <a:t>yaşayabilir </a:t>
            </a:r>
            <a:r>
              <a:rPr sz="1800" spc="-15" dirty="0">
                <a:latin typeface="Times New Roman" panose="02020603050405020304" pitchFamily="18" charset="0"/>
                <a:cs typeface="Times New Roman" panose="02020603050405020304" pitchFamily="18" charset="0"/>
              </a:rPr>
              <a:t>(kekemelik</a:t>
            </a:r>
            <a:r>
              <a:rPr sz="1800" spc="-25" dirty="0">
                <a:latin typeface="Times New Roman" panose="02020603050405020304" pitchFamily="18" charset="0"/>
                <a:cs typeface="Times New Roman" panose="02020603050405020304" pitchFamily="18" charset="0"/>
              </a:rPr>
              <a:t> </a:t>
            </a:r>
            <a:r>
              <a:rPr sz="1800" dirty="0">
                <a:latin typeface="Times New Roman" panose="02020603050405020304" pitchFamily="18" charset="0"/>
                <a:cs typeface="Times New Roman" panose="02020603050405020304" pitchFamily="18" charset="0"/>
              </a:rPr>
              <a:t>vb.)</a:t>
            </a:r>
          </a:p>
          <a:p>
            <a:pPr marL="299085" indent="-286385">
              <a:lnSpc>
                <a:spcPct val="100000"/>
              </a:lnSpc>
              <a:spcBef>
                <a:spcPts val="1075"/>
              </a:spcBef>
              <a:buFont typeface="Arial"/>
              <a:buChar char="•"/>
              <a:tabLst>
                <a:tab pos="299085" algn="l"/>
                <a:tab pos="299720" algn="l"/>
              </a:tabLst>
            </a:pPr>
            <a:r>
              <a:rPr sz="1800" dirty="0">
                <a:latin typeface="Times New Roman" panose="02020603050405020304" pitchFamily="18" charset="0"/>
                <a:cs typeface="Times New Roman" panose="02020603050405020304" pitchFamily="18" charset="0"/>
              </a:rPr>
              <a:t>Çok </a:t>
            </a:r>
            <a:r>
              <a:rPr sz="1800" spc="-5" dirty="0">
                <a:latin typeface="Times New Roman" panose="02020603050405020304" pitchFamily="18" charset="0"/>
                <a:cs typeface="Times New Roman" panose="02020603050405020304" pitchFamily="18" charset="0"/>
              </a:rPr>
              <a:t>sinirli olabilir </a:t>
            </a:r>
            <a:r>
              <a:rPr sz="1800" spc="-15" dirty="0">
                <a:latin typeface="Times New Roman" panose="02020603050405020304" pitchFamily="18" charset="0"/>
                <a:cs typeface="Times New Roman" panose="02020603050405020304" pitchFamily="18" charset="0"/>
              </a:rPr>
              <a:t>ya </a:t>
            </a:r>
            <a:r>
              <a:rPr sz="1800" dirty="0">
                <a:latin typeface="Times New Roman" panose="02020603050405020304" pitchFamily="18" charset="0"/>
                <a:cs typeface="Times New Roman" panose="02020603050405020304" pitchFamily="18" charset="0"/>
              </a:rPr>
              <a:t>da </a:t>
            </a:r>
            <a:r>
              <a:rPr sz="1800" spc="-10" dirty="0">
                <a:latin typeface="Times New Roman" panose="02020603050405020304" pitchFamily="18" charset="0"/>
                <a:cs typeface="Times New Roman" panose="02020603050405020304" pitchFamily="18" charset="0"/>
              </a:rPr>
              <a:t>tam </a:t>
            </a:r>
            <a:r>
              <a:rPr sz="1800" spc="-15" dirty="0">
                <a:latin typeface="Times New Roman" panose="02020603050405020304" pitchFamily="18" charset="0"/>
                <a:cs typeface="Times New Roman" panose="02020603050405020304" pitchFamily="18" charset="0"/>
              </a:rPr>
              <a:t>tersi </a:t>
            </a:r>
            <a:r>
              <a:rPr sz="1800" spc="-10" dirty="0">
                <a:latin typeface="Times New Roman" panose="02020603050405020304" pitchFamily="18" charset="0"/>
                <a:cs typeface="Times New Roman" panose="02020603050405020304" pitchFamily="18" charset="0"/>
              </a:rPr>
              <a:t>fazlaca </a:t>
            </a:r>
            <a:r>
              <a:rPr sz="1800" spc="-5" dirty="0">
                <a:latin typeface="Times New Roman" panose="02020603050405020304" pitchFamily="18" charset="0"/>
                <a:cs typeface="Times New Roman" panose="02020603050405020304" pitchFamily="18" charset="0"/>
              </a:rPr>
              <a:t>içine</a:t>
            </a:r>
            <a:r>
              <a:rPr sz="1800" spc="95" dirty="0">
                <a:latin typeface="Times New Roman" panose="02020603050405020304" pitchFamily="18" charset="0"/>
                <a:cs typeface="Times New Roman" panose="02020603050405020304" pitchFamily="18" charset="0"/>
              </a:rPr>
              <a:t> </a:t>
            </a:r>
            <a:r>
              <a:rPr sz="1800" spc="-5" dirty="0">
                <a:latin typeface="Times New Roman" panose="02020603050405020304" pitchFamily="18" charset="0"/>
                <a:cs typeface="Times New Roman" panose="02020603050405020304" pitchFamily="18" charset="0"/>
              </a:rPr>
              <a:t>kapanabilir</a:t>
            </a:r>
            <a:endParaRPr sz="1800" dirty="0">
              <a:latin typeface="Times New Roman" panose="02020603050405020304" pitchFamily="18" charset="0"/>
              <a:cs typeface="Times New Roman" panose="02020603050405020304" pitchFamily="18" charset="0"/>
            </a:endParaRPr>
          </a:p>
          <a:p>
            <a:pPr marL="299085" indent="-286385">
              <a:lnSpc>
                <a:spcPct val="100000"/>
              </a:lnSpc>
              <a:spcBef>
                <a:spcPts val="1080"/>
              </a:spcBef>
              <a:buFont typeface="Arial"/>
              <a:buChar char="•"/>
              <a:tabLst>
                <a:tab pos="299085" algn="l"/>
                <a:tab pos="299720" algn="l"/>
              </a:tabLst>
            </a:pPr>
            <a:r>
              <a:rPr sz="1800" spc="-10" dirty="0">
                <a:latin typeface="Times New Roman" panose="02020603050405020304" pitchFamily="18" charset="0"/>
                <a:cs typeface="Times New Roman" panose="02020603050405020304" pitchFamily="18" charset="0"/>
              </a:rPr>
              <a:t>Ders </a:t>
            </a:r>
            <a:r>
              <a:rPr sz="1800" spc="-5" dirty="0">
                <a:latin typeface="Times New Roman" panose="02020603050405020304" pitchFamily="18" charset="0"/>
                <a:cs typeface="Times New Roman" panose="02020603050405020304" pitchFamily="18" charset="0"/>
              </a:rPr>
              <a:t>başarısı</a:t>
            </a:r>
            <a:r>
              <a:rPr sz="1800" spc="-15" dirty="0">
                <a:latin typeface="Times New Roman" panose="02020603050405020304" pitchFamily="18" charset="0"/>
                <a:cs typeface="Times New Roman" panose="02020603050405020304" pitchFamily="18" charset="0"/>
              </a:rPr>
              <a:t> </a:t>
            </a:r>
            <a:r>
              <a:rPr sz="1800" spc="-5" dirty="0">
                <a:latin typeface="Times New Roman" panose="02020603050405020304" pitchFamily="18" charset="0"/>
                <a:cs typeface="Times New Roman" panose="02020603050405020304" pitchFamily="18" charset="0"/>
              </a:rPr>
              <a:t>düşebilir</a:t>
            </a:r>
            <a:endParaRPr sz="1800" dirty="0">
              <a:latin typeface="Times New Roman" panose="02020603050405020304" pitchFamily="18" charset="0"/>
              <a:cs typeface="Times New Roman" panose="02020603050405020304" pitchFamily="18" charset="0"/>
            </a:endParaRPr>
          </a:p>
          <a:p>
            <a:pPr marL="299085" indent="-286385">
              <a:lnSpc>
                <a:spcPct val="100000"/>
              </a:lnSpc>
              <a:spcBef>
                <a:spcPts val="1080"/>
              </a:spcBef>
              <a:buFont typeface="Arial"/>
              <a:buChar char="•"/>
              <a:tabLst>
                <a:tab pos="299085" algn="l"/>
                <a:tab pos="299720" algn="l"/>
              </a:tabLst>
            </a:pPr>
            <a:r>
              <a:rPr sz="1800" dirty="0">
                <a:latin typeface="Times New Roman" panose="02020603050405020304" pitchFamily="18" charset="0"/>
                <a:cs typeface="Times New Roman" panose="02020603050405020304" pitchFamily="18" charset="0"/>
              </a:rPr>
              <a:t>Alt </a:t>
            </a:r>
            <a:r>
              <a:rPr sz="1800" spc="-5" dirty="0">
                <a:latin typeface="Times New Roman" panose="02020603050405020304" pitchFamily="18" charset="0"/>
                <a:cs typeface="Times New Roman" panose="02020603050405020304" pitchFamily="18" charset="0"/>
              </a:rPr>
              <a:t>ıslatma </a:t>
            </a:r>
            <a:r>
              <a:rPr sz="1800" spc="-10" dirty="0">
                <a:latin typeface="Times New Roman" panose="02020603050405020304" pitchFamily="18" charset="0"/>
                <a:cs typeface="Times New Roman" panose="02020603050405020304" pitchFamily="18" charset="0"/>
              </a:rPr>
              <a:t>davranışı</a:t>
            </a:r>
            <a:r>
              <a:rPr sz="1800" spc="-60" dirty="0">
                <a:latin typeface="Times New Roman" panose="02020603050405020304" pitchFamily="18" charset="0"/>
                <a:cs typeface="Times New Roman" panose="02020603050405020304" pitchFamily="18" charset="0"/>
              </a:rPr>
              <a:t> </a:t>
            </a:r>
            <a:r>
              <a:rPr sz="1800" spc="-20" dirty="0">
                <a:latin typeface="Times New Roman" panose="02020603050405020304" pitchFamily="18" charset="0"/>
                <a:cs typeface="Times New Roman" panose="02020603050405020304" pitchFamily="18" charset="0"/>
              </a:rPr>
              <a:t>görülebilir.</a:t>
            </a:r>
            <a:endParaRPr sz="1800" dirty="0">
              <a:latin typeface="Times New Roman" panose="02020603050405020304" pitchFamily="18" charset="0"/>
              <a:cs typeface="Times New Roman" panose="02020603050405020304" pitchFamily="18" charset="0"/>
            </a:endParaRPr>
          </a:p>
        </p:txBody>
      </p:sp>
      <p:sp>
        <p:nvSpPr>
          <p:cNvPr id="4" name="object 4"/>
          <p:cNvSpPr/>
          <p:nvPr/>
        </p:nvSpPr>
        <p:spPr>
          <a:xfrm>
            <a:off x="5541263" y="1190244"/>
            <a:ext cx="3349518" cy="506425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718516" y="1382267"/>
            <a:ext cx="2995011" cy="468020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89358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9535" y="1245108"/>
            <a:ext cx="8264734" cy="1107996"/>
          </a:xfrm>
          <a:prstGeom prst="rect">
            <a:avLst/>
          </a:prstGeom>
        </p:spPr>
        <p:txBody>
          <a:bodyPr vert="horz" wrap="square" lIns="0" tIns="0" rIns="0" bIns="0" rtlCol="0">
            <a:spAutoFit/>
          </a:bodyPr>
          <a:lstStyle/>
          <a:p>
            <a:pPr marL="12700" marR="5080" algn="just">
              <a:lnSpc>
                <a:spcPct val="100000"/>
              </a:lnSpc>
            </a:pPr>
            <a:r>
              <a:rPr sz="2400" spc="-10" dirty="0">
                <a:latin typeface="Times New Roman" panose="02020603050405020304" pitchFamily="18" charset="0"/>
                <a:cs typeface="Times New Roman" panose="02020603050405020304" pitchFamily="18" charset="0"/>
              </a:rPr>
              <a:t>Çocuğa </a:t>
            </a:r>
            <a:r>
              <a:rPr sz="2400" spc="-5" dirty="0">
                <a:latin typeface="Times New Roman" panose="02020603050405020304" pitchFamily="18" charset="0"/>
                <a:cs typeface="Times New Roman" panose="02020603050405020304" pitchFamily="18" charset="0"/>
              </a:rPr>
              <a:t>bakmakla </a:t>
            </a:r>
            <a:r>
              <a:rPr sz="2400" dirty="0">
                <a:latin typeface="Times New Roman" panose="02020603050405020304" pitchFamily="18" charset="0"/>
                <a:cs typeface="Times New Roman" panose="02020603050405020304" pitchFamily="18" charset="0"/>
              </a:rPr>
              <a:t>yükümlü </a:t>
            </a:r>
            <a:r>
              <a:rPr sz="2400" spc="-5" dirty="0">
                <a:latin typeface="Times New Roman" panose="02020603050405020304" pitchFamily="18" charset="0"/>
                <a:cs typeface="Times New Roman" panose="02020603050405020304" pitchFamily="18" charset="0"/>
              </a:rPr>
              <a:t>kişinin çocuğu maddi gelir </a:t>
            </a:r>
            <a:r>
              <a:rPr sz="2400" spc="-10" dirty="0">
                <a:latin typeface="Times New Roman" panose="02020603050405020304" pitchFamily="18" charset="0"/>
                <a:cs typeface="Times New Roman" panose="02020603050405020304" pitchFamily="18" charset="0"/>
              </a:rPr>
              <a:t>kaynağı olarak </a:t>
            </a:r>
            <a:r>
              <a:rPr sz="2400" spc="-5" dirty="0">
                <a:latin typeface="Times New Roman" panose="02020603050405020304" pitchFamily="18" charset="0"/>
                <a:cs typeface="Times New Roman" panose="02020603050405020304" pitchFamily="18" charset="0"/>
              </a:rPr>
              <a:t>görüp </a:t>
            </a:r>
            <a:r>
              <a:rPr sz="2400" spc="-10" dirty="0">
                <a:latin typeface="Times New Roman" panose="02020603050405020304" pitchFamily="18" charset="0"/>
                <a:cs typeface="Times New Roman" panose="02020603050405020304" pitchFamily="18" charset="0"/>
              </a:rPr>
              <a:t>çocuktan </a:t>
            </a:r>
            <a:r>
              <a:rPr sz="2400" spc="-5" dirty="0">
                <a:latin typeface="Times New Roman" panose="02020603050405020304" pitchFamily="18" charset="0"/>
                <a:cs typeface="Times New Roman" panose="02020603050405020304" pitchFamily="18" charset="0"/>
              </a:rPr>
              <a:t>maddi  </a:t>
            </a:r>
            <a:r>
              <a:rPr sz="2400" spc="-15" dirty="0">
                <a:latin typeface="Times New Roman" panose="02020603050405020304" pitchFamily="18" charset="0"/>
                <a:cs typeface="Times New Roman" panose="02020603050405020304" pitchFamily="18" charset="0"/>
              </a:rPr>
              <a:t>kazanç </a:t>
            </a:r>
            <a:r>
              <a:rPr sz="2400" dirty="0">
                <a:latin typeface="Times New Roman" panose="02020603050405020304" pitchFamily="18" charset="0"/>
                <a:cs typeface="Times New Roman" panose="02020603050405020304" pitchFamily="18" charset="0"/>
              </a:rPr>
              <a:t>elde </a:t>
            </a:r>
            <a:r>
              <a:rPr sz="2400" spc="-5" dirty="0">
                <a:latin typeface="Times New Roman" panose="02020603050405020304" pitchFamily="18" charset="0"/>
                <a:cs typeface="Times New Roman" panose="02020603050405020304" pitchFamily="18" charset="0"/>
              </a:rPr>
              <a:t>etme </a:t>
            </a:r>
            <a:r>
              <a:rPr sz="2400" spc="-10" dirty="0">
                <a:latin typeface="Times New Roman" panose="02020603050405020304" pitchFamily="18" charset="0"/>
                <a:cs typeface="Times New Roman" panose="02020603050405020304" pitchFamily="18" charset="0"/>
              </a:rPr>
              <a:t>isteğidir </a:t>
            </a:r>
            <a:r>
              <a:rPr sz="2400" spc="-5" dirty="0">
                <a:latin typeface="Times New Roman" panose="02020603050405020304" pitchFamily="18" charset="0"/>
                <a:cs typeface="Times New Roman" panose="02020603050405020304" pitchFamily="18" charset="0"/>
              </a:rPr>
              <a:t>(çocuğun</a:t>
            </a:r>
            <a:r>
              <a:rPr sz="2400" spc="14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çalıştırılması).</a:t>
            </a:r>
            <a:endParaRPr sz="2400"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1651594" y="332656"/>
            <a:ext cx="5246825" cy="553998"/>
          </a:xfrm>
          <a:prstGeom prst="rect">
            <a:avLst/>
          </a:prstGeom>
        </p:spPr>
        <p:txBody>
          <a:bodyPr vert="horz" wrap="square" lIns="0" tIns="0" rIns="0" bIns="0" rtlCol="0">
            <a:spAutoFit/>
          </a:bodyPr>
          <a:lstStyle/>
          <a:p>
            <a:pPr marL="12700">
              <a:lnSpc>
                <a:spcPct val="100000"/>
              </a:lnSpc>
            </a:pPr>
            <a:r>
              <a:rPr sz="3600" b="0" dirty="0">
                <a:latin typeface="Times New Roman" panose="02020603050405020304" pitchFamily="18" charset="0"/>
                <a:cs typeface="Times New Roman" panose="02020603050405020304" pitchFamily="18" charset="0"/>
              </a:rPr>
              <a:t>Ekonomik</a:t>
            </a:r>
            <a:r>
              <a:rPr sz="3600" b="0" spc="-70" dirty="0">
                <a:latin typeface="Times New Roman" panose="02020603050405020304" pitchFamily="18" charset="0"/>
                <a:cs typeface="Times New Roman" panose="02020603050405020304" pitchFamily="18" charset="0"/>
              </a:rPr>
              <a:t> </a:t>
            </a:r>
            <a:r>
              <a:rPr sz="3600" b="0" dirty="0">
                <a:latin typeface="Times New Roman" panose="02020603050405020304" pitchFamily="18" charset="0"/>
                <a:cs typeface="Times New Roman" panose="02020603050405020304" pitchFamily="18" charset="0"/>
              </a:rPr>
              <a:t>İstismar</a:t>
            </a:r>
            <a:endParaRPr sz="3600" dirty="0">
              <a:latin typeface="Times New Roman" panose="02020603050405020304" pitchFamily="18" charset="0"/>
              <a:cs typeface="Times New Roman" panose="02020603050405020304" pitchFamily="18" charset="0"/>
            </a:endParaRPr>
          </a:p>
        </p:txBody>
      </p:sp>
      <p:sp>
        <p:nvSpPr>
          <p:cNvPr id="4" name="object 4"/>
          <p:cNvSpPr/>
          <p:nvPr/>
        </p:nvSpPr>
        <p:spPr>
          <a:xfrm>
            <a:off x="99881" y="2516460"/>
            <a:ext cx="4649372" cy="312724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977160" y="2493503"/>
            <a:ext cx="3851734" cy="3127248"/>
          </a:xfrm>
          <a:prstGeom prst="rect">
            <a:avLst/>
          </a:prstGeom>
          <a:blipFill>
            <a:blip r:embed="rId3" cstate="print"/>
            <a:stretch>
              <a:fillRect/>
            </a:stretch>
          </a:blipFill>
        </p:spPr>
        <p:txBody>
          <a:bodyPr wrap="square" lIns="0" tIns="0" rIns="0" bIns="0" rtlCol="0"/>
          <a:lstStyle/>
          <a:p>
            <a:endParaRPr/>
          </a:p>
        </p:txBody>
      </p:sp>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16779" y="2780928"/>
            <a:ext cx="4015575" cy="2598313"/>
          </a:xfrm>
          <a:prstGeom prst="rect">
            <a:avLst/>
          </a:prstGeom>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3391" y="2708919"/>
            <a:ext cx="3440878" cy="2670321"/>
          </a:xfrm>
          <a:prstGeom prst="rect">
            <a:avLst/>
          </a:prstGeom>
        </p:spPr>
      </p:pic>
    </p:spTree>
    <p:extLst>
      <p:ext uri="{BB962C8B-B14F-4D97-AF65-F5344CB8AC3E}">
        <p14:creationId xmlns:p14="http://schemas.microsoft.com/office/powerpoint/2010/main" val="4109408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7664" y="184666"/>
            <a:ext cx="5865909" cy="553998"/>
          </a:xfrm>
          <a:prstGeom prst="rect">
            <a:avLst/>
          </a:prstGeom>
        </p:spPr>
        <p:txBody>
          <a:bodyPr vert="horz" wrap="square" lIns="0" tIns="0" rIns="0" bIns="0" rtlCol="0">
            <a:spAutoFit/>
          </a:bodyPr>
          <a:lstStyle/>
          <a:p>
            <a:pPr marL="12700">
              <a:lnSpc>
                <a:spcPct val="100000"/>
              </a:lnSpc>
            </a:pPr>
            <a:r>
              <a:rPr sz="3600" b="0" dirty="0">
                <a:solidFill>
                  <a:srgbClr val="C00000"/>
                </a:solidFill>
                <a:latin typeface="Times New Roman" panose="02020603050405020304" pitchFamily="18" charset="0"/>
                <a:cs typeface="Times New Roman" panose="02020603050405020304" pitchFamily="18" charset="0"/>
              </a:rPr>
              <a:t>Cinsel</a:t>
            </a:r>
            <a:r>
              <a:rPr sz="3600" b="0" spc="-75" dirty="0">
                <a:solidFill>
                  <a:srgbClr val="C00000"/>
                </a:solidFill>
                <a:latin typeface="Times New Roman" panose="02020603050405020304" pitchFamily="18" charset="0"/>
                <a:cs typeface="Times New Roman" panose="02020603050405020304" pitchFamily="18" charset="0"/>
              </a:rPr>
              <a:t> </a:t>
            </a:r>
            <a:r>
              <a:rPr sz="3600" b="0" dirty="0">
                <a:solidFill>
                  <a:srgbClr val="C00000"/>
                </a:solidFill>
                <a:latin typeface="Times New Roman" panose="02020603050405020304" pitchFamily="18" charset="0"/>
                <a:cs typeface="Times New Roman" panose="02020603050405020304" pitchFamily="18" charset="0"/>
              </a:rPr>
              <a:t>İstismar</a:t>
            </a:r>
            <a:endParaRPr sz="36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395537" y="905208"/>
            <a:ext cx="8467109" cy="1107996"/>
          </a:xfrm>
          <a:prstGeom prst="rect">
            <a:avLst/>
          </a:prstGeom>
        </p:spPr>
        <p:txBody>
          <a:bodyPr vert="horz" wrap="square" lIns="0" tIns="0" rIns="0" bIns="0" rtlCol="0">
            <a:spAutoFit/>
          </a:bodyPr>
          <a:lstStyle/>
          <a:p>
            <a:pPr algn="just">
              <a:lnSpc>
                <a:spcPct val="100000"/>
              </a:lnSpc>
            </a:pPr>
            <a:r>
              <a:rPr sz="2400" dirty="0">
                <a:latin typeface="Times New Roman" panose="02020603050405020304" pitchFamily="18" charset="0"/>
                <a:cs typeface="Times New Roman" panose="02020603050405020304" pitchFamily="18" charset="0"/>
              </a:rPr>
              <a:t>Çocuğun, bir </a:t>
            </a:r>
            <a:r>
              <a:rPr sz="2400" spc="-5" dirty="0">
                <a:latin typeface="Times New Roman" panose="02020603050405020304" pitchFamily="18" charset="0"/>
                <a:cs typeface="Times New Roman" panose="02020603050405020304" pitchFamily="18" charset="0"/>
              </a:rPr>
              <a:t>erişkinin cinsel gereksinim </a:t>
            </a:r>
            <a:r>
              <a:rPr sz="2400" spc="-15" dirty="0">
                <a:latin typeface="Times New Roman" panose="02020603050405020304" pitchFamily="18" charset="0"/>
                <a:cs typeface="Times New Roman" panose="02020603050405020304" pitchFamily="18" charset="0"/>
              </a:rPr>
              <a:t>ya </a:t>
            </a:r>
            <a:r>
              <a:rPr sz="2400" dirty="0">
                <a:latin typeface="Times New Roman" panose="02020603050405020304" pitchFamily="18" charset="0"/>
                <a:cs typeface="Times New Roman" panose="02020603050405020304" pitchFamily="18" charset="0"/>
              </a:rPr>
              <a:t>da </a:t>
            </a:r>
            <a:r>
              <a:rPr sz="2400" spc="-10" dirty="0">
                <a:latin typeface="Times New Roman" panose="02020603050405020304" pitchFamily="18" charset="0"/>
                <a:cs typeface="Times New Roman" panose="02020603050405020304" pitchFamily="18" charset="0"/>
              </a:rPr>
              <a:t>isteklerinin </a:t>
            </a:r>
            <a:r>
              <a:rPr sz="2400" spc="-5" dirty="0">
                <a:latin typeface="Times New Roman" panose="02020603050405020304" pitchFamily="18" charset="0"/>
                <a:cs typeface="Times New Roman" panose="02020603050405020304" pitchFamily="18" charset="0"/>
              </a:rPr>
              <a:t>doyumu </a:t>
            </a:r>
            <a:r>
              <a:rPr sz="2400" spc="-10" dirty="0">
                <a:latin typeface="Times New Roman" panose="02020603050405020304" pitchFamily="18" charset="0"/>
                <a:cs typeface="Times New Roman" panose="02020603050405020304" pitchFamily="18" charset="0"/>
              </a:rPr>
              <a:t>için </a:t>
            </a:r>
            <a:r>
              <a:rPr sz="2400" spc="-5" dirty="0" err="1">
                <a:latin typeface="Times New Roman" panose="02020603050405020304" pitchFamily="18" charset="0"/>
                <a:cs typeface="Times New Roman" panose="02020603050405020304" pitchFamily="18" charset="0"/>
              </a:rPr>
              <a:t>cinsel</a:t>
            </a:r>
            <a:r>
              <a:rPr sz="2400" spc="-5" dirty="0">
                <a:latin typeface="Times New Roman" panose="02020603050405020304" pitchFamily="18" charset="0"/>
                <a:cs typeface="Times New Roman" panose="02020603050405020304" pitchFamily="18" charset="0"/>
              </a:rPr>
              <a:t> </a:t>
            </a:r>
            <a:r>
              <a:rPr sz="2400" dirty="0" err="1">
                <a:latin typeface="Times New Roman" panose="02020603050405020304" pitchFamily="18" charset="0"/>
                <a:cs typeface="Times New Roman" panose="02020603050405020304" pitchFamily="18" charset="0"/>
              </a:rPr>
              <a:t>nesne</a:t>
            </a:r>
            <a:r>
              <a:rPr lang="tr-TR" sz="2400" spc="250" dirty="0">
                <a:latin typeface="Times New Roman" panose="02020603050405020304" pitchFamily="18" charset="0"/>
                <a:cs typeface="Times New Roman" panose="02020603050405020304" pitchFamily="18" charset="0"/>
              </a:rPr>
              <a:t> </a:t>
            </a:r>
            <a:r>
              <a:rPr sz="2400" spc="-10" dirty="0" err="1">
                <a:latin typeface="Times New Roman" panose="02020603050405020304" pitchFamily="18" charset="0"/>
                <a:cs typeface="Times New Roman" panose="02020603050405020304" pitchFamily="18" charset="0"/>
              </a:rPr>
              <a:t>olarak</a:t>
            </a:r>
            <a:r>
              <a:rPr lang="tr-TR" sz="2400" dirty="0">
                <a:latin typeface="Times New Roman" panose="02020603050405020304" pitchFamily="18" charset="0"/>
                <a:cs typeface="Times New Roman" panose="02020603050405020304" pitchFamily="18" charset="0"/>
              </a:rPr>
              <a:t> </a:t>
            </a:r>
            <a:r>
              <a:rPr sz="2400" spc="-5" dirty="0" err="1">
                <a:solidFill>
                  <a:srgbClr val="000099"/>
                </a:solidFill>
                <a:latin typeface="Times New Roman" panose="02020603050405020304" pitchFamily="18" charset="0"/>
                <a:cs typeface="Times New Roman" panose="02020603050405020304" pitchFamily="18" charset="0"/>
              </a:rPr>
              <a:t>kullanılması</a:t>
            </a:r>
            <a:r>
              <a:rPr sz="2400" spc="-5" dirty="0">
                <a:solidFill>
                  <a:srgbClr val="000099"/>
                </a:solidFill>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ya </a:t>
            </a:r>
            <a:r>
              <a:rPr sz="2400" dirty="0">
                <a:latin typeface="Times New Roman" panose="02020603050405020304" pitchFamily="18" charset="0"/>
                <a:cs typeface="Times New Roman" panose="02020603050405020304" pitchFamily="18" charset="0"/>
              </a:rPr>
              <a:t>da </a:t>
            </a:r>
            <a:r>
              <a:rPr sz="2400" spc="-5" dirty="0">
                <a:solidFill>
                  <a:srgbClr val="FF0000"/>
                </a:solidFill>
                <a:latin typeface="Times New Roman" panose="02020603050405020304" pitchFamily="18" charset="0"/>
                <a:cs typeface="Times New Roman" panose="02020603050405020304" pitchFamily="18" charset="0"/>
              </a:rPr>
              <a:t>kullanılmasına </a:t>
            </a:r>
            <a:r>
              <a:rPr sz="2400" spc="-15" dirty="0">
                <a:solidFill>
                  <a:srgbClr val="FF0000"/>
                </a:solidFill>
                <a:latin typeface="Times New Roman" panose="02020603050405020304" pitchFamily="18" charset="0"/>
                <a:cs typeface="Times New Roman" panose="02020603050405020304" pitchFamily="18" charset="0"/>
              </a:rPr>
              <a:t>göz </a:t>
            </a:r>
            <a:r>
              <a:rPr sz="2400" dirty="0">
                <a:solidFill>
                  <a:srgbClr val="FF0000"/>
                </a:solidFill>
                <a:latin typeface="Times New Roman" panose="02020603050405020304" pitchFamily="18" charset="0"/>
                <a:cs typeface="Times New Roman" panose="02020603050405020304" pitchFamily="18" charset="0"/>
              </a:rPr>
              <a:t>yumulması  </a:t>
            </a:r>
            <a:r>
              <a:rPr sz="2400" spc="-5" dirty="0">
                <a:latin typeface="Times New Roman" panose="02020603050405020304" pitchFamily="18" charset="0"/>
                <a:cs typeface="Times New Roman" panose="02020603050405020304" pitchFamily="18" charset="0"/>
              </a:rPr>
              <a:t>şeklinde</a:t>
            </a:r>
            <a:r>
              <a:rPr sz="2400" spc="114"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tanımlanır.</a:t>
            </a:r>
            <a:endParaRPr sz="2400" dirty="0">
              <a:latin typeface="Times New Roman" panose="02020603050405020304" pitchFamily="18" charset="0"/>
              <a:cs typeface="Times New Roman" panose="02020603050405020304" pitchFamily="18" charset="0"/>
            </a:endParaRPr>
          </a:p>
        </p:txBody>
      </p:sp>
      <p:sp>
        <p:nvSpPr>
          <p:cNvPr id="4" name="object 4"/>
          <p:cNvSpPr/>
          <p:nvPr/>
        </p:nvSpPr>
        <p:spPr>
          <a:xfrm>
            <a:off x="0" y="2013204"/>
            <a:ext cx="5401994" cy="409498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3185" y="2205227"/>
            <a:ext cx="5061556" cy="371094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508104" y="2492896"/>
            <a:ext cx="3354542" cy="3046988"/>
          </a:xfrm>
          <a:prstGeom prst="rect">
            <a:avLst/>
          </a:prstGeom>
        </p:spPr>
        <p:txBody>
          <a:bodyPr vert="horz" wrap="square" lIns="0" tIns="0" rIns="0" bIns="0" rtlCol="0">
            <a:spAutoFit/>
          </a:bodyPr>
          <a:lstStyle/>
          <a:p>
            <a:pPr marL="12700" algn="just">
              <a:lnSpc>
                <a:spcPct val="100000"/>
              </a:lnSpc>
            </a:pPr>
            <a:r>
              <a:rPr sz="2400" b="1" spc="-5" dirty="0">
                <a:latin typeface="Times New Roman" panose="02020603050405020304" pitchFamily="18" charset="0"/>
                <a:cs typeface="Times New Roman" panose="02020603050405020304" pitchFamily="18" charset="0"/>
              </a:rPr>
              <a:t>Cinsel </a:t>
            </a:r>
            <a:r>
              <a:rPr sz="2400" b="1" spc="-5" dirty="0" err="1">
                <a:latin typeface="Times New Roman" panose="02020603050405020304" pitchFamily="18" charset="0"/>
                <a:cs typeface="Times New Roman" panose="02020603050405020304" pitchFamily="18" charset="0"/>
              </a:rPr>
              <a:t>İstismar</a:t>
            </a:r>
            <a:r>
              <a:rPr sz="2400" b="1" spc="-5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2</a:t>
            </a:r>
            <a:endParaRPr sz="2400" dirty="0">
              <a:latin typeface="Times New Roman" panose="02020603050405020304" pitchFamily="18" charset="0"/>
              <a:cs typeface="Times New Roman" panose="02020603050405020304" pitchFamily="18" charset="0"/>
            </a:endParaRPr>
          </a:p>
          <a:p>
            <a:pPr marL="12700" algn="just">
              <a:lnSpc>
                <a:spcPct val="100000"/>
              </a:lnSpc>
            </a:pPr>
            <a:r>
              <a:rPr sz="2400" b="1" spc="-30" dirty="0">
                <a:latin typeface="Times New Roman" panose="02020603050405020304" pitchFamily="18" charset="0"/>
                <a:cs typeface="Times New Roman" panose="02020603050405020304" pitchFamily="18" charset="0"/>
              </a:rPr>
              <a:t>Yönüyle </a:t>
            </a:r>
            <a:r>
              <a:rPr sz="2400" b="1" dirty="0">
                <a:latin typeface="Times New Roman" panose="02020603050405020304" pitchFamily="18" charset="0"/>
                <a:cs typeface="Times New Roman" panose="02020603050405020304" pitchFamily="18" charset="0"/>
              </a:rPr>
              <a:t>Ele</a:t>
            </a:r>
            <a:r>
              <a:rPr sz="2400" b="1" spc="-35" dirty="0">
                <a:latin typeface="Times New Roman" panose="02020603050405020304" pitchFamily="18" charset="0"/>
                <a:cs typeface="Times New Roman" panose="02020603050405020304" pitchFamily="18" charset="0"/>
              </a:rPr>
              <a:t> </a:t>
            </a:r>
            <a:r>
              <a:rPr sz="2400" b="1" spc="-5" dirty="0">
                <a:latin typeface="Times New Roman" panose="02020603050405020304" pitchFamily="18" charset="0"/>
                <a:cs typeface="Times New Roman" panose="02020603050405020304" pitchFamily="18" charset="0"/>
              </a:rPr>
              <a:t>Alınabilir:</a:t>
            </a:r>
            <a:endParaRPr sz="2400" dirty="0">
              <a:latin typeface="Times New Roman" panose="02020603050405020304" pitchFamily="18" charset="0"/>
              <a:cs typeface="Times New Roman" panose="02020603050405020304" pitchFamily="18" charset="0"/>
            </a:endParaRPr>
          </a:p>
          <a:p>
            <a:pPr algn="just">
              <a:lnSpc>
                <a:spcPct val="150000"/>
              </a:lnSpc>
              <a:spcBef>
                <a:spcPts val="30"/>
              </a:spcBef>
            </a:pPr>
            <a:endParaRPr sz="2000" dirty="0">
              <a:latin typeface="Times New Roman" panose="02020603050405020304" pitchFamily="18" charset="0"/>
              <a:cs typeface="Times New Roman" panose="02020603050405020304" pitchFamily="18" charset="0"/>
            </a:endParaRPr>
          </a:p>
          <a:p>
            <a:pPr marL="299085" marR="307340" indent="-286385" algn="just">
              <a:lnSpc>
                <a:spcPct val="150000"/>
              </a:lnSpc>
              <a:buFont typeface="Arial"/>
              <a:buChar char="•"/>
              <a:tabLst>
                <a:tab pos="299085" algn="l"/>
                <a:tab pos="299720" algn="l"/>
              </a:tabLst>
            </a:pPr>
            <a:r>
              <a:rPr sz="2000" spc="-5" dirty="0">
                <a:latin typeface="Times New Roman" panose="02020603050405020304" pitchFamily="18" charset="0"/>
                <a:cs typeface="Times New Roman" panose="02020603050405020304" pitchFamily="18" charset="0"/>
              </a:rPr>
              <a:t>Dokunma Olmaksızın  </a:t>
            </a:r>
            <a:r>
              <a:rPr sz="2000" spc="-20" dirty="0">
                <a:latin typeface="Times New Roman" panose="02020603050405020304" pitchFamily="18" charset="0"/>
                <a:cs typeface="Times New Roman" panose="02020603050405020304" pitchFamily="18" charset="0"/>
              </a:rPr>
              <a:t>Yapılan </a:t>
            </a:r>
            <a:r>
              <a:rPr sz="2000" dirty="0">
                <a:latin typeface="Times New Roman" panose="02020603050405020304" pitchFamily="18" charset="0"/>
                <a:cs typeface="Times New Roman" panose="02020603050405020304" pitchFamily="18" charset="0"/>
              </a:rPr>
              <a:t>Cinsel</a:t>
            </a:r>
            <a:r>
              <a:rPr sz="2000" spc="-4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İstismar</a:t>
            </a:r>
            <a:endParaRPr sz="2000" dirty="0">
              <a:latin typeface="Times New Roman" panose="02020603050405020304" pitchFamily="18" charset="0"/>
              <a:cs typeface="Times New Roman" panose="02020603050405020304" pitchFamily="18" charset="0"/>
            </a:endParaRPr>
          </a:p>
          <a:p>
            <a:pPr marL="299085" indent="-286385" algn="just">
              <a:lnSpc>
                <a:spcPct val="150000"/>
              </a:lnSpc>
              <a:buFont typeface="Arial"/>
              <a:buChar char="•"/>
              <a:tabLst>
                <a:tab pos="299085" algn="l"/>
                <a:tab pos="299720" algn="l"/>
              </a:tabLst>
            </a:pPr>
            <a:r>
              <a:rPr sz="2000" dirty="0" err="1">
                <a:latin typeface="Times New Roman" panose="02020603050405020304" pitchFamily="18" charset="0"/>
                <a:cs typeface="Times New Roman" panose="02020603050405020304" pitchFamily="18" charset="0"/>
              </a:rPr>
              <a:t>Dokunmanın</a:t>
            </a:r>
            <a:r>
              <a:rPr sz="2000" spc="-114"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Olduğu</a:t>
            </a:r>
            <a:r>
              <a:rPr lang="tr-TR"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Cinsel</a:t>
            </a:r>
            <a:r>
              <a:rPr sz="2000" spc="-80" dirty="0">
                <a:latin typeface="Times New Roman" panose="02020603050405020304" pitchFamily="18" charset="0"/>
                <a:cs typeface="Times New Roman" panose="02020603050405020304" pitchFamily="18" charset="0"/>
              </a:rPr>
              <a:t> </a:t>
            </a:r>
            <a:r>
              <a:rPr sz="2000" spc="-5" dirty="0" err="1">
                <a:latin typeface="Times New Roman" panose="02020603050405020304" pitchFamily="18" charset="0"/>
                <a:cs typeface="Times New Roman" panose="02020603050405020304" pitchFamily="18" charset="0"/>
              </a:rPr>
              <a:t>İstismar</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8240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9180" y="16105"/>
            <a:ext cx="7389243" cy="1107996"/>
          </a:xfrm>
          <a:prstGeom prst="rect">
            <a:avLst/>
          </a:prstGeom>
        </p:spPr>
        <p:txBody>
          <a:bodyPr vert="horz" wrap="square" lIns="0" tIns="0" rIns="0" bIns="0" rtlCol="0">
            <a:spAutoFit/>
          </a:bodyPr>
          <a:lstStyle/>
          <a:p>
            <a:pPr marL="12700">
              <a:lnSpc>
                <a:spcPct val="100000"/>
              </a:lnSpc>
            </a:pPr>
            <a:r>
              <a:rPr sz="3600" b="0" dirty="0">
                <a:latin typeface="Times New Roman" panose="02020603050405020304" pitchFamily="18" charset="0"/>
                <a:cs typeface="Times New Roman" panose="02020603050405020304" pitchFamily="18" charset="0"/>
              </a:rPr>
              <a:t>Dokunma Olmaksızın Yapılan Cinsel</a:t>
            </a:r>
            <a:r>
              <a:rPr sz="3600" b="0" spc="-155" dirty="0">
                <a:latin typeface="Times New Roman" panose="02020603050405020304" pitchFamily="18" charset="0"/>
                <a:cs typeface="Times New Roman" panose="02020603050405020304" pitchFamily="18" charset="0"/>
              </a:rPr>
              <a:t> </a:t>
            </a:r>
            <a:r>
              <a:rPr sz="3600" b="0" dirty="0">
                <a:latin typeface="Times New Roman" panose="02020603050405020304" pitchFamily="18" charset="0"/>
                <a:cs typeface="Times New Roman" panose="02020603050405020304" pitchFamily="18" charset="0"/>
              </a:rPr>
              <a:t>istismar</a:t>
            </a:r>
            <a:endParaRPr sz="36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235868" y="1179322"/>
            <a:ext cx="8699812" cy="1231106"/>
          </a:xfrm>
          <a:prstGeom prst="rect">
            <a:avLst/>
          </a:prstGeom>
        </p:spPr>
        <p:txBody>
          <a:bodyPr vert="horz" wrap="square" lIns="0" tIns="0" rIns="0" bIns="0" rtlCol="0">
            <a:spAutoFit/>
          </a:bodyPr>
          <a:lstStyle/>
          <a:p>
            <a:pPr marL="12700" marR="5080">
              <a:lnSpc>
                <a:spcPct val="100000"/>
              </a:lnSpc>
            </a:pPr>
            <a:r>
              <a:rPr sz="2000" spc="-5" dirty="0">
                <a:latin typeface="Times New Roman" panose="02020603050405020304" pitchFamily="18" charset="0"/>
                <a:cs typeface="Times New Roman" panose="02020603050405020304" pitchFamily="18" charset="0"/>
              </a:rPr>
              <a:t>Cinsel </a:t>
            </a:r>
            <a:r>
              <a:rPr sz="2000" spc="-15" dirty="0">
                <a:latin typeface="Times New Roman" panose="02020603050405020304" pitchFamily="18" charset="0"/>
                <a:cs typeface="Times New Roman" panose="02020603050405020304" pitchFamily="18" charset="0"/>
              </a:rPr>
              <a:t>konularda </a:t>
            </a:r>
            <a:r>
              <a:rPr sz="2000" spc="-10" dirty="0">
                <a:latin typeface="Times New Roman" panose="02020603050405020304" pitchFamily="18" charset="0"/>
                <a:cs typeface="Times New Roman" panose="02020603050405020304" pitchFamily="18" charset="0"/>
              </a:rPr>
              <a:t>konuşup, </a:t>
            </a:r>
            <a:r>
              <a:rPr sz="2000" spc="-5" dirty="0">
                <a:latin typeface="Times New Roman" panose="02020603050405020304" pitchFamily="18" charset="0"/>
                <a:cs typeface="Times New Roman" panose="02020603050405020304" pitchFamily="18" charset="0"/>
              </a:rPr>
              <a:t>çocuğu şaşırtmak onda </a:t>
            </a:r>
            <a:r>
              <a:rPr sz="2000" spc="-20" dirty="0">
                <a:latin typeface="Times New Roman" panose="02020603050405020304" pitchFamily="18" charset="0"/>
                <a:cs typeface="Times New Roman" panose="02020603050405020304" pitchFamily="18" charset="0"/>
              </a:rPr>
              <a:t>korku, </a:t>
            </a:r>
            <a:r>
              <a:rPr sz="2000" spc="-5" dirty="0">
                <a:latin typeface="Times New Roman" panose="02020603050405020304" pitchFamily="18" charset="0"/>
                <a:cs typeface="Times New Roman" panose="02020603050405020304" pitchFamily="18" charset="0"/>
              </a:rPr>
              <a:t>bunalım, </a:t>
            </a:r>
            <a:r>
              <a:rPr sz="2000" spc="-10" dirty="0">
                <a:latin typeface="Times New Roman" panose="02020603050405020304" pitchFamily="18" charset="0"/>
                <a:cs typeface="Times New Roman" panose="02020603050405020304" pitchFamily="18" charset="0"/>
              </a:rPr>
              <a:t>huzursuzluk yaratmak </a:t>
            </a:r>
            <a:r>
              <a:rPr sz="2000" spc="-5" dirty="0">
                <a:latin typeface="Times New Roman" panose="02020603050405020304" pitchFamily="18" charset="0"/>
                <a:cs typeface="Times New Roman" panose="02020603050405020304" pitchFamily="18" charset="0"/>
              </a:rPr>
              <a:t>bu  </a:t>
            </a:r>
            <a:r>
              <a:rPr sz="2000" spc="-20" dirty="0">
                <a:latin typeface="Times New Roman" panose="02020603050405020304" pitchFamily="18" charset="0"/>
                <a:cs typeface="Times New Roman" panose="02020603050405020304" pitchFamily="18" charset="0"/>
              </a:rPr>
              <a:t>kapsamdadır. </a:t>
            </a:r>
            <a:r>
              <a:rPr sz="2000" spc="-5" dirty="0">
                <a:latin typeface="Times New Roman" panose="02020603050405020304" pitchFamily="18" charset="0"/>
                <a:cs typeface="Times New Roman" panose="02020603050405020304" pitchFamily="18" charset="0"/>
              </a:rPr>
              <a:t>Açık saçık </a:t>
            </a:r>
            <a:r>
              <a:rPr sz="2000" spc="-15" dirty="0">
                <a:latin typeface="Times New Roman" panose="02020603050405020304" pitchFamily="18" charset="0"/>
                <a:cs typeface="Times New Roman" panose="02020603050405020304" pitchFamily="18" charset="0"/>
              </a:rPr>
              <a:t>telefon </a:t>
            </a:r>
            <a:r>
              <a:rPr sz="2000" spc="-10" dirty="0">
                <a:latin typeface="Times New Roman" panose="02020603050405020304" pitchFamily="18" charset="0"/>
                <a:cs typeface="Times New Roman" panose="02020603050405020304" pitchFamily="18" charset="0"/>
              </a:rPr>
              <a:t>konuşmaları, </a:t>
            </a:r>
            <a:r>
              <a:rPr sz="2000" spc="-25" dirty="0">
                <a:latin typeface="Times New Roman" panose="02020603050405020304" pitchFamily="18" charset="0"/>
                <a:cs typeface="Times New Roman" panose="02020603050405020304" pitchFamily="18" charset="0"/>
              </a:rPr>
              <a:t>teşhirciler, </a:t>
            </a:r>
            <a:r>
              <a:rPr sz="2000" spc="-10" dirty="0">
                <a:latin typeface="Times New Roman" panose="02020603050405020304" pitchFamily="18" charset="0"/>
                <a:cs typeface="Times New Roman" panose="02020603050405020304" pitchFamily="18" charset="0"/>
              </a:rPr>
              <a:t>röntgenciler </a:t>
            </a:r>
            <a:r>
              <a:rPr sz="2000" dirty="0">
                <a:latin typeface="Times New Roman" panose="02020603050405020304" pitchFamily="18" charset="0"/>
                <a:cs typeface="Times New Roman" panose="02020603050405020304" pitchFamily="18" charset="0"/>
              </a:rPr>
              <a:t>doğrudan bir </a:t>
            </a:r>
            <a:r>
              <a:rPr sz="2000" spc="-20" dirty="0">
                <a:latin typeface="Times New Roman" panose="02020603050405020304" pitchFamily="18" charset="0"/>
                <a:cs typeface="Times New Roman" panose="02020603050405020304" pitchFamily="18" charset="0"/>
              </a:rPr>
              <a:t>tehlike  </a:t>
            </a:r>
            <a:r>
              <a:rPr sz="2000" spc="-5" dirty="0">
                <a:latin typeface="Times New Roman" panose="02020603050405020304" pitchFamily="18" charset="0"/>
                <a:cs typeface="Times New Roman" panose="02020603050405020304" pitchFamily="18" charset="0"/>
              </a:rPr>
              <a:t>oluşturmasalar da </a:t>
            </a:r>
            <a:r>
              <a:rPr sz="2000" spc="-15" dirty="0">
                <a:latin typeface="Times New Roman" panose="02020603050405020304" pitchFamily="18" charset="0"/>
                <a:cs typeface="Times New Roman" panose="02020603050405020304" pitchFamily="18" charset="0"/>
              </a:rPr>
              <a:t>yarattıkları </a:t>
            </a:r>
            <a:r>
              <a:rPr sz="2000" spc="-20" dirty="0">
                <a:latin typeface="Times New Roman" panose="02020603050405020304" pitchFamily="18" charset="0"/>
                <a:cs typeface="Times New Roman" panose="02020603050405020304" pitchFamily="18" charset="0"/>
              </a:rPr>
              <a:t>korku </a:t>
            </a:r>
            <a:r>
              <a:rPr sz="2000" dirty="0">
                <a:latin typeface="Times New Roman" panose="02020603050405020304" pitchFamily="18" charset="0"/>
                <a:cs typeface="Times New Roman" panose="02020603050405020304" pitchFamily="18" charset="0"/>
              </a:rPr>
              <a:t>ve </a:t>
            </a:r>
            <a:r>
              <a:rPr sz="2000" spc="-5" dirty="0">
                <a:latin typeface="Times New Roman" panose="02020603050405020304" pitchFamily="18" charset="0"/>
                <a:cs typeface="Times New Roman" panose="02020603050405020304" pitchFamily="18" charset="0"/>
              </a:rPr>
              <a:t>huzursuzluklarla </a:t>
            </a:r>
            <a:r>
              <a:rPr sz="2000" spc="-10" dirty="0">
                <a:latin typeface="Times New Roman" panose="02020603050405020304" pitchFamily="18" charset="0"/>
                <a:cs typeface="Times New Roman" panose="02020603050405020304" pitchFamily="18" charset="0"/>
              </a:rPr>
              <a:t>çocuğa </a:t>
            </a:r>
            <a:r>
              <a:rPr sz="2000" spc="-15" dirty="0">
                <a:latin typeface="Times New Roman" panose="02020603050405020304" pitchFamily="18" charset="0"/>
                <a:cs typeface="Times New Roman" panose="02020603050405020304" pitchFamily="18" charset="0"/>
              </a:rPr>
              <a:t>zarar </a:t>
            </a:r>
            <a:r>
              <a:rPr sz="2000" spc="-10" dirty="0">
                <a:latin typeface="Times New Roman" panose="02020603050405020304" pitchFamily="18" charset="0"/>
                <a:cs typeface="Times New Roman" panose="02020603050405020304" pitchFamily="18" charset="0"/>
              </a:rPr>
              <a:t>vererek </a:t>
            </a:r>
            <a:r>
              <a:rPr sz="2000" spc="-5" dirty="0">
                <a:latin typeface="Times New Roman" panose="02020603050405020304" pitchFamily="18" charset="0"/>
                <a:cs typeface="Times New Roman" panose="02020603050405020304" pitchFamily="18" charset="0"/>
              </a:rPr>
              <a:t>onu istismar etmiş  </a:t>
            </a:r>
            <a:r>
              <a:rPr sz="2000" spc="-20" dirty="0">
                <a:latin typeface="Times New Roman" panose="02020603050405020304" pitchFamily="18" charset="0"/>
                <a:cs typeface="Times New Roman" panose="02020603050405020304" pitchFamily="18" charset="0"/>
              </a:rPr>
              <a:t>olmaktadırlar.</a:t>
            </a:r>
            <a:endParaRPr sz="20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5099325" y="3212976"/>
            <a:ext cx="3891475" cy="1846659"/>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 pos="356235" algn="l"/>
              </a:tabLst>
            </a:pPr>
            <a:r>
              <a:rPr sz="2000" spc="-10" dirty="0">
                <a:latin typeface="Times New Roman" panose="02020603050405020304" pitchFamily="18" charset="0"/>
                <a:cs typeface="Times New Roman" panose="02020603050405020304" pitchFamily="18" charset="0"/>
              </a:rPr>
              <a:t>İstismarcının </a:t>
            </a:r>
            <a:r>
              <a:rPr sz="2000" spc="-5" dirty="0">
                <a:latin typeface="Times New Roman" panose="02020603050405020304" pitchFamily="18" charset="0"/>
                <a:cs typeface="Times New Roman" panose="02020603050405020304" pitchFamily="18" charset="0"/>
              </a:rPr>
              <a:t>çocuğun cinsel </a:t>
            </a:r>
            <a:r>
              <a:rPr sz="2000" spc="-10" dirty="0">
                <a:latin typeface="Times New Roman" panose="02020603050405020304" pitchFamily="18" charset="0"/>
                <a:cs typeface="Times New Roman" panose="02020603050405020304" pitchFamily="18" charset="0"/>
              </a:rPr>
              <a:t>özelliklerine  yönelik </a:t>
            </a:r>
            <a:r>
              <a:rPr sz="2000" spc="-10" dirty="0" err="1">
                <a:latin typeface="Times New Roman" panose="02020603050405020304" pitchFamily="18" charset="0"/>
                <a:cs typeface="Times New Roman" panose="02020603050405020304" pitchFamily="18" charset="0"/>
              </a:rPr>
              <a:t>olarak</a:t>
            </a:r>
            <a:r>
              <a:rPr sz="2000" spc="-10" dirty="0">
                <a:latin typeface="Times New Roman" panose="02020603050405020304" pitchFamily="18" charset="0"/>
                <a:cs typeface="Times New Roman" panose="02020603050405020304" pitchFamily="18" charset="0"/>
              </a:rPr>
              <a:t> </a:t>
            </a:r>
            <a:r>
              <a:rPr lang="tr-TR" sz="2000" spc="-5" dirty="0">
                <a:latin typeface="Times New Roman" panose="02020603050405020304" pitchFamily="18" charset="0"/>
                <a:cs typeface="Times New Roman" panose="02020603050405020304" pitchFamily="18" charset="0"/>
              </a:rPr>
              <a:t>uygunsuz </a:t>
            </a:r>
            <a:r>
              <a:rPr sz="2000" spc="-10" dirty="0" err="1">
                <a:latin typeface="Times New Roman" panose="02020603050405020304" pitchFamily="18" charset="0"/>
                <a:cs typeface="Times New Roman" panose="02020603050405020304" pitchFamily="18" charset="0"/>
              </a:rPr>
              <a:t>konuşması</a:t>
            </a:r>
            <a:r>
              <a:rPr sz="2000" spc="-10"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p>
            <a:pPr marL="355600" indent="-342900">
              <a:lnSpc>
                <a:spcPct val="100000"/>
              </a:lnSpc>
              <a:buFont typeface="Arial"/>
              <a:buChar char="•"/>
              <a:tabLst>
                <a:tab pos="355600" algn="l"/>
                <a:tab pos="356235" algn="l"/>
              </a:tabLst>
            </a:pPr>
            <a:r>
              <a:rPr sz="2000" spc="-5" dirty="0">
                <a:latin typeface="Times New Roman" panose="02020603050405020304" pitchFamily="18" charset="0"/>
                <a:cs typeface="Times New Roman" panose="02020603050405020304" pitchFamily="18" charset="0"/>
              </a:rPr>
              <a:t>Cinsel </a:t>
            </a:r>
            <a:r>
              <a:rPr sz="2000" spc="-10" dirty="0">
                <a:latin typeface="Times New Roman" panose="02020603050405020304" pitchFamily="18" charset="0"/>
                <a:cs typeface="Times New Roman" panose="02020603050405020304" pitchFamily="18" charset="0"/>
              </a:rPr>
              <a:t>organları gösterme</a:t>
            </a:r>
            <a:r>
              <a:rPr sz="2000" spc="2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(teşhircilik),</a:t>
            </a:r>
            <a:endParaRPr sz="2000" dirty="0">
              <a:latin typeface="Times New Roman" panose="02020603050405020304" pitchFamily="18" charset="0"/>
              <a:cs typeface="Times New Roman" panose="02020603050405020304" pitchFamily="18" charset="0"/>
            </a:endParaRPr>
          </a:p>
          <a:p>
            <a:pPr marL="355600" indent="-342900">
              <a:lnSpc>
                <a:spcPct val="100000"/>
              </a:lnSpc>
              <a:buFont typeface="Arial"/>
              <a:buChar char="•"/>
              <a:tabLst>
                <a:tab pos="355600" algn="l"/>
                <a:tab pos="356235" algn="l"/>
              </a:tabLst>
            </a:pPr>
            <a:r>
              <a:rPr sz="2000" spc="-10" dirty="0">
                <a:latin typeface="Times New Roman" panose="02020603050405020304" pitchFamily="18" charset="0"/>
                <a:cs typeface="Times New Roman" panose="02020603050405020304" pitchFamily="18" charset="0"/>
              </a:rPr>
              <a:t>Pornografik </a:t>
            </a:r>
            <a:r>
              <a:rPr sz="2000" spc="-10" dirty="0" err="1">
                <a:latin typeface="Times New Roman" panose="02020603050405020304" pitchFamily="18" charset="0"/>
                <a:cs typeface="Times New Roman" panose="02020603050405020304" pitchFamily="18" charset="0"/>
              </a:rPr>
              <a:t>resim</a:t>
            </a:r>
            <a:r>
              <a:rPr sz="2000" spc="-20" dirty="0">
                <a:latin typeface="Times New Roman" panose="02020603050405020304" pitchFamily="18" charset="0"/>
                <a:cs typeface="Times New Roman" panose="02020603050405020304" pitchFamily="18" charset="0"/>
              </a:rPr>
              <a:t> </a:t>
            </a:r>
            <a:r>
              <a:rPr sz="2000" spc="-10" dirty="0" err="1">
                <a:latin typeface="Times New Roman" panose="02020603050405020304" pitchFamily="18" charset="0"/>
                <a:cs typeface="Times New Roman" panose="02020603050405020304" pitchFamily="18" charset="0"/>
              </a:rPr>
              <a:t>gösterme</a:t>
            </a:r>
            <a:r>
              <a:rPr lang="tr-TR" sz="2000" spc="-10"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
        <p:nvSpPr>
          <p:cNvPr id="5" name="object 5"/>
          <p:cNvSpPr/>
          <p:nvPr/>
        </p:nvSpPr>
        <p:spPr>
          <a:xfrm>
            <a:off x="0" y="2417064"/>
            <a:ext cx="5147370" cy="3148584"/>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35868" y="5548884"/>
            <a:ext cx="8754932" cy="1107996"/>
          </a:xfrm>
          <a:prstGeom prst="rect">
            <a:avLst/>
          </a:prstGeom>
        </p:spPr>
        <p:txBody>
          <a:bodyPr vert="horz" wrap="square" lIns="0" tIns="0" rIns="0" bIns="0" rtlCol="0">
            <a:spAutoFit/>
          </a:bodyPr>
          <a:lstStyle/>
          <a:p>
            <a:pPr marL="355600" indent="-342900" algn="just">
              <a:lnSpc>
                <a:spcPct val="100000"/>
              </a:lnSpc>
              <a:buFont typeface="Arial"/>
              <a:buChar char="•"/>
              <a:tabLst>
                <a:tab pos="354965" algn="l"/>
                <a:tab pos="355600" algn="l"/>
              </a:tabLst>
            </a:pPr>
            <a:r>
              <a:rPr spc="-15" dirty="0">
                <a:latin typeface="Times New Roman" panose="02020603050405020304" pitchFamily="18" charset="0"/>
                <a:cs typeface="Times New Roman" panose="02020603050405020304" pitchFamily="18" charset="0"/>
              </a:rPr>
              <a:t>Açıkça veya </a:t>
            </a:r>
            <a:r>
              <a:rPr spc="-5" dirty="0">
                <a:latin typeface="Times New Roman" panose="02020603050405020304" pitchFamily="18" charset="0"/>
                <a:cs typeface="Times New Roman" panose="02020603050405020304" pitchFamily="18" charset="0"/>
              </a:rPr>
              <a:t>gizlice çocuğu </a:t>
            </a:r>
            <a:r>
              <a:rPr spc="-10" dirty="0">
                <a:latin typeface="Times New Roman" panose="02020603050405020304" pitchFamily="18" charset="0"/>
                <a:cs typeface="Times New Roman" panose="02020603050405020304" pitchFamily="18" charset="0"/>
              </a:rPr>
              <a:t>çıplakken gözlemek </a:t>
            </a:r>
            <a:r>
              <a:rPr dirty="0">
                <a:latin typeface="Times New Roman" panose="02020603050405020304" pitchFamily="18" charset="0"/>
                <a:cs typeface="Times New Roman" panose="02020603050405020304" pitchFamily="18" charset="0"/>
              </a:rPr>
              <a:t>gibi </a:t>
            </a:r>
            <a:r>
              <a:rPr spc="-10" dirty="0">
                <a:latin typeface="Times New Roman" panose="02020603050405020304" pitchFamily="18" charset="0"/>
                <a:cs typeface="Times New Roman" panose="02020603050405020304" pitchFamily="18" charset="0"/>
              </a:rPr>
              <a:t>röntgencilik</a:t>
            </a:r>
            <a:r>
              <a:rPr spc="18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eylemleri</a:t>
            </a:r>
            <a:endParaRPr dirty="0">
              <a:latin typeface="Times New Roman" panose="02020603050405020304" pitchFamily="18" charset="0"/>
              <a:cs typeface="Times New Roman" panose="02020603050405020304" pitchFamily="18" charset="0"/>
            </a:endParaRPr>
          </a:p>
          <a:p>
            <a:pPr marL="355600" indent="-342900" algn="just">
              <a:lnSpc>
                <a:spcPct val="100000"/>
              </a:lnSpc>
              <a:buFont typeface="Arial"/>
              <a:buChar char="•"/>
              <a:tabLst>
                <a:tab pos="354965" algn="l"/>
                <a:tab pos="355600" algn="l"/>
              </a:tabLst>
            </a:pPr>
            <a:r>
              <a:rPr spc="-15" dirty="0">
                <a:latin typeface="Times New Roman" panose="02020603050405020304" pitchFamily="18" charset="0"/>
                <a:cs typeface="Times New Roman" panose="02020603050405020304" pitchFamily="18" charset="0"/>
              </a:rPr>
              <a:t>Karşıt </a:t>
            </a:r>
            <a:r>
              <a:rPr spc="-5" dirty="0">
                <a:latin typeface="Times New Roman" panose="02020603050405020304" pitchFamily="18" charset="0"/>
                <a:cs typeface="Times New Roman" panose="02020603050405020304" pitchFamily="18" charset="0"/>
              </a:rPr>
              <a:t>cins </a:t>
            </a:r>
            <a:r>
              <a:rPr spc="-10" dirty="0">
                <a:latin typeface="Times New Roman" panose="02020603050405020304" pitchFamily="18" charset="0"/>
                <a:cs typeface="Times New Roman" panose="02020603050405020304" pitchFamily="18" charset="0"/>
              </a:rPr>
              <a:t>davranış </a:t>
            </a:r>
            <a:r>
              <a:rPr spc="-5" dirty="0">
                <a:latin typeface="Times New Roman" panose="02020603050405020304" pitchFamily="18" charset="0"/>
                <a:cs typeface="Times New Roman" panose="02020603050405020304" pitchFamily="18" charset="0"/>
              </a:rPr>
              <a:t>modellerini benimsetmeye çalışması,</a:t>
            </a:r>
            <a:r>
              <a:rPr spc="9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giydirilmesi</a:t>
            </a:r>
            <a:endParaRPr dirty="0">
              <a:latin typeface="Times New Roman" panose="02020603050405020304" pitchFamily="18" charset="0"/>
              <a:cs typeface="Times New Roman" panose="02020603050405020304" pitchFamily="18" charset="0"/>
            </a:endParaRPr>
          </a:p>
          <a:p>
            <a:pPr marL="355600" indent="-342900" algn="just">
              <a:lnSpc>
                <a:spcPct val="100000"/>
              </a:lnSpc>
              <a:buFont typeface="Arial"/>
              <a:buChar char="•"/>
              <a:tabLst>
                <a:tab pos="354965" algn="l"/>
                <a:tab pos="355600" algn="l"/>
              </a:tabLst>
            </a:pPr>
            <a:r>
              <a:rPr spc="-5" dirty="0">
                <a:latin typeface="Times New Roman" panose="02020603050405020304" pitchFamily="18" charset="0"/>
                <a:cs typeface="Times New Roman" panose="02020603050405020304" pitchFamily="18" charset="0"/>
              </a:rPr>
              <a:t>Cinsel içerikli </a:t>
            </a:r>
            <a:r>
              <a:rPr dirty="0">
                <a:latin typeface="Times New Roman" panose="02020603050405020304" pitchFamily="18" charset="0"/>
                <a:cs typeface="Times New Roman" panose="02020603050405020304" pitchFamily="18" charset="0"/>
              </a:rPr>
              <a:t>küfür</a:t>
            </a:r>
            <a:r>
              <a:rPr spc="-5" dirty="0">
                <a:latin typeface="Times New Roman" panose="02020603050405020304" pitchFamily="18" charset="0"/>
                <a:cs typeface="Times New Roman" panose="02020603050405020304" pitchFamily="18" charset="0"/>
              </a:rPr>
              <a:t> edilmesi</a:t>
            </a:r>
            <a:endParaRPr dirty="0">
              <a:latin typeface="Times New Roman" panose="02020603050405020304" pitchFamily="18" charset="0"/>
              <a:cs typeface="Times New Roman" panose="02020603050405020304" pitchFamily="18" charset="0"/>
            </a:endParaRPr>
          </a:p>
          <a:p>
            <a:pPr marL="12700" algn="just">
              <a:lnSpc>
                <a:spcPct val="100000"/>
              </a:lnSpc>
            </a:pPr>
            <a:r>
              <a:rPr dirty="0">
                <a:latin typeface="Times New Roman" panose="02020603050405020304" pitchFamily="18" charset="0"/>
                <a:cs typeface="Times New Roman" panose="02020603050405020304" pitchFamily="18" charset="0"/>
              </a:rPr>
              <a:t>gibi </a:t>
            </a:r>
            <a:r>
              <a:rPr spc="-10" dirty="0">
                <a:latin typeface="Times New Roman" panose="02020603050405020304" pitchFamily="18" charset="0"/>
                <a:cs typeface="Times New Roman" panose="02020603050405020304" pitchFamily="18" charset="0"/>
              </a:rPr>
              <a:t>davranışlar </a:t>
            </a:r>
            <a:r>
              <a:rPr dirty="0">
                <a:latin typeface="Times New Roman" panose="02020603050405020304" pitchFamily="18" charset="0"/>
                <a:cs typeface="Times New Roman" panose="02020603050405020304" pitchFamily="18" charset="0"/>
              </a:rPr>
              <a:t>bu </a:t>
            </a:r>
            <a:r>
              <a:rPr spc="-5" dirty="0">
                <a:latin typeface="Times New Roman" panose="02020603050405020304" pitchFamily="18" charset="0"/>
                <a:cs typeface="Times New Roman" panose="02020603050405020304" pitchFamily="18" charset="0"/>
              </a:rPr>
              <a:t>kapsamda </a:t>
            </a:r>
            <a:r>
              <a:rPr spc="-10" dirty="0">
                <a:latin typeface="Times New Roman" panose="02020603050405020304" pitchFamily="18" charset="0"/>
                <a:cs typeface="Times New Roman" panose="02020603050405020304" pitchFamily="18" charset="0"/>
              </a:rPr>
              <a:t>yer </a:t>
            </a:r>
            <a:r>
              <a:rPr spc="-45" dirty="0">
                <a:latin typeface="Times New Roman" panose="02020603050405020304" pitchFamily="18" charset="0"/>
                <a:cs typeface="Times New Roman" panose="02020603050405020304" pitchFamily="18" charset="0"/>
              </a:rPr>
              <a:t>alır.</a:t>
            </a:r>
            <a:endParaRPr dirty="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868" y="2629120"/>
            <a:ext cx="4720175" cy="2552706"/>
          </a:xfrm>
          <a:prstGeom prst="rect">
            <a:avLst/>
          </a:prstGeom>
        </p:spPr>
      </p:pic>
    </p:spTree>
    <p:extLst>
      <p:ext uri="{BB962C8B-B14F-4D97-AF65-F5344CB8AC3E}">
        <p14:creationId xmlns:p14="http://schemas.microsoft.com/office/powerpoint/2010/main" val="893103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7584" y="160769"/>
            <a:ext cx="7656383" cy="553998"/>
          </a:xfrm>
          <a:prstGeom prst="rect">
            <a:avLst/>
          </a:prstGeom>
        </p:spPr>
        <p:txBody>
          <a:bodyPr vert="horz" wrap="square" lIns="0" tIns="0" rIns="0" bIns="0" rtlCol="0">
            <a:spAutoFit/>
          </a:bodyPr>
          <a:lstStyle/>
          <a:p>
            <a:pPr marL="12700">
              <a:lnSpc>
                <a:spcPct val="100000"/>
              </a:lnSpc>
            </a:pPr>
            <a:r>
              <a:rPr sz="3600" b="0" dirty="0">
                <a:latin typeface="Times New Roman" panose="02020603050405020304" pitchFamily="18" charset="0"/>
                <a:cs typeface="Times New Roman" panose="02020603050405020304" pitchFamily="18" charset="0"/>
              </a:rPr>
              <a:t>Dokunmanın Olduğu Cinsel</a:t>
            </a:r>
            <a:r>
              <a:rPr sz="3600" b="0" spc="-125" dirty="0">
                <a:latin typeface="Times New Roman" panose="02020603050405020304" pitchFamily="18" charset="0"/>
                <a:cs typeface="Times New Roman" panose="02020603050405020304" pitchFamily="18" charset="0"/>
              </a:rPr>
              <a:t> </a:t>
            </a:r>
            <a:r>
              <a:rPr sz="3600" b="0" dirty="0">
                <a:latin typeface="Times New Roman" panose="02020603050405020304" pitchFamily="18" charset="0"/>
                <a:cs typeface="Times New Roman" panose="02020603050405020304" pitchFamily="18" charset="0"/>
              </a:rPr>
              <a:t>İstismar</a:t>
            </a:r>
            <a:endParaRPr sz="36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465991" y="765197"/>
            <a:ext cx="8171571" cy="923330"/>
          </a:xfrm>
          <a:prstGeom prst="rect">
            <a:avLst/>
          </a:prstGeom>
        </p:spPr>
        <p:txBody>
          <a:bodyPr vert="horz" wrap="square" lIns="0" tIns="0" rIns="0" bIns="0" rtlCol="0">
            <a:spAutoFit/>
          </a:bodyPr>
          <a:lstStyle/>
          <a:p>
            <a:pPr marL="12700" algn="just">
              <a:lnSpc>
                <a:spcPct val="100000"/>
              </a:lnSpc>
            </a:pPr>
            <a:r>
              <a:rPr sz="2000" spc="-10" dirty="0">
                <a:latin typeface="Times New Roman" panose="02020603050405020304" pitchFamily="18" charset="0"/>
                <a:cs typeface="Times New Roman" panose="02020603050405020304" pitchFamily="18" charset="0"/>
              </a:rPr>
              <a:t>Dokunarak </a:t>
            </a:r>
            <a:r>
              <a:rPr sz="2000" spc="-5" dirty="0">
                <a:latin typeface="Times New Roman" panose="02020603050405020304" pitchFamily="18" charset="0"/>
                <a:cs typeface="Times New Roman" panose="02020603050405020304" pitchFamily="18" charset="0"/>
              </a:rPr>
              <a:t>yapılan cinsel </a:t>
            </a:r>
            <a:r>
              <a:rPr sz="2000" spc="-10" dirty="0">
                <a:latin typeface="Times New Roman" panose="02020603050405020304" pitchFamily="18" charset="0"/>
                <a:cs typeface="Times New Roman" panose="02020603050405020304" pitchFamily="18" charset="0"/>
              </a:rPr>
              <a:t>istismarda </a:t>
            </a:r>
            <a:r>
              <a:rPr sz="2000" spc="-5" dirty="0">
                <a:latin typeface="Times New Roman" panose="02020603050405020304" pitchFamily="18" charset="0"/>
                <a:cs typeface="Times New Roman" panose="02020603050405020304" pitchFamily="18" charset="0"/>
              </a:rPr>
              <a:t>genellikle </a:t>
            </a:r>
            <a:r>
              <a:rPr sz="2000" dirty="0">
                <a:latin typeface="Times New Roman" panose="02020603050405020304" pitchFamily="18" charset="0"/>
                <a:cs typeface="Times New Roman" panose="02020603050405020304" pitchFamily="18" charset="0"/>
              </a:rPr>
              <a:t>bir </a:t>
            </a:r>
            <a:r>
              <a:rPr sz="2000" spc="-5" dirty="0">
                <a:latin typeface="Times New Roman" panose="02020603050405020304" pitchFamily="18" charset="0"/>
                <a:cs typeface="Times New Roman" panose="02020603050405020304" pitchFamily="18" charset="0"/>
              </a:rPr>
              <a:t>yetişkinin </a:t>
            </a:r>
            <a:r>
              <a:rPr sz="2000" dirty="0">
                <a:latin typeface="Times New Roman" panose="02020603050405020304" pitchFamily="18" charset="0"/>
                <a:cs typeface="Times New Roman" panose="02020603050405020304" pitchFamily="18" charset="0"/>
              </a:rPr>
              <a:t>bir </a:t>
            </a:r>
            <a:r>
              <a:rPr sz="2000" spc="-5" dirty="0">
                <a:latin typeface="Times New Roman" panose="02020603050405020304" pitchFamily="18" charset="0"/>
                <a:cs typeface="Times New Roman" panose="02020603050405020304" pitchFamily="18" charset="0"/>
              </a:rPr>
              <a:t>çocuğun </a:t>
            </a:r>
            <a:r>
              <a:rPr sz="2000" dirty="0" err="1">
                <a:latin typeface="Times New Roman" panose="02020603050405020304" pitchFamily="18" charset="0"/>
                <a:cs typeface="Times New Roman" panose="02020603050405020304" pitchFamily="18" charset="0"/>
              </a:rPr>
              <a:t>vücuduna</a:t>
            </a:r>
            <a:r>
              <a:rPr sz="2000" dirty="0">
                <a:latin typeface="Times New Roman" panose="02020603050405020304" pitchFamily="18" charset="0"/>
                <a:cs typeface="Times New Roman" panose="02020603050405020304" pitchFamily="18" charset="0"/>
              </a:rPr>
              <a:t> </a:t>
            </a:r>
            <a:r>
              <a:rPr sz="2000" spc="-5" dirty="0" err="1">
                <a:latin typeface="Times New Roman" panose="02020603050405020304" pitchFamily="18" charset="0"/>
                <a:cs typeface="Times New Roman" panose="02020603050405020304" pitchFamily="18" charset="0"/>
              </a:rPr>
              <a:t>cinsel</a:t>
            </a:r>
            <a:r>
              <a:rPr lang="tr-TR" sz="2000" spc="315" dirty="0">
                <a:latin typeface="Times New Roman" panose="02020603050405020304" pitchFamily="18" charset="0"/>
                <a:cs typeface="Times New Roman" panose="02020603050405020304" pitchFamily="18" charset="0"/>
              </a:rPr>
              <a:t> </a:t>
            </a:r>
            <a:r>
              <a:rPr sz="2000" spc="-5" dirty="0" err="1">
                <a:latin typeface="Times New Roman" panose="02020603050405020304" pitchFamily="18" charset="0"/>
                <a:cs typeface="Times New Roman" panose="02020603050405020304" pitchFamily="18" charset="0"/>
              </a:rPr>
              <a:t>amaçlı</a:t>
            </a:r>
            <a:r>
              <a:rPr lang="tr-TR" sz="2000" dirty="0">
                <a:latin typeface="Times New Roman" panose="02020603050405020304" pitchFamily="18" charset="0"/>
                <a:cs typeface="Times New Roman" panose="02020603050405020304" pitchFamily="18" charset="0"/>
              </a:rPr>
              <a:t> </a:t>
            </a:r>
            <a:r>
              <a:rPr sz="2000" spc="-5" dirty="0" err="1">
                <a:latin typeface="Times New Roman" panose="02020603050405020304" pitchFamily="18" charset="0"/>
                <a:cs typeface="Times New Roman" panose="02020603050405020304" pitchFamily="18" charset="0"/>
              </a:rPr>
              <a:t>dokunması</a:t>
            </a:r>
            <a:r>
              <a:rPr sz="2000" spc="-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söz </a:t>
            </a:r>
            <a:r>
              <a:rPr sz="2000" spc="-25" dirty="0">
                <a:latin typeface="Times New Roman" panose="02020603050405020304" pitchFamily="18" charset="0"/>
                <a:cs typeface="Times New Roman" panose="02020603050405020304" pitchFamily="18" charset="0"/>
              </a:rPr>
              <a:t>konusudur. </a:t>
            </a:r>
            <a:r>
              <a:rPr sz="2000" dirty="0">
                <a:latin typeface="Times New Roman" panose="02020603050405020304" pitchFamily="18" charset="0"/>
                <a:cs typeface="Times New Roman" panose="02020603050405020304" pitchFamily="18" charset="0"/>
              </a:rPr>
              <a:t>Çocuğu </a:t>
            </a:r>
            <a:r>
              <a:rPr sz="2000" spc="-5" dirty="0">
                <a:latin typeface="Times New Roman" panose="02020603050405020304" pitchFamily="18" charset="0"/>
                <a:cs typeface="Times New Roman" panose="02020603050405020304" pitchFamily="18" charset="0"/>
              </a:rPr>
              <a:t>cinsel </a:t>
            </a:r>
            <a:r>
              <a:rPr sz="2000" dirty="0">
                <a:latin typeface="Times New Roman" panose="02020603050405020304" pitchFamily="18" charset="0"/>
                <a:cs typeface="Times New Roman" panose="02020603050405020304" pitchFamily="18" charset="0"/>
              </a:rPr>
              <a:t>amaçla doğrudan </a:t>
            </a:r>
            <a:r>
              <a:rPr sz="2000" spc="-10" dirty="0">
                <a:latin typeface="Times New Roman" panose="02020603050405020304" pitchFamily="18" charset="0"/>
                <a:cs typeface="Times New Roman" panose="02020603050405020304" pitchFamily="18" charset="0"/>
              </a:rPr>
              <a:t>kullanma olarak </a:t>
            </a:r>
            <a:r>
              <a:rPr sz="2000" spc="-5" dirty="0">
                <a:latin typeface="Times New Roman" panose="02020603050405020304" pitchFamily="18" charset="0"/>
                <a:cs typeface="Times New Roman" panose="02020603050405020304" pitchFamily="18" charset="0"/>
              </a:rPr>
              <a:t>da</a:t>
            </a:r>
            <a:r>
              <a:rPr sz="2000" spc="175"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tanımlanabilir.</a:t>
            </a:r>
            <a:endParaRPr sz="20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5004048" y="2420888"/>
            <a:ext cx="3768447" cy="1538883"/>
          </a:xfrm>
          <a:prstGeom prst="rect">
            <a:avLst/>
          </a:prstGeom>
        </p:spPr>
        <p:txBody>
          <a:bodyPr vert="horz" wrap="square" lIns="0" tIns="0" rIns="0" bIns="0" rtlCol="0">
            <a:spAutoFit/>
          </a:bodyPr>
          <a:lstStyle/>
          <a:p>
            <a:pPr marL="12700" marR="5080" algn="just">
              <a:lnSpc>
                <a:spcPct val="100000"/>
              </a:lnSpc>
            </a:pPr>
            <a:r>
              <a:rPr sz="2000" spc="-5" dirty="0">
                <a:latin typeface="Times New Roman" panose="02020603050405020304" pitchFamily="18" charset="0"/>
                <a:cs typeface="Times New Roman" panose="02020603050405020304" pitchFamily="18" charset="0"/>
              </a:rPr>
              <a:t>İstismarcının ve çocuğun giyinik </a:t>
            </a:r>
            <a:r>
              <a:rPr sz="2000" spc="-15" dirty="0">
                <a:latin typeface="Times New Roman" panose="02020603050405020304" pitchFamily="18" charset="0"/>
                <a:cs typeface="Times New Roman" panose="02020603050405020304" pitchFamily="18" charset="0"/>
              </a:rPr>
              <a:t>veya  </a:t>
            </a:r>
            <a:r>
              <a:rPr sz="2000" spc="-5" dirty="0">
                <a:latin typeface="Times New Roman" panose="02020603050405020304" pitchFamily="18" charset="0"/>
                <a:cs typeface="Times New Roman" panose="02020603050405020304" pitchFamily="18" charset="0"/>
              </a:rPr>
              <a:t>çıplak </a:t>
            </a:r>
            <a:r>
              <a:rPr sz="2000" dirty="0">
                <a:latin typeface="Times New Roman" panose="02020603050405020304" pitchFamily="18" charset="0"/>
                <a:cs typeface="Times New Roman" panose="02020603050405020304" pitchFamily="18" charset="0"/>
              </a:rPr>
              <a:t>olması </a:t>
            </a:r>
            <a:r>
              <a:rPr sz="2000" spc="-5" dirty="0">
                <a:latin typeface="Times New Roman" panose="02020603050405020304" pitchFamily="18" charset="0"/>
                <a:cs typeface="Times New Roman" panose="02020603050405020304" pitchFamily="18" charset="0"/>
              </a:rPr>
              <a:t>halinde cinsel </a:t>
            </a:r>
            <a:r>
              <a:rPr sz="2000" spc="-15" dirty="0" err="1">
                <a:latin typeface="Times New Roman" panose="02020603050405020304" pitchFamily="18" charset="0"/>
                <a:cs typeface="Times New Roman" panose="02020603050405020304" pitchFamily="18" charset="0"/>
              </a:rPr>
              <a:t>organlara</a:t>
            </a:r>
            <a:r>
              <a:rPr sz="2000" spc="-15" dirty="0">
                <a:latin typeface="Times New Roman" panose="02020603050405020304" pitchFamily="18" charset="0"/>
                <a:cs typeface="Times New Roman" panose="02020603050405020304" pitchFamily="18" charset="0"/>
              </a:rPr>
              <a:t>  </a:t>
            </a:r>
            <a:r>
              <a:rPr sz="2000" spc="-5" dirty="0" err="1">
                <a:latin typeface="Times New Roman" panose="02020603050405020304" pitchFamily="18" charset="0"/>
                <a:cs typeface="Times New Roman" panose="02020603050405020304" pitchFamily="18" charset="0"/>
              </a:rPr>
              <a:t>dokunma</a:t>
            </a:r>
            <a:r>
              <a:rPr lang="tr-TR" sz="2000" spc="-5" dirty="0" err="1">
                <a:latin typeface="Times New Roman" panose="02020603050405020304" pitchFamily="18" charset="0"/>
                <a:cs typeface="Times New Roman" panose="02020603050405020304" pitchFamily="18" charset="0"/>
              </a:rPr>
              <a:t>sı</a:t>
            </a:r>
            <a:r>
              <a:rPr lang="tr-TR" sz="2000" spc="-5" dirty="0">
                <a:latin typeface="Times New Roman" panose="02020603050405020304" pitchFamily="18" charset="0"/>
                <a:cs typeface="Times New Roman" panose="02020603050405020304" pitchFamily="18" charset="0"/>
              </a:rPr>
              <a:t> v</a:t>
            </a:r>
            <a:r>
              <a:rPr sz="2000" spc="-10" dirty="0" err="1">
                <a:latin typeface="Times New Roman" panose="02020603050405020304" pitchFamily="18" charset="0"/>
                <a:cs typeface="Times New Roman" panose="02020603050405020304" pitchFamily="18" charset="0"/>
              </a:rPr>
              <a:t>eya</a:t>
            </a:r>
            <a:r>
              <a:rPr sz="2000" spc="-10" dirty="0">
                <a:latin typeface="Times New Roman" panose="02020603050405020304" pitchFamily="18" charset="0"/>
                <a:cs typeface="Times New Roman" panose="02020603050405020304" pitchFamily="18" charset="0"/>
              </a:rPr>
              <a:t>  </a:t>
            </a:r>
            <a:r>
              <a:rPr sz="2000" spc="-5" dirty="0" err="1">
                <a:latin typeface="Times New Roman" panose="02020603050405020304" pitchFamily="18" charset="0"/>
                <a:cs typeface="Times New Roman" panose="02020603050405020304" pitchFamily="18" charset="0"/>
              </a:rPr>
              <a:t>mastürbasyon</a:t>
            </a:r>
            <a:r>
              <a:rPr lang="tr-TR" sz="2000" spc="-5" dirty="0">
                <a:latin typeface="Times New Roman" panose="02020603050405020304" pitchFamily="18" charset="0"/>
                <a:cs typeface="Times New Roman" panose="02020603050405020304" pitchFamily="18" charset="0"/>
              </a:rPr>
              <a:t> yapması</a:t>
            </a:r>
            <a:r>
              <a:rPr sz="2000" spc="-5" dirty="0">
                <a:latin typeface="Times New Roman" panose="02020603050405020304" pitchFamily="18" charset="0"/>
                <a:cs typeface="Times New Roman" panose="02020603050405020304" pitchFamily="18" charset="0"/>
              </a:rPr>
              <a:t> bu </a:t>
            </a:r>
            <a:r>
              <a:rPr sz="2000" spc="-10" dirty="0">
                <a:latin typeface="Times New Roman" panose="02020603050405020304" pitchFamily="18" charset="0"/>
                <a:cs typeface="Times New Roman" panose="02020603050405020304" pitchFamily="18" charset="0"/>
              </a:rPr>
              <a:t>kapsamda yer</a:t>
            </a:r>
            <a:r>
              <a:rPr sz="2000" spc="-20" dirty="0">
                <a:latin typeface="Times New Roman" panose="02020603050405020304" pitchFamily="18" charset="0"/>
                <a:cs typeface="Times New Roman" panose="02020603050405020304" pitchFamily="18" charset="0"/>
              </a:rPr>
              <a:t> </a:t>
            </a:r>
            <a:r>
              <a:rPr sz="2000" spc="-40" dirty="0">
                <a:latin typeface="Times New Roman" panose="02020603050405020304" pitchFamily="18" charset="0"/>
                <a:cs typeface="Times New Roman" panose="02020603050405020304" pitchFamily="18" charset="0"/>
              </a:rPr>
              <a:t>alır.</a:t>
            </a:r>
            <a:endParaRPr sz="2000" dirty="0">
              <a:latin typeface="Times New Roman" panose="02020603050405020304" pitchFamily="18" charset="0"/>
              <a:cs typeface="Times New Roman" panose="02020603050405020304" pitchFamily="18" charset="0"/>
            </a:endParaRPr>
          </a:p>
        </p:txBody>
      </p:sp>
      <p:sp>
        <p:nvSpPr>
          <p:cNvPr id="5" name="object 5"/>
          <p:cNvSpPr txBox="1"/>
          <p:nvPr/>
        </p:nvSpPr>
        <p:spPr>
          <a:xfrm>
            <a:off x="239150" y="5588509"/>
            <a:ext cx="8625254" cy="1147750"/>
          </a:xfrm>
          <a:prstGeom prst="rect">
            <a:avLst/>
          </a:prstGeom>
          <a:solidFill>
            <a:srgbClr val="1E1C11">
              <a:alpha val="18038"/>
            </a:srgbClr>
          </a:solidFill>
        </p:spPr>
        <p:txBody>
          <a:bodyPr vert="horz" wrap="square" lIns="0" tIns="39370" rIns="0" bIns="0" rtlCol="0">
            <a:spAutoFit/>
          </a:bodyPr>
          <a:lstStyle/>
          <a:p>
            <a:pPr marL="1270" algn="ctr">
              <a:lnSpc>
                <a:spcPct val="100000"/>
              </a:lnSpc>
              <a:spcBef>
                <a:spcPts val="310"/>
              </a:spcBef>
            </a:pPr>
            <a:r>
              <a:rPr sz="2400" b="1" spc="15" dirty="0">
                <a:latin typeface="Times New Roman" panose="02020603050405020304" pitchFamily="18" charset="0"/>
                <a:cs typeface="Times New Roman" panose="02020603050405020304" pitchFamily="18" charset="0"/>
              </a:rPr>
              <a:t>Bir</a:t>
            </a:r>
            <a:r>
              <a:rPr sz="2400" b="1" spc="-4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davranışın</a:t>
            </a:r>
            <a:r>
              <a:rPr sz="2400" b="1" spc="-55" dirty="0">
                <a:latin typeface="Times New Roman" panose="02020603050405020304" pitchFamily="18" charset="0"/>
                <a:cs typeface="Times New Roman" panose="02020603050405020304" pitchFamily="18" charset="0"/>
              </a:rPr>
              <a:t> </a:t>
            </a:r>
            <a:r>
              <a:rPr sz="2400" b="1" spc="5" dirty="0">
                <a:latin typeface="Times New Roman" panose="02020603050405020304" pitchFamily="18" charset="0"/>
                <a:cs typeface="Times New Roman" panose="02020603050405020304" pitchFamily="18" charset="0"/>
              </a:rPr>
              <a:t>cinsel</a:t>
            </a:r>
            <a:r>
              <a:rPr sz="2400" b="1" spc="-45" dirty="0">
                <a:latin typeface="Times New Roman" panose="02020603050405020304" pitchFamily="18" charset="0"/>
                <a:cs typeface="Times New Roman" panose="02020603050405020304" pitchFamily="18" charset="0"/>
              </a:rPr>
              <a:t> </a:t>
            </a:r>
            <a:r>
              <a:rPr sz="2400" b="1" spc="5" dirty="0">
                <a:latin typeface="Times New Roman" panose="02020603050405020304" pitchFamily="18" charset="0"/>
                <a:cs typeface="Times New Roman" panose="02020603050405020304" pitchFamily="18" charset="0"/>
              </a:rPr>
              <a:t>istismar</a:t>
            </a:r>
            <a:r>
              <a:rPr sz="2400" b="1" spc="-5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kapsamında</a:t>
            </a:r>
            <a:r>
              <a:rPr sz="2400" b="1" spc="-45" dirty="0">
                <a:latin typeface="Times New Roman" panose="02020603050405020304" pitchFamily="18" charset="0"/>
                <a:cs typeface="Times New Roman" panose="02020603050405020304" pitchFamily="18" charset="0"/>
              </a:rPr>
              <a:t> </a:t>
            </a:r>
            <a:r>
              <a:rPr sz="2400" b="1" spc="10" dirty="0">
                <a:latin typeface="Times New Roman" panose="02020603050405020304" pitchFamily="18" charset="0"/>
                <a:cs typeface="Times New Roman" panose="02020603050405020304" pitchFamily="18" charset="0"/>
              </a:rPr>
              <a:t>olması</a:t>
            </a:r>
            <a:r>
              <a:rPr sz="2400" b="1" spc="-45" dirty="0">
                <a:latin typeface="Times New Roman" panose="02020603050405020304" pitchFamily="18" charset="0"/>
                <a:cs typeface="Times New Roman" panose="02020603050405020304" pitchFamily="18" charset="0"/>
              </a:rPr>
              <a:t> </a:t>
            </a:r>
            <a:r>
              <a:rPr sz="2400" b="1" spc="10" dirty="0">
                <a:latin typeface="Times New Roman" panose="02020603050405020304" pitchFamily="18" charset="0"/>
                <a:cs typeface="Times New Roman" panose="02020603050405020304" pitchFamily="18" charset="0"/>
              </a:rPr>
              <a:t>için</a:t>
            </a:r>
            <a:r>
              <a:rPr sz="2400" b="1" spc="-55" dirty="0">
                <a:latin typeface="Times New Roman" panose="02020603050405020304" pitchFamily="18" charset="0"/>
                <a:cs typeface="Times New Roman" panose="02020603050405020304" pitchFamily="18" charset="0"/>
              </a:rPr>
              <a:t> </a:t>
            </a:r>
            <a:r>
              <a:rPr sz="2400" b="1" spc="5" dirty="0">
                <a:latin typeface="Times New Roman" panose="02020603050405020304" pitchFamily="18" charset="0"/>
                <a:cs typeface="Times New Roman" panose="02020603050405020304" pitchFamily="18" charset="0"/>
              </a:rPr>
              <a:t>mutlaka</a:t>
            </a:r>
            <a:r>
              <a:rPr sz="2400" b="1" spc="-45" dirty="0">
                <a:latin typeface="Times New Roman" panose="02020603050405020304" pitchFamily="18" charset="0"/>
                <a:cs typeface="Times New Roman" panose="02020603050405020304" pitchFamily="18" charset="0"/>
              </a:rPr>
              <a:t> </a:t>
            </a:r>
            <a:r>
              <a:rPr sz="2400" b="1" spc="-5" dirty="0">
                <a:latin typeface="Times New Roman" panose="02020603050405020304" pitchFamily="18" charset="0"/>
                <a:cs typeface="Times New Roman" panose="02020603050405020304" pitchFamily="18" charset="0"/>
              </a:rPr>
              <a:t>tecavüz/cinsel</a:t>
            </a:r>
            <a:endParaRPr sz="2400" dirty="0">
              <a:latin typeface="Times New Roman" panose="02020603050405020304" pitchFamily="18" charset="0"/>
              <a:cs typeface="Times New Roman" panose="02020603050405020304" pitchFamily="18" charset="0"/>
            </a:endParaRPr>
          </a:p>
          <a:p>
            <a:pPr algn="ctr">
              <a:lnSpc>
                <a:spcPct val="100000"/>
              </a:lnSpc>
            </a:pPr>
            <a:r>
              <a:rPr sz="2400" b="1" spc="5" dirty="0">
                <a:latin typeface="Times New Roman" panose="02020603050405020304" pitchFamily="18" charset="0"/>
                <a:cs typeface="Times New Roman" panose="02020603050405020304" pitchFamily="18" charset="0"/>
              </a:rPr>
              <a:t>birleşme olması</a:t>
            </a:r>
            <a:r>
              <a:rPr sz="2400" b="1" spc="-14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gerekmez.</a:t>
            </a:r>
            <a:endParaRPr sz="2400" dirty="0">
              <a:latin typeface="Times New Roman" panose="02020603050405020304" pitchFamily="18" charset="0"/>
              <a:cs typeface="Times New Roman" panose="02020603050405020304" pitchFamily="18" charset="0"/>
            </a:endParaRPr>
          </a:p>
        </p:txBody>
      </p:sp>
      <p:sp>
        <p:nvSpPr>
          <p:cNvPr id="6" name="object 6"/>
          <p:cNvSpPr/>
          <p:nvPr/>
        </p:nvSpPr>
        <p:spPr>
          <a:xfrm>
            <a:off x="61898" y="1873193"/>
            <a:ext cx="4942150" cy="361930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39150" y="2060848"/>
            <a:ext cx="4620882" cy="323962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80830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8349" y="391042"/>
            <a:ext cx="2193974" cy="615553"/>
          </a:xfrm>
          <a:prstGeom prst="rect">
            <a:avLst/>
          </a:prstGeom>
        </p:spPr>
        <p:txBody>
          <a:bodyPr vert="horz" wrap="square" lIns="0" tIns="0" rIns="0" bIns="0" rtlCol="0">
            <a:spAutoFit/>
          </a:bodyPr>
          <a:lstStyle/>
          <a:p>
            <a:pPr marL="12700">
              <a:lnSpc>
                <a:spcPct val="100000"/>
              </a:lnSpc>
            </a:pPr>
            <a:r>
              <a:rPr sz="2000" dirty="0">
                <a:latin typeface="Times New Roman" panose="02020603050405020304" pitchFamily="18" charset="0"/>
                <a:cs typeface="Times New Roman" panose="02020603050405020304" pitchFamily="18" charset="0"/>
              </a:rPr>
              <a:t>Cinsel </a:t>
            </a:r>
            <a:r>
              <a:rPr sz="2000" spc="-5" dirty="0">
                <a:latin typeface="Times New Roman" panose="02020603050405020304" pitchFamily="18" charset="0"/>
                <a:cs typeface="Times New Roman" panose="02020603050405020304" pitchFamily="18" charset="0"/>
              </a:rPr>
              <a:t>İstismarı</a:t>
            </a:r>
            <a:r>
              <a:rPr sz="2000" spc="-8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Yapan;</a:t>
            </a:r>
            <a:endParaRPr sz="20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416295" y="1054353"/>
            <a:ext cx="3277961" cy="2154436"/>
          </a:xfrm>
          <a:prstGeom prst="rect">
            <a:avLst/>
          </a:prstGeom>
        </p:spPr>
        <p:txBody>
          <a:bodyPr vert="horz" wrap="square" lIns="0" tIns="0" rIns="0" bIns="0" rtlCol="0">
            <a:spAutoFit/>
          </a:bodyPr>
          <a:lstStyle/>
          <a:p>
            <a:pPr marL="299085" indent="-286385">
              <a:lnSpc>
                <a:spcPct val="100000"/>
              </a:lnSpc>
              <a:buFont typeface="Arial"/>
              <a:buChar char="•"/>
              <a:tabLst>
                <a:tab pos="299085" algn="l"/>
                <a:tab pos="299720" algn="l"/>
              </a:tabLst>
            </a:pPr>
            <a:r>
              <a:rPr sz="2000" spc="-20" dirty="0">
                <a:latin typeface="Times New Roman" panose="02020603050405020304" pitchFamily="18" charset="0"/>
                <a:cs typeface="Times New Roman" panose="02020603050405020304" pitchFamily="18" charset="0"/>
              </a:rPr>
              <a:t>Yetişkin </a:t>
            </a:r>
            <a:r>
              <a:rPr sz="2000" dirty="0">
                <a:latin typeface="Times New Roman" panose="02020603050405020304" pitchFamily="18" charset="0"/>
                <a:cs typeface="Times New Roman" panose="02020603050405020304" pitchFamily="18" charset="0"/>
              </a:rPr>
              <a:t>bir</a:t>
            </a:r>
            <a:r>
              <a:rPr sz="2000" spc="-55"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erkek</a:t>
            </a:r>
            <a:endParaRPr sz="2000" dirty="0">
              <a:latin typeface="Times New Roman" panose="02020603050405020304" pitchFamily="18" charset="0"/>
              <a:cs typeface="Times New Roman" panose="02020603050405020304" pitchFamily="18" charset="0"/>
            </a:endParaRPr>
          </a:p>
          <a:p>
            <a:pPr marL="299085" indent="-286385">
              <a:lnSpc>
                <a:spcPct val="100000"/>
              </a:lnSpc>
              <a:buFont typeface="Arial"/>
              <a:buChar char="•"/>
              <a:tabLst>
                <a:tab pos="299085" algn="l"/>
                <a:tab pos="299720" algn="l"/>
              </a:tabLst>
            </a:pPr>
            <a:r>
              <a:rPr sz="2000" spc="-20" dirty="0">
                <a:latin typeface="Times New Roman" panose="02020603050405020304" pitchFamily="18" charset="0"/>
                <a:cs typeface="Times New Roman" panose="02020603050405020304" pitchFamily="18" charset="0"/>
              </a:rPr>
              <a:t>Yetişkin </a:t>
            </a:r>
            <a:r>
              <a:rPr sz="2000" dirty="0">
                <a:latin typeface="Times New Roman" panose="02020603050405020304" pitchFamily="18" charset="0"/>
                <a:cs typeface="Times New Roman" panose="02020603050405020304" pitchFamily="18" charset="0"/>
              </a:rPr>
              <a:t>bir</a:t>
            </a:r>
            <a:r>
              <a:rPr sz="2000" spc="-5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kadın</a:t>
            </a:r>
            <a:endParaRPr sz="2000" dirty="0">
              <a:latin typeface="Times New Roman" panose="02020603050405020304" pitchFamily="18" charset="0"/>
              <a:cs typeface="Times New Roman" panose="02020603050405020304" pitchFamily="18" charset="0"/>
            </a:endParaRPr>
          </a:p>
          <a:p>
            <a:pPr marL="299085" indent="-286385">
              <a:lnSpc>
                <a:spcPct val="100000"/>
              </a:lnSpc>
              <a:buFont typeface="Arial"/>
              <a:buChar char="•"/>
              <a:tabLst>
                <a:tab pos="299085" algn="l"/>
                <a:tab pos="299720" algn="l"/>
              </a:tabLst>
            </a:pPr>
            <a:r>
              <a:rPr sz="2000" spc="-30" dirty="0">
                <a:latin typeface="Times New Roman" panose="02020603050405020304" pitchFamily="18" charset="0"/>
                <a:cs typeface="Times New Roman" panose="02020603050405020304" pitchFamily="18" charset="0"/>
              </a:rPr>
              <a:t>Yaşça </a:t>
            </a:r>
            <a:r>
              <a:rPr sz="2000" spc="-10" dirty="0">
                <a:latin typeface="Times New Roman" panose="02020603050405020304" pitchFamily="18" charset="0"/>
                <a:cs typeface="Times New Roman" panose="02020603050405020304" pitchFamily="18" charset="0"/>
              </a:rPr>
              <a:t>kendinden </a:t>
            </a:r>
            <a:r>
              <a:rPr sz="2000" spc="-5" dirty="0">
                <a:latin typeface="Times New Roman" panose="02020603050405020304" pitchFamily="18" charset="0"/>
                <a:cs typeface="Times New Roman" panose="02020603050405020304" pitchFamily="18" charset="0"/>
              </a:rPr>
              <a:t>büyük </a:t>
            </a:r>
            <a:r>
              <a:rPr sz="2000" dirty="0">
                <a:latin typeface="Times New Roman" panose="02020603050405020304" pitchFamily="18" charset="0"/>
                <a:cs typeface="Times New Roman" panose="02020603050405020304" pitchFamily="18" charset="0"/>
              </a:rPr>
              <a:t>bir</a:t>
            </a:r>
            <a:r>
              <a:rPr sz="2000" spc="4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çocuk</a:t>
            </a:r>
            <a:endParaRPr sz="2000" dirty="0">
              <a:latin typeface="Times New Roman" panose="02020603050405020304" pitchFamily="18" charset="0"/>
              <a:cs typeface="Times New Roman" panose="02020603050405020304" pitchFamily="18" charset="0"/>
            </a:endParaRPr>
          </a:p>
          <a:p>
            <a:pPr marL="299085" indent="-286385">
              <a:lnSpc>
                <a:spcPct val="100000"/>
              </a:lnSpc>
              <a:buFont typeface="Arial"/>
              <a:buChar char="•"/>
              <a:tabLst>
                <a:tab pos="299085" algn="l"/>
                <a:tab pos="299720" algn="l"/>
              </a:tabLst>
            </a:pPr>
            <a:r>
              <a:rPr sz="2000" spc="-10" dirty="0">
                <a:latin typeface="Times New Roman" panose="02020603050405020304" pitchFamily="18" charset="0"/>
                <a:cs typeface="Times New Roman" panose="02020603050405020304" pitchFamily="18" charset="0"/>
              </a:rPr>
              <a:t>Kendi </a:t>
            </a:r>
            <a:r>
              <a:rPr sz="2000" spc="-5" dirty="0">
                <a:latin typeface="Times New Roman" panose="02020603050405020304" pitchFamily="18" charset="0"/>
                <a:cs typeface="Times New Roman" panose="02020603050405020304" pitchFamily="18" charset="0"/>
              </a:rPr>
              <a:t>yaşında bir</a:t>
            </a:r>
            <a:r>
              <a:rPr sz="2000" spc="-4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çocuk</a:t>
            </a:r>
            <a:endParaRPr sz="2000" dirty="0">
              <a:latin typeface="Times New Roman" panose="02020603050405020304" pitchFamily="18" charset="0"/>
              <a:cs typeface="Times New Roman" panose="02020603050405020304" pitchFamily="18" charset="0"/>
            </a:endParaRPr>
          </a:p>
          <a:p>
            <a:pPr marL="299085" indent="-286385">
              <a:lnSpc>
                <a:spcPct val="100000"/>
              </a:lnSpc>
              <a:buFont typeface="Arial"/>
              <a:buChar char="•"/>
              <a:tabLst>
                <a:tab pos="299085" algn="l"/>
                <a:tab pos="299720" algn="l"/>
              </a:tabLst>
            </a:pPr>
            <a:r>
              <a:rPr sz="2000" b="1" i="1" spc="-5" dirty="0">
                <a:solidFill>
                  <a:srgbClr val="C00000"/>
                </a:solidFill>
                <a:latin typeface="Times New Roman" panose="02020603050405020304" pitchFamily="18" charset="0"/>
                <a:cs typeface="Times New Roman" panose="02020603050405020304" pitchFamily="18" charset="0"/>
              </a:rPr>
              <a:t>Aileden</a:t>
            </a:r>
            <a:r>
              <a:rPr sz="2000" b="1" i="1" spc="-55" dirty="0">
                <a:solidFill>
                  <a:srgbClr val="C00000"/>
                </a:solidFill>
                <a:latin typeface="Times New Roman" panose="02020603050405020304" pitchFamily="18" charset="0"/>
                <a:cs typeface="Times New Roman" panose="02020603050405020304" pitchFamily="18" charset="0"/>
              </a:rPr>
              <a:t> </a:t>
            </a:r>
            <a:r>
              <a:rPr sz="2000" b="1" i="1" spc="-5" dirty="0">
                <a:solidFill>
                  <a:srgbClr val="C00000"/>
                </a:solidFill>
                <a:latin typeface="Times New Roman" panose="02020603050405020304" pitchFamily="18" charset="0"/>
                <a:cs typeface="Times New Roman" panose="02020603050405020304" pitchFamily="18" charset="0"/>
              </a:rPr>
              <a:t>biri</a:t>
            </a:r>
            <a:endParaRPr sz="2000" b="1" i="1" dirty="0">
              <a:solidFill>
                <a:srgbClr val="C00000"/>
              </a:solidFill>
              <a:latin typeface="Times New Roman" panose="02020603050405020304" pitchFamily="18" charset="0"/>
              <a:cs typeface="Times New Roman" panose="02020603050405020304" pitchFamily="18" charset="0"/>
            </a:endParaRPr>
          </a:p>
          <a:p>
            <a:pPr marL="12700">
              <a:lnSpc>
                <a:spcPct val="100000"/>
              </a:lnSpc>
            </a:pPr>
            <a:r>
              <a:rPr sz="2000" b="1" spc="-5" dirty="0">
                <a:solidFill>
                  <a:srgbClr val="C00000"/>
                </a:solidFill>
                <a:latin typeface="Times New Roman" panose="02020603050405020304" pitchFamily="18" charset="0"/>
                <a:cs typeface="Times New Roman" panose="02020603050405020304" pitchFamily="18" charset="0"/>
              </a:rPr>
              <a:t>Olabilir!</a:t>
            </a:r>
            <a:endParaRPr sz="2000" dirty="0">
              <a:latin typeface="Times New Roman" panose="02020603050405020304" pitchFamily="18" charset="0"/>
              <a:cs typeface="Times New Roman" panose="02020603050405020304" pitchFamily="18" charset="0"/>
            </a:endParaRPr>
          </a:p>
        </p:txBody>
      </p:sp>
      <p:sp>
        <p:nvSpPr>
          <p:cNvPr id="4" name="object 4"/>
          <p:cNvSpPr/>
          <p:nvPr/>
        </p:nvSpPr>
        <p:spPr>
          <a:xfrm>
            <a:off x="3768814" y="687323"/>
            <a:ext cx="1041009" cy="20894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720399" y="637666"/>
            <a:ext cx="1027644" cy="207378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955797" y="2274190"/>
            <a:ext cx="387447" cy="437515"/>
          </a:xfrm>
          <a:custGeom>
            <a:avLst/>
            <a:gdLst/>
            <a:ahLst/>
            <a:cxnLst/>
            <a:rect l="l" t="t" r="r" b="b"/>
            <a:pathLst>
              <a:path w="419735" h="437514">
                <a:moveTo>
                  <a:pt x="210438" y="0"/>
                </a:moveTo>
                <a:lnTo>
                  <a:pt x="265144" y="2762"/>
                </a:lnTo>
                <a:lnTo>
                  <a:pt x="310514" y="11049"/>
                </a:lnTo>
                <a:lnTo>
                  <a:pt x="347202" y="25923"/>
                </a:lnTo>
                <a:lnTo>
                  <a:pt x="387076" y="62110"/>
                </a:lnTo>
                <a:lnTo>
                  <a:pt x="404117" y="96210"/>
                </a:lnTo>
                <a:lnTo>
                  <a:pt x="414069" y="138717"/>
                </a:lnTo>
                <a:lnTo>
                  <a:pt x="418883" y="190966"/>
                </a:lnTo>
                <a:lnTo>
                  <a:pt x="419480" y="220852"/>
                </a:lnTo>
                <a:lnTo>
                  <a:pt x="418883" y="250025"/>
                </a:lnTo>
                <a:lnTo>
                  <a:pt x="414069" y="301130"/>
                </a:lnTo>
                <a:lnTo>
                  <a:pt x="404117" y="342828"/>
                </a:lnTo>
                <a:lnTo>
                  <a:pt x="375792" y="389763"/>
                </a:lnTo>
                <a:lnTo>
                  <a:pt x="329876" y="419677"/>
                </a:lnTo>
                <a:lnTo>
                  <a:pt x="288984" y="430992"/>
                </a:lnTo>
                <a:lnTo>
                  <a:pt x="238970" y="436568"/>
                </a:lnTo>
                <a:lnTo>
                  <a:pt x="210438" y="437261"/>
                </a:lnTo>
                <a:lnTo>
                  <a:pt x="180748" y="436568"/>
                </a:lnTo>
                <a:lnTo>
                  <a:pt x="129607" y="430992"/>
                </a:lnTo>
                <a:lnTo>
                  <a:pt x="89175" y="419677"/>
                </a:lnTo>
                <a:lnTo>
                  <a:pt x="43687" y="389763"/>
                </a:lnTo>
                <a:lnTo>
                  <a:pt x="15363" y="342828"/>
                </a:lnTo>
                <a:lnTo>
                  <a:pt x="5411" y="301130"/>
                </a:lnTo>
                <a:lnTo>
                  <a:pt x="597" y="250025"/>
                </a:lnTo>
                <a:lnTo>
                  <a:pt x="0" y="220852"/>
                </a:lnTo>
                <a:lnTo>
                  <a:pt x="597" y="190966"/>
                </a:lnTo>
                <a:lnTo>
                  <a:pt x="5411" y="138717"/>
                </a:lnTo>
                <a:lnTo>
                  <a:pt x="15363" y="96210"/>
                </a:lnTo>
                <a:lnTo>
                  <a:pt x="32404" y="62110"/>
                </a:lnTo>
                <a:lnTo>
                  <a:pt x="72088" y="25923"/>
                </a:lnTo>
                <a:lnTo>
                  <a:pt x="108203" y="11049"/>
                </a:lnTo>
                <a:lnTo>
                  <a:pt x="153797" y="2762"/>
                </a:lnTo>
                <a:lnTo>
                  <a:pt x="210438" y="0"/>
                </a:lnTo>
                <a:close/>
              </a:path>
            </a:pathLst>
          </a:custGeom>
          <a:ln w="12192">
            <a:solidFill>
              <a:srgbClr val="17375E"/>
            </a:solidFill>
          </a:ln>
        </p:spPr>
        <p:txBody>
          <a:bodyPr wrap="square" lIns="0" tIns="0" rIns="0" bIns="0" rtlCol="0"/>
          <a:lstStyle/>
          <a:p>
            <a:endParaRPr/>
          </a:p>
        </p:txBody>
      </p:sp>
      <p:sp>
        <p:nvSpPr>
          <p:cNvPr id="7" name="object 7"/>
          <p:cNvSpPr/>
          <p:nvPr/>
        </p:nvSpPr>
        <p:spPr>
          <a:xfrm>
            <a:off x="3720398" y="637666"/>
            <a:ext cx="1028114" cy="1487170"/>
          </a:xfrm>
          <a:custGeom>
            <a:avLst/>
            <a:gdLst/>
            <a:ahLst/>
            <a:cxnLst/>
            <a:rect l="l" t="t" r="r" b="b"/>
            <a:pathLst>
              <a:path w="1113789" h="1487170">
                <a:moveTo>
                  <a:pt x="456564" y="0"/>
                </a:moveTo>
                <a:lnTo>
                  <a:pt x="513505" y="1334"/>
                </a:lnTo>
                <a:lnTo>
                  <a:pt x="567619" y="5338"/>
                </a:lnTo>
                <a:lnTo>
                  <a:pt x="618918" y="12017"/>
                </a:lnTo>
                <a:lnTo>
                  <a:pt x="667413" y="21373"/>
                </a:lnTo>
                <a:lnTo>
                  <a:pt x="713113" y="33410"/>
                </a:lnTo>
                <a:lnTo>
                  <a:pt x="756030" y="48133"/>
                </a:lnTo>
                <a:lnTo>
                  <a:pt x="804052" y="68751"/>
                </a:lnTo>
                <a:lnTo>
                  <a:pt x="848446" y="92046"/>
                </a:lnTo>
                <a:lnTo>
                  <a:pt x="889213" y="118011"/>
                </a:lnTo>
                <a:lnTo>
                  <a:pt x="926353" y="146640"/>
                </a:lnTo>
                <a:lnTo>
                  <a:pt x="959865" y="177927"/>
                </a:lnTo>
                <a:lnTo>
                  <a:pt x="996866" y="220170"/>
                </a:lnTo>
                <a:lnTo>
                  <a:pt x="1028604" y="265366"/>
                </a:lnTo>
                <a:lnTo>
                  <a:pt x="1055056" y="313515"/>
                </a:lnTo>
                <a:lnTo>
                  <a:pt x="1076198" y="364617"/>
                </a:lnTo>
                <a:lnTo>
                  <a:pt x="1092440" y="418008"/>
                </a:lnTo>
                <a:lnTo>
                  <a:pt x="1104026" y="472852"/>
                </a:lnTo>
                <a:lnTo>
                  <a:pt x="1110970" y="529173"/>
                </a:lnTo>
                <a:lnTo>
                  <a:pt x="1113281" y="586994"/>
                </a:lnTo>
                <a:lnTo>
                  <a:pt x="1111113" y="646285"/>
                </a:lnTo>
                <a:lnTo>
                  <a:pt x="1104598" y="702611"/>
                </a:lnTo>
                <a:lnTo>
                  <a:pt x="1093725" y="755961"/>
                </a:lnTo>
                <a:lnTo>
                  <a:pt x="1078483" y="806323"/>
                </a:lnTo>
                <a:lnTo>
                  <a:pt x="1059291" y="853612"/>
                </a:lnTo>
                <a:lnTo>
                  <a:pt x="1036573" y="897556"/>
                </a:lnTo>
                <a:lnTo>
                  <a:pt x="1010332" y="938143"/>
                </a:lnTo>
                <a:lnTo>
                  <a:pt x="980566" y="975360"/>
                </a:lnTo>
                <a:lnTo>
                  <a:pt x="947541" y="1009201"/>
                </a:lnTo>
                <a:lnTo>
                  <a:pt x="911336" y="1039495"/>
                </a:lnTo>
                <a:lnTo>
                  <a:pt x="871964" y="1066264"/>
                </a:lnTo>
                <a:lnTo>
                  <a:pt x="829437" y="1089533"/>
                </a:lnTo>
                <a:lnTo>
                  <a:pt x="784171" y="1109035"/>
                </a:lnTo>
                <a:lnTo>
                  <a:pt x="736584" y="1124680"/>
                </a:lnTo>
                <a:lnTo>
                  <a:pt x="686687" y="1136467"/>
                </a:lnTo>
                <a:lnTo>
                  <a:pt x="634491" y="1144397"/>
                </a:lnTo>
                <a:lnTo>
                  <a:pt x="622680" y="1433449"/>
                </a:lnTo>
                <a:lnTo>
                  <a:pt x="598320" y="1465953"/>
                </a:lnTo>
                <a:lnTo>
                  <a:pt x="557742" y="1479288"/>
                </a:lnTo>
                <a:lnTo>
                  <a:pt x="498826" y="1485955"/>
                </a:lnTo>
                <a:lnTo>
                  <a:pt x="462533" y="1486789"/>
                </a:lnTo>
                <a:lnTo>
                  <a:pt x="439031" y="1486646"/>
                </a:lnTo>
                <a:lnTo>
                  <a:pt x="397883" y="1485503"/>
                </a:lnTo>
                <a:lnTo>
                  <a:pt x="350424" y="1481391"/>
                </a:lnTo>
                <a:lnTo>
                  <a:pt x="310991" y="1469342"/>
                </a:lnTo>
                <a:lnTo>
                  <a:pt x="289051" y="1433449"/>
                </a:lnTo>
                <a:lnTo>
                  <a:pt x="275716" y="1083564"/>
                </a:lnTo>
                <a:lnTo>
                  <a:pt x="275482" y="1060963"/>
                </a:lnTo>
                <a:lnTo>
                  <a:pt x="276129" y="1040590"/>
                </a:lnTo>
                <a:lnTo>
                  <a:pt x="283785" y="992429"/>
                </a:lnTo>
                <a:lnTo>
                  <a:pt x="309991" y="950862"/>
                </a:lnTo>
                <a:lnTo>
                  <a:pt x="353375" y="931685"/>
                </a:lnTo>
                <a:lnTo>
                  <a:pt x="397255" y="927988"/>
                </a:lnTo>
                <a:lnTo>
                  <a:pt x="418083" y="927988"/>
                </a:lnTo>
                <a:lnTo>
                  <a:pt x="455993" y="926397"/>
                </a:lnTo>
                <a:lnTo>
                  <a:pt x="523811" y="913737"/>
                </a:lnTo>
                <a:lnTo>
                  <a:pt x="580961" y="889119"/>
                </a:lnTo>
                <a:lnTo>
                  <a:pt x="628014" y="855781"/>
                </a:lnTo>
                <a:lnTo>
                  <a:pt x="665138" y="814349"/>
                </a:lnTo>
                <a:lnTo>
                  <a:pt x="692189" y="765442"/>
                </a:lnTo>
                <a:lnTo>
                  <a:pt x="709410" y="709602"/>
                </a:lnTo>
                <a:lnTo>
                  <a:pt x="717895" y="649543"/>
                </a:lnTo>
                <a:lnTo>
                  <a:pt x="718946" y="618109"/>
                </a:lnTo>
                <a:lnTo>
                  <a:pt x="717706" y="583299"/>
                </a:lnTo>
                <a:lnTo>
                  <a:pt x="707749" y="518060"/>
                </a:lnTo>
                <a:lnTo>
                  <a:pt x="687699" y="459061"/>
                </a:lnTo>
                <a:lnTo>
                  <a:pt x="657270" y="407920"/>
                </a:lnTo>
                <a:lnTo>
                  <a:pt x="616503" y="365178"/>
                </a:lnTo>
                <a:lnTo>
                  <a:pt x="565398" y="332170"/>
                </a:lnTo>
                <a:lnTo>
                  <a:pt x="503838" y="309383"/>
                </a:lnTo>
                <a:lnTo>
                  <a:pt x="431587" y="297866"/>
                </a:lnTo>
                <a:lnTo>
                  <a:pt x="391413" y="296418"/>
                </a:lnTo>
                <a:lnTo>
                  <a:pt x="354716" y="297346"/>
                </a:lnTo>
                <a:lnTo>
                  <a:pt x="287990" y="304776"/>
                </a:lnTo>
                <a:lnTo>
                  <a:pt x="230078" y="318877"/>
                </a:lnTo>
                <a:lnTo>
                  <a:pt x="180409" y="335172"/>
                </a:lnTo>
                <a:lnTo>
                  <a:pt x="138741" y="352605"/>
                </a:lnTo>
                <a:lnTo>
                  <a:pt x="104312" y="368936"/>
                </a:lnTo>
                <a:lnTo>
                  <a:pt x="89788" y="376555"/>
                </a:lnTo>
                <a:lnTo>
                  <a:pt x="76858" y="382982"/>
                </a:lnTo>
                <a:lnTo>
                  <a:pt x="65500" y="387588"/>
                </a:lnTo>
                <a:lnTo>
                  <a:pt x="55713" y="390360"/>
                </a:lnTo>
                <a:lnTo>
                  <a:pt x="47498" y="391287"/>
                </a:lnTo>
                <a:lnTo>
                  <a:pt x="40512" y="391287"/>
                </a:lnTo>
                <a:lnTo>
                  <a:pt x="13334" y="360172"/>
                </a:lnTo>
                <a:lnTo>
                  <a:pt x="3809" y="309753"/>
                </a:lnTo>
                <a:lnTo>
                  <a:pt x="238" y="250870"/>
                </a:lnTo>
                <a:lnTo>
                  <a:pt x="0" y="226822"/>
                </a:lnTo>
                <a:lnTo>
                  <a:pt x="283" y="202602"/>
                </a:lnTo>
                <a:lnTo>
                  <a:pt x="4444" y="151257"/>
                </a:lnTo>
                <a:lnTo>
                  <a:pt x="23749" y="112649"/>
                </a:lnTo>
                <a:lnTo>
                  <a:pt x="61039" y="87520"/>
                </a:lnTo>
                <a:lnTo>
                  <a:pt x="101905" y="68020"/>
                </a:lnTo>
                <a:lnTo>
                  <a:pt x="151538" y="49454"/>
                </a:lnTo>
                <a:lnTo>
                  <a:pt x="209165" y="32545"/>
                </a:lnTo>
                <a:lnTo>
                  <a:pt x="273641" y="18103"/>
                </a:lnTo>
                <a:lnTo>
                  <a:pt x="344336" y="6643"/>
                </a:lnTo>
                <a:lnTo>
                  <a:pt x="418441" y="738"/>
                </a:lnTo>
                <a:lnTo>
                  <a:pt x="456564" y="0"/>
                </a:lnTo>
                <a:close/>
              </a:path>
            </a:pathLst>
          </a:custGeom>
          <a:ln w="12192">
            <a:solidFill>
              <a:srgbClr val="17375E"/>
            </a:solidFill>
          </a:ln>
        </p:spPr>
        <p:txBody>
          <a:bodyPr wrap="square" lIns="0" tIns="0" rIns="0" bIns="0" rtlCol="0"/>
          <a:lstStyle/>
          <a:p>
            <a:endParaRPr/>
          </a:p>
        </p:txBody>
      </p:sp>
      <p:sp>
        <p:nvSpPr>
          <p:cNvPr id="8" name="object 8"/>
          <p:cNvSpPr/>
          <p:nvPr/>
        </p:nvSpPr>
        <p:spPr>
          <a:xfrm>
            <a:off x="669057" y="3469766"/>
            <a:ext cx="1776456" cy="477774"/>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313447" y="307847"/>
            <a:ext cx="3715277" cy="439369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490699" y="499872"/>
            <a:ext cx="3360772" cy="4009644"/>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288176" y="4758183"/>
            <a:ext cx="8740548" cy="1538883"/>
          </a:xfrm>
          <a:prstGeom prst="rect">
            <a:avLst/>
          </a:prstGeom>
        </p:spPr>
        <p:txBody>
          <a:bodyPr vert="horz" wrap="square" lIns="0" tIns="0" rIns="0" bIns="0" rtlCol="0">
            <a:spAutoFit/>
          </a:bodyPr>
          <a:lstStyle/>
          <a:p>
            <a:pPr marL="12700">
              <a:lnSpc>
                <a:spcPct val="100000"/>
              </a:lnSpc>
            </a:pPr>
            <a:r>
              <a:rPr sz="2000" spc="-5" dirty="0">
                <a:latin typeface="Times New Roman" panose="02020603050405020304" pitchFamily="18" charset="0"/>
                <a:cs typeface="Times New Roman" panose="02020603050405020304" pitchFamily="18" charset="0"/>
              </a:rPr>
              <a:t>Kanunen evlenmelerine </a:t>
            </a:r>
            <a:r>
              <a:rPr sz="2000" spc="-10" dirty="0">
                <a:latin typeface="Times New Roman" panose="02020603050405020304" pitchFamily="18" charset="0"/>
                <a:cs typeface="Times New Roman" panose="02020603050405020304" pitchFamily="18" charset="0"/>
              </a:rPr>
              <a:t>izin verilmeyen </a:t>
            </a:r>
            <a:r>
              <a:rPr sz="2000" spc="-5" dirty="0">
                <a:latin typeface="Times New Roman" panose="02020603050405020304" pitchFamily="18" charset="0"/>
                <a:cs typeface="Times New Roman" panose="02020603050405020304" pitchFamily="18" charset="0"/>
              </a:rPr>
              <a:t>iki kişi </a:t>
            </a:r>
            <a:r>
              <a:rPr sz="2000" dirty="0">
                <a:latin typeface="Times New Roman" panose="02020603050405020304" pitchFamily="18" charset="0"/>
                <a:cs typeface="Times New Roman" panose="02020603050405020304" pitchFamily="18" charset="0"/>
              </a:rPr>
              <a:t>(Anne-oğul, baba-kız, </a:t>
            </a:r>
            <a:r>
              <a:rPr sz="2000" spc="-15" dirty="0">
                <a:latin typeface="Times New Roman" panose="02020603050405020304" pitchFamily="18" charset="0"/>
                <a:cs typeface="Times New Roman" panose="02020603050405020304" pitchFamily="18" charset="0"/>
              </a:rPr>
              <a:t>erkek </a:t>
            </a:r>
            <a:r>
              <a:rPr sz="2000" spc="-10" dirty="0" err="1">
                <a:latin typeface="Times New Roman" panose="02020603050405020304" pitchFamily="18" charset="0"/>
                <a:cs typeface="Times New Roman" panose="02020603050405020304" pitchFamily="18" charset="0"/>
              </a:rPr>
              <a:t>kardeş-kız</a:t>
            </a:r>
            <a:r>
              <a:rPr sz="2000" spc="240" dirty="0">
                <a:latin typeface="Times New Roman" panose="02020603050405020304" pitchFamily="18" charset="0"/>
                <a:cs typeface="Times New Roman" panose="02020603050405020304" pitchFamily="18" charset="0"/>
              </a:rPr>
              <a:t> </a:t>
            </a:r>
            <a:r>
              <a:rPr sz="2000" spc="-10" dirty="0" err="1">
                <a:latin typeface="Times New Roman" panose="02020603050405020304" pitchFamily="18" charset="0"/>
                <a:cs typeface="Times New Roman" panose="02020603050405020304" pitchFamily="18" charset="0"/>
              </a:rPr>
              <a:t>kardeş</a:t>
            </a:r>
            <a:r>
              <a:rPr sz="2000" spc="-10" dirty="0">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 </a:t>
            </a:r>
            <a:r>
              <a:rPr sz="2000" spc="-5" dirty="0" err="1">
                <a:latin typeface="Times New Roman" panose="02020603050405020304" pitchFamily="18" charset="0"/>
                <a:cs typeface="Times New Roman" panose="02020603050405020304" pitchFamily="18" charset="0"/>
              </a:rPr>
              <a:t>üvey</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baba </a:t>
            </a:r>
            <a:r>
              <a:rPr sz="2000" spc="-5" dirty="0">
                <a:latin typeface="Times New Roman" panose="02020603050405020304" pitchFamily="18" charset="0"/>
                <a:cs typeface="Times New Roman" panose="02020603050405020304" pitchFamily="18" charset="0"/>
              </a:rPr>
              <a:t>ve </a:t>
            </a:r>
            <a:r>
              <a:rPr sz="2000" spc="-5" dirty="0" err="1">
                <a:latin typeface="Times New Roman" panose="02020603050405020304" pitchFamily="18" charset="0"/>
                <a:cs typeface="Times New Roman" panose="02020603050405020304" pitchFamily="18" charset="0"/>
              </a:rPr>
              <a:t>üvey</a:t>
            </a:r>
            <a:r>
              <a:rPr sz="2000" spc="-5" dirty="0">
                <a:latin typeface="Times New Roman" panose="02020603050405020304" pitchFamily="18" charset="0"/>
                <a:cs typeface="Times New Roman" panose="02020603050405020304" pitchFamily="18" charset="0"/>
              </a:rPr>
              <a:t> </a:t>
            </a:r>
            <a:r>
              <a:rPr sz="2000" spc="-15" dirty="0" err="1">
                <a:latin typeface="Times New Roman" panose="02020603050405020304" pitchFamily="18" charset="0"/>
                <a:cs typeface="Times New Roman" panose="02020603050405020304" pitchFamily="18" charset="0"/>
              </a:rPr>
              <a:t>kardeş</a:t>
            </a:r>
            <a:r>
              <a:rPr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amca/dayı </a:t>
            </a:r>
            <a:r>
              <a:rPr sz="2000" dirty="0">
                <a:latin typeface="Times New Roman" panose="02020603050405020304" pitchFamily="18" charset="0"/>
                <a:cs typeface="Times New Roman" panose="02020603050405020304" pitchFamily="18" charset="0"/>
              </a:rPr>
              <a:t>gibi bir </a:t>
            </a:r>
            <a:r>
              <a:rPr sz="2000" spc="-10" dirty="0">
                <a:latin typeface="Times New Roman" panose="02020603050405020304" pitchFamily="18" charset="0"/>
                <a:cs typeface="Times New Roman" panose="02020603050405020304" pitchFamily="18" charset="0"/>
              </a:rPr>
              <a:t>akraba) </a:t>
            </a:r>
            <a:r>
              <a:rPr sz="2000" spc="-5" dirty="0">
                <a:latin typeface="Times New Roman" panose="02020603050405020304" pitchFamily="18" charset="0"/>
                <a:cs typeface="Times New Roman" panose="02020603050405020304" pitchFamily="18" charset="0"/>
              </a:rPr>
              <a:t>arasındaki cinsel </a:t>
            </a:r>
            <a:r>
              <a:rPr sz="2000" spc="-10" dirty="0">
                <a:latin typeface="Times New Roman" panose="02020603050405020304" pitchFamily="18" charset="0"/>
                <a:cs typeface="Times New Roman" panose="02020603050405020304" pitchFamily="18" charset="0"/>
              </a:rPr>
              <a:t>ilişkiye </a:t>
            </a:r>
            <a:r>
              <a:rPr sz="2000" spc="-5" dirty="0">
                <a:latin typeface="Times New Roman" panose="02020603050405020304" pitchFamily="18" charset="0"/>
                <a:cs typeface="Times New Roman" panose="02020603050405020304" pitchFamily="18" charset="0"/>
              </a:rPr>
              <a:t>verilen</a:t>
            </a:r>
            <a:r>
              <a:rPr sz="2000" spc="175"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isimdir.</a:t>
            </a:r>
            <a:endParaRPr sz="2000" dirty="0">
              <a:latin typeface="Times New Roman" panose="02020603050405020304" pitchFamily="18" charset="0"/>
              <a:cs typeface="Times New Roman" panose="02020603050405020304" pitchFamily="18" charset="0"/>
            </a:endParaRPr>
          </a:p>
          <a:p>
            <a:pPr>
              <a:lnSpc>
                <a:spcPct val="100000"/>
              </a:lnSpc>
              <a:spcBef>
                <a:spcPts val="35"/>
              </a:spcBef>
            </a:pPr>
            <a:endParaRPr sz="2000" dirty="0">
              <a:latin typeface="Times New Roman" panose="02020603050405020304" pitchFamily="18" charset="0"/>
              <a:cs typeface="Times New Roman" panose="02020603050405020304" pitchFamily="18" charset="0"/>
            </a:endParaRPr>
          </a:p>
          <a:p>
            <a:pPr marL="12700">
              <a:lnSpc>
                <a:spcPct val="100000"/>
              </a:lnSpc>
              <a:tabLst>
                <a:tab pos="5060950" algn="l"/>
              </a:tabLst>
            </a:pPr>
            <a:r>
              <a:rPr sz="2000" b="1" spc="-5" dirty="0">
                <a:solidFill>
                  <a:srgbClr val="C00000"/>
                </a:solidFill>
                <a:latin typeface="Times New Roman" panose="02020603050405020304" pitchFamily="18" charset="0"/>
                <a:cs typeface="Times New Roman" panose="02020603050405020304" pitchFamily="18" charset="0"/>
              </a:rPr>
              <a:t>Ensest, </a:t>
            </a:r>
            <a:r>
              <a:rPr sz="2000" b="1" dirty="0">
                <a:solidFill>
                  <a:srgbClr val="C00000"/>
                </a:solidFill>
                <a:latin typeface="Times New Roman" panose="02020603050405020304" pitchFamily="18" charset="0"/>
                <a:cs typeface="Times New Roman" panose="02020603050405020304" pitchFamily="18" charset="0"/>
              </a:rPr>
              <a:t>cinsel </a:t>
            </a:r>
            <a:r>
              <a:rPr sz="2000" b="1" spc="-5" dirty="0">
                <a:solidFill>
                  <a:srgbClr val="C00000"/>
                </a:solidFill>
                <a:latin typeface="Times New Roman" panose="02020603050405020304" pitchFamily="18" charset="0"/>
                <a:cs typeface="Times New Roman" panose="02020603050405020304" pitchFamily="18" charset="0"/>
              </a:rPr>
              <a:t>istismarın </a:t>
            </a:r>
            <a:r>
              <a:rPr sz="2000" b="1" dirty="0">
                <a:solidFill>
                  <a:srgbClr val="C00000"/>
                </a:solidFill>
                <a:latin typeface="Times New Roman" panose="02020603050405020304" pitchFamily="18" charset="0"/>
                <a:cs typeface="Times New Roman" panose="02020603050405020304" pitchFamily="18" charset="0"/>
              </a:rPr>
              <a:t>en</a:t>
            </a:r>
            <a:r>
              <a:rPr sz="2000" b="1" spc="25" dirty="0">
                <a:solidFill>
                  <a:srgbClr val="C00000"/>
                </a:solidFill>
                <a:latin typeface="Times New Roman" panose="02020603050405020304" pitchFamily="18" charset="0"/>
                <a:cs typeface="Times New Roman" panose="02020603050405020304" pitchFamily="18" charset="0"/>
              </a:rPr>
              <a:t> </a:t>
            </a:r>
            <a:r>
              <a:rPr sz="2000" b="1" spc="-5" dirty="0" err="1">
                <a:solidFill>
                  <a:srgbClr val="C00000"/>
                </a:solidFill>
                <a:latin typeface="Times New Roman" panose="02020603050405020304" pitchFamily="18" charset="0"/>
                <a:cs typeface="Times New Roman" panose="02020603050405020304" pitchFamily="18" charset="0"/>
              </a:rPr>
              <a:t>çok</a:t>
            </a:r>
            <a:r>
              <a:rPr sz="2000" b="1" spc="-20" dirty="0">
                <a:solidFill>
                  <a:srgbClr val="C00000"/>
                </a:solidFill>
                <a:latin typeface="Times New Roman" panose="02020603050405020304" pitchFamily="18" charset="0"/>
                <a:cs typeface="Times New Roman" panose="02020603050405020304" pitchFamily="18" charset="0"/>
              </a:rPr>
              <a:t> </a:t>
            </a:r>
            <a:r>
              <a:rPr sz="2000" b="1" spc="-5" dirty="0" err="1">
                <a:solidFill>
                  <a:srgbClr val="C00000"/>
                </a:solidFill>
                <a:latin typeface="Times New Roman" panose="02020603050405020304" pitchFamily="18" charset="0"/>
                <a:cs typeface="Times New Roman" panose="02020603050405020304" pitchFamily="18" charset="0"/>
              </a:rPr>
              <a:t>görülen</a:t>
            </a:r>
            <a:r>
              <a:rPr lang="tr-TR" sz="2000" b="1" spc="-5" dirty="0">
                <a:solidFill>
                  <a:srgbClr val="C00000"/>
                </a:solidFill>
                <a:latin typeface="Times New Roman" panose="02020603050405020304" pitchFamily="18" charset="0"/>
                <a:cs typeface="Times New Roman" panose="02020603050405020304" pitchFamily="18" charset="0"/>
              </a:rPr>
              <a:t> </a:t>
            </a:r>
            <a:r>
              <a:rPr sz="2000" b="1" spc="-15" dirty="0" err="1">
                <a:solidFill>
                  <a:srgbClr val="C00000"/>
                </a:solidFill>
                <a:latin typeface="Times New Roman" panose="02020603050405020304" pitchFamily="18" charset="0"/>
                <a:cs typeface="Times New Roman" panose="02020603050405020304" pitchFamily="18" charset="0"/>
              </a:rPr>
              <a:t>ve</a:t>
            </a:r>
            <a:r>
              <a:rPr sz="2000" b="1" spc="-15" dirty="0">
                <a:solidFill>
                  <a:srgbClr val="C00000"/>
                </a:solidFill>
                <a:latin typeface="Times New Roman" panose="02020603050405020304" pitchFamily="18" charset="0"/>
                <a:cs typeface="Times New Roman" panose="02020603050405020304" pitchFamily="18" charset="0"/>
              </a:rPr>
              <a:t> </a:t>
            </a:r>
            <a:r>
              <a:rPr sz="2000" b="1" dirty="0">
                <a:solidFill>
                  <a:srgbClr val="C00000"/>
                </a:solidFill>
                <a:latin typeface="Times New Roman" panose="02020603050405020304" pitchFamily="18" charset="0"/>
                <a:cs typeface="Times New Roman" panose="02020603050405020304" pitchFamily="18" charset="0"/>
              </a:rPr>
              <a:t>en </a:t>
            </a:r>
            <a:r>
              <a:rPr sz="2000" b="1" spc="-10" dirty="0">
                <a:solidFill>
                  <a:srgbClr val="C00000"/>
                </a:solidFill>
                <a:latin typeface="Times New Roman" panose="02020603050405020304" pitchFamily="18" charset="0"/>
                <a:cs typeface="Times New Roman" panose="02020603050405020304" pitchFamily="18" charset="0"/>
              </a:rPr>
              <a:t>kabul </a:t>
            </a:r>
            <a:r>
              <a:rPr sz="2000" b="1" spc="-5" dirty="0">
                <a:solidFill>
                  <a:srgbClr val="C00000"/>
                </a:solidFill>
                <a:latin typeface="Times New Roman" panose="02020603050405020304" pitchFamily="18" charset="0"/>
                <a:cs typeface="Times New Roman" panose="02020603050405020304" pitchFamily="18" charset="0"/>
              </a:rPr>
              <a:t>edilemez</a:t>
            </a:r>
            <a:r>
              <a:rPr sz="2000" b="1" spc="-55" dirty="0">
                <a:solidFill>
                  <a:srgbClr val="C00000"/>
                </a:solidFill>
                <a:latin typeface="Times New Roman" panose="02020603050405020304" pitchFamily="18" charset="0"/>
                <a:cs typeface="Times New Roman" panose="02020603050405020304" pitchFamily="18" charset="0"/>
              </a:rPr>
              <a:t> </a:t>
            </a:r>
            <a:r>
              <a:rPr sz="2000" b="1" spc="-25" dirty="0">
                <a:solidFill>
                  <a:srgbClr val="C00000"/>
                </a:solidFill>
                <a:latin typeface="Times New Roman" panose="02020603050405020304" pitchFamily="18" charset="0"/>
                <a:cs typeface="Times New Roman" panose="02020603050405020304" pitchFamily="18" charset="0"/>
              </a:rPr>
              <a:t>biçimidir.</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015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3 Resim" descr="slide0001_image004.jpg"/>
          <p:cNvPicPr>
            <a:picLocks noChangeAspect="1"/>
          </p:cNvPicPr>
          <p:nvPr/>
        </p:nvPicPr>
        <p:blipFill>
          <a:blip r:embed="rId2" cstate="print"/>
          <a:srcRect b="19118"/>
          <a:stretch>
            <a:fillRect/>
          </a:stretch>
        </p:blipFill>
        <p:spPr bwMode="auto">
          <a:xfrm rot="10413856" flipV="1">
            <a:off x="6940469" y="5360985"/>
            <a:ext cx="2136775" cy="1311275"/>
          </a:xfrm>
          <a:prstGeom prst="rect">
            <a:avLst/>
          </a:prstGeom>
          <a:noFill/>
          <a:ln w="9525">
            <a:noFill/>
            <a:miter lim="800000"/>
            <a:headEnd/>
            <a:tailEnd/>
          </a:ln>
        </p:spPr>
      </p:pic>
      <p:sp>
        <p:nvSpPr>
          <p:cNvPr id="41988" name="Rectangle 2"/>
          <p:cNvSpPr>
            <a:spLocks noGrp="1" noChangeArrowheads="1"/>
          </p:cNvSpPr>
          <p:nvPr>
            <p:ph type="title"/>
          </p:nvPr>
        </p:nvSpPr>
        <p:spPr>
          <a:xfrm>
            <a:off x="611560" y="404664"/>
            <a:ext cx="7704856" cy="1008112"/>
          </a:xfrm>
        </p:spPr>
        <p:txBody>
          <a:bodyPr>
            <a:noAutofit/>
          </a:bodyPr>
          <a:lstStyle/>
          <a:p>
            <a:pPr eaLnBrk="1" hangingPunct="1"/>
            <a:r>
              <a:rPr lang="tr-TR" altLang="tr-TR" sz="3600" dirty="0">
                <a:solidFill>
                  <a:srgbClr val="FF0000"/>
                </a:solidFill>
                <a:latin typeface="Times New Roman" panose="02020603050405020304" pitchFamily="18" charset="0"/>
                <a:cs typeface="Times New Roman" panose="02020603050405020304" pitchFamily="18" charset="0"/>
              </a:rPr>
              <a:t>AİLE İLE İLGİLİ RİSK ETMENLERİ</a:t>
            </a:r>
          </a:p>
        </p:txBody>
      </p:sp>
      <p:sp>
        <p:nvSpPr>
          <p:cNvPr id="41989" name="Rectangle 3"/>
          <p:cNvSpPr>
            <a:spLocks noGrp="1" noChangeArrowheads="1"/>
          </p:cNvSpPr>
          <p:nvPr>
            <p:ph type="body" idx="4294967295"/>
          </p:nvPr>
        </p:nvSpPr>
        <p:spPr>
          <a:xfrm>
            <a:off x="467544" y="1556792"/>
            <a:ext cx="8424936" cy="4896544"/>
          </a:xfrm>
          <a:prstGeom prst="rect">
            <a:avLst/>
          </a:prstGeom>
        </p:spPr>
        <p:txBody>
          <a:bodyPr>
            <a:normAutofit/>
          </a:bodyPr>
          <a:lstStyle/>
          <a:p>
            <a:pPr eaLnBrk="1" hangingPunct="1"/>
            <a:r>
              <a:rPr lang="tr-TR" altLang="tr-TR" sz="2400" dirty="0">
                <a:latin typeface="Times New Roman" panose="02020603050405020304" pitchFamily="18" charset="0"/>
                <a:cs typeface="Times New Roman" panose="02020603050405020304" pitchFamily="18" charset="0"/>
              </a:rPr>
              <a:t>Anne babanın çocukluk döneminde istismara maruz kalması,</a:t>
            </a:r>
          </a:p>
          <a:p>
            <a:pPr eaLnBrk="1" hangingPunct="1"/>
            <a:r>
              <a:rPr lang="tr-TR" altLang="tr-TR" sz="2400" dirty="0">
                <a:latin typeface="Times New Roman" panose="02020603050405020304" pitchFamily="18" charset="0"/>
                <a:cs typeface="Times New Roman" panose="02020603050405020304" pitchFamily="18" charset="0"/>
              </a:rPr>
              <a:t>Ailede alkol ya da madde bağımlısının olması,</a:t>
            </a:r>
          </a:p>
          <a:p>
            <a:pPr eaLnBrk="1" hangingPunct="1"/>
            <a:r>
              <a:rPr lang="tr-TR" altLang="tr-TR" sz="2400" dirty="0">
                <a:latin typeface="Times New Roman" panose="02020603050405020304" pitchFamily="18" charset="0"/>
                <a:cs typeface="Times New Roman" panose="02020603050405020304" pitchFamily="18" charset="0"/>
              </a:rPr>
              <a:t>Annenin olmaması veya göz yumması</a:t>
            </a:r>
          </a:p>
          <a:p>
            <a:pPr eaLnBrk="1" hangingPunct="1"/>
            <a:r>
              <a:rPr lang="tr-TR" altLang="tr-TR" sz="2400" dirty="0">
                <a:latin typeface="Times New Roman" panose="02020603050405020304" pitchFamily="18" charset="0"/>
                <a:cs typeface="Times New Roman" panose="02020603050405020304" pitchFamily="18" charset="0"/>
              </a:rPr>
              <a:t>Babanın olmaması veya göz yumması</a:t>
            </a:r>
          </a:p>
          <a:p>
            <a:pPr eaLnBrk="1" hangingPunct="1"/>
            <a:r>
              <a:rPr lang="tr-TR" altLang="tr-TR" sz="2400" dirty="0">
                <a:latin typeface="Times New Roman" panose="02020603050405020304" pitchFamily="18" charset="0"/>
                <a:cs typeface="Times New Roman" panose="02020603050405020304" pitchFamily="18" charset="0"/>
              </a:rPr>
              <a:t>Ebeveyn olmayışı (ölmesi) </a:t>
            </a:r>
          </a:p>
          <a:p>
            <a:pPr eaLnBrk="1" hangingPunct="1"/>
            <a:r>
              <a:rPr lang="tr-TR" altLang="tr-TR" sz="2400" dirty="0">
                <a:latin typeface="Times New Roman" panose="02020603050405020304" pitchFamily="18" charset="0"/>
                <a:cs typeface="Times New Roman" panose="02020603050405020304" pitchFamily="18" charset="0"/>
              </a:rPr>
              <a:t>Ebeveynlerin üvey olma durumu</a:t>
            </a:r>
          </a:p>
          <a:p>
            <a:r>
              <a:rPr lang="tr-TR" altLang="tr-TR" sz="2400" dirty="0">
                <a:latin typeface="Times New Roman" panose="02020603050405020304" pitchFamily="18" charset="0"/>
                <a:cs typeface="Times New Roman" panose="02020603050405020304" pitchFamily="18" charset="0"/>
              </a:rPr>
              <a:t>Alkolik baba</a:t>
            </a:r>
          </a:p>
          <a:p>
            <a:r>
              <a:rPr lang="tr-TR" altLang="tr-TR" sz="2400" dirty="0">
                <a:latin typeface="Times New Roman" panose="02020603050405020304" pitchFamily="18" charset="0"/>
                <a:cs typeface="Times New Roman" panose="02020603050405020304" pitchFamily="18" charset="0"/>
              </a:rPr>
              <a:t>Annenin hasta olması veya evi terk etmesi</a:t>
            </a:r>
          </a:p>
          <a:p>
            <a:pPr eaLnBrk="1" hangingPunct="1"/>
            <a:endParaRPr lang="tr-TR" altLang="tr-TR" sz="2400" dirty="0">
              <a:latin typeface="Times New Roman" panose="02020603050405020304" pitchFamily="18" charset="0"/>
              <a:cs typeface="Times New Roman" panose="02020603050405020304" pitchFamily="18" charset="0"/>
            </a:endParaRPr>
          </a:p>
          <a:p>
            <a:pPr eaLnBrk="1" hangingPunct="1"/>
            <a:endParaRPr lang="tr-TR" alt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734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95536" y="620688"/>
            <a:ext cx="8229600" cy="1143000"/>
          </a:xfrm>
        </p:spPr>
        <p:txBody>
          <a:bodyPr>
            <a:normAutofit/>
          </a:bodyPr>
          <a:lstStyle/>
          <a:p>
            <a:pPr marL="571500" indent="-571500">
              <a:buFont typeface="Wingdings" panose="05000000000000000000" pitchFamily="2" charset="2"/>
              <a:buChar char="v"/>
            </a:pPr>
            <a:r>
              <a:rPr lang="tr-TR" altLang="tr-TR" sz="3600" b="1" dirty="0">
                <a:latin typeface="Times New Roman" panose="02020603050405020304" pitchFamily="18" charset="0"/>
                <a:cs typeface="Times New Roman" panose="02020603050405020304" pitchFamily="18" charset="0"/>
              </a:rPr>
              <a:t>Bedenlerini korumayı öğretin;</a:t>
            </a:r>
          </a:p>
        </p:txBody>
      </p:sp>
      <p:sp>
        <p:nvSpPr>
          <p:cNvPr id="74755" name="Rectangle 3"/>
          <p:cNvSpPr>
            <a:spLocks noGrp="1" noChangeArrowheads="1"/>
          </p:cNvSpPr>
          <p:nvPr>
            <p:ph type="body" idx="1"/>
          </p:nvPr>
        </p:nvSpPr>
        <p:spPr>
          <a:xfrm>
            <a:off x="395536" y="1772816"/>
            <a:ext cx="8229600" cy="3168352"/>
          </a:xfrm>
        </p:spPr>
        <p:style>
          <a:lnRef idx="1">
            <a:schemeClr val="accent4"/>
          </a:lnRef>
          <a:fillRef idx="2">
            <a:schemeClr val="accent4"/>
          </a:fillRef>
          <a:effectRef idx="1">
            <a:schemeClr val="accent4"/>
          </a:effectRef>
          <a:fontRef idx="minor">
            <a:schemeClr val="dk1"/>
          </a:fontRef>
        </p:style>
        <p:txBody>
          <a:bodyPr/>
          <a:lstStyle/>
          <a:p>
            <a:pPr marL="0" indent="0" algn="just">
              <a:buFont typeface="Wingdings" pitchFamily="2" charset="2"/>
              <a:buNone/>
            </a:pPr>
            <a:r>
              <a:rPr lang="tr-TR" altLang="tr-TR" dirty="0"/>
              <a:t>	</a:t>
            </a:r>
          </a:p>
          <a:p>
            <a:pPr marL="0" indent="0" algn="just">
              <a:buFont typeface="Wingdings" pitchFamily="2" charset="2"/>
              <a:buNone/>
            </a:pPr>
            <a:r>
              <a:rPr lang="tr-TR" altLang="tr-TR" sz="2800" dirty="0">
                <a:latin typeface="Times New Roman" panose="02020603050405020304" pitchFamily="18" charset="0"/>
                <a:cs typeface="Times New Roman" panose="02020603050405020304" pitchFamily="18" charset="0"/>
              </a:rPr>
              <a:t>	Çocuklarınıza bedenlerinin kendilerine ait olduğunu, özellikle iç çamaşırları ile kapatılan bölgelerin çok özel bölgeler olduğunu ve kimsenin bu bölgelere bakma/dokunma hakkının olmadığını anlatabilirsiniz.</a:t>
            </a:r>
          </a:p>
        </p:txBody>
      </p:sp>
      <p:pic>
        <p:nvPicPr>
          <p:cNvPr id="74756"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447613" flipV="1">
            <a:off x="6318650" y="5358667"/>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425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sz="half" idx="4294967295"/>
          </p:nvPr>
        </p:nvSpPr>
        <p:spPr>
          <a:xfrm>
            <a:off x="457200" y="1428750"/>
            <a:ext cx="8129588" cy="4016474"/>
          </a:xfrm>
          <a:solidFill>
            <a:srgbClr val="FFFFFF"/>
          </a:solidFill>
        </p:spPr>
        <p:txBody>
          <a:bodyPr>
            <a:normAutofit/>
          </a:bodyPr>
          <a:lstStyle/>
          <a:p>
            <a:pPr marL="0" indent="0" eaLnBrk="1" hangingPunct="1">
              <a:lnSpc>
                <a:spcPct val="90000"/>
              </a:lnSpc>
              <a:buNone/>
            </a:pPr>
            <a:endParaRPr lang="tr-TR" sz="2400" dirty="0">
              <a:latin typeface="Times New Roman" panose="02020603050405020304" pitchFamily="18" charset="0"/>
              <a:cs typeface="Times New Roman" panose="02020603050405020304" pitchFamily="18" charset="0"/>
            </a:endParaRPr>
          </a:p>
          <a:p>
            <a:pPr>
              <a:lnSpc>
                <a:spcPct val="90000"/>
              </a:lnSpc>
            </a:pPr>
            <a:r>
              <a:rPr lang="tr-TR" sz="2400" dirty="0">
                <a:latin typeface="Times New Roman" panose="02020603050405020304" pitchFamily="18" charset="0"/>
                <a:cs typeface="Times New Roman" panose="02020603050405020304" pitchFamily="18" charset="0"/>
              </a:rPr>
              <a:t>Yetişkinlerin çocukla aynı odayı yada aynı yatağı paylaşmaları</a:t>
            </a:r>
          </a:p>
          <a:p>
            <a:pPr eaLnBrk="1" hangingPunct="1">
              <a:lnSpc>
                <a:spcPct val="90000"/>
              </a:lnSpc>
            </a:pPr>
            <a:r>
              <a:rPr lang="tr-TR" sz="2400" dirty="0">
                <a:latin typeface="Times New Roman" panose="02020603050405020304" pitchFamily="18" charset="0"/>
                <a:cs typeface="Times New Roman" panose="02020603050405020304" pitchFamily="18" charset="0"/>
              </a:rPr>
              <a:t>Annenin gece çalışmak zorunda olması nedeniyle çocuklara baba yada üvey babanın bakması</a:t>
            </a:r>
          </a:p>
          <a:p>
            <a:pPr eaLnBrk="1" hangingPunct="1">
              <a:lnSpc>
                <a:spcPct val="90000"/>
              </a:lnSpc>
            </a:pPr>
            <a:r>
              <a:rPr lang="tr-TR" sz="2400" dirty="0">
                <a:latin typeface="Times New Roman" panose="02020603050405020304" pitchFamily="18" charset="0"/>
                <a:cs typeface="Times New Roman" panose="02020603050405020304" pitchFamily="18" charset="0"/>
              </a:rPr>
              <a:t>Anne ve ya babanın yada her ikisinin ailesinde de daha önce </a:t>
            </a:r>
            <a:r>
              <a:rPr lang="tr-TR" sz="2400" dirty="0" err="1">
                <a:latin typeface="Times New Roman" panose="02020603050405020304" pitchFamily="18" charset="0"/>
                <a:cs typeface="Times New Roman" panose="02020603050405020304" pitchFamily="18" charset="0"/>
              </a:rPr>
              <a:t>ensest</a:t>
            </a:r>
            <a:r>
              <a:rPr lang="tr-TR" sz="2400" dirty="0">
                <a:latin typeface="Times New Roman" panose="02020603050405020304" pitchFamily="18" charset="0"/>
                <a:cs typeface="Times New Roman" panose="02020603050405020304" pitchFamily="18" charset="0"/>
              </a:rPr>
              <a:t> ilişkinin varlığı</a:t>
            </a:r>
          </a:p>
          <a:p>
            <a:pPr eaLnBrk="1" hangingPunct="1">
              <a:lnSpc>
                <a:spcPct val="90000"/>
              </a:lnSpc>
            </a:pPr>
            <a:r>
              <a:rPr lang="tr-TR" sz="2400" dirty="0">
                <a:latin typeface="Times New Roman" panose="02020603050405020304" pitchFamily="18" charset="0"/>
                <a:cs typeface="Times New Roman" panose="02020603050405020304" pitchFamily="18" charset="0"/>
              </a:rPr>
              <a:t>Psikolojik ve cinsel sorunlar</a:t>
            </a:r>
          </a:p>
        </p:txBody>
      </p:sp>
      <p:pic>
        <p:nvPicPr>
          <p:cNvPr id="45059" name="3 Resim" descr="slide0001_image004.jpg"/>
          <p:cNvPicPr>
            <a:picLocks noChangeAspect="1"/>
          </p:cNvPicPr>
          <p:nvPr/>
        </p:nvPicPr>
        <p:blipFill>
          <a:blip r:embed="rId2" cstate="print"/>
          <a:srcRect b="19118"/>
          <a:stretch>
            <a:fillRect/>
          </a:stretch>
        </p:blipFill>
        <p:spPr bwMode="auto">
          <a:xfrm rot="9313420" flipV="1">
            <a:off x="6705600" y="5257802"/>
            <a:ext cx="2136775" cy="1311275"/>
          </a:xfrm>
          <a:prstGeom prst="rect">
            <a:avLst/>
          </a:prstGeom>
          <a:noFill/>
          <a:ln w="9525">
            <a:noFill/>
            <a:miter lim="800000"/>
            <a:headEnd/>
            <a:tailEnd/>
          </a:ln>
        </p:spPr>
      </p:pic>
      <p:sp>
        <p:nvSpPr>
          <p:cNvPr id="45060" name="Rectangle 2"/>
          <p:cNvSpPr>
            <a:spLocks noChangeArrowheads="1"/>
          </p:cNvSpPr>
          <p:nvPr/>
        </p:nvSpPr>
        <p:spPr bwMode="auto">
          <a:xfrm>
            <a:off x="357188" y="285750"/>
            <a:ext cx="8229600" cy="1143000"/>
          </a:xfrm>
          <a:prstGeom prst="rect">
            <a:avLst/>
          </a:prstGeom>
          <a:noFill/>
          <a:ln w="9525">
            <a:noFill/>
            <a:miter lim="800000"/>
            <a:headEnd/>
            <a:tailEnd/>
          </a:ln>
        </p:spPr>
        <p:txBody>
          <a:bodyPr anchor="ctr"/>
          <a:lstStyle/>
          <a:p>
            <a:pPr algn="ctr" eaLnBrk="1" hangingPunct="1"/>
            <a:endParaRPr lang="tr-TR" altLang="tr-TR" sz="3600" dirty="0">
              <a:solidFill>
                <a:srgbClr val="FF0000"/>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627560" y="534084"/>
            <a:ext cx="7959228" cy="646331"/>
          </a:xfrm>
          <a:prstGeom prst="rect">
            <a:avLst/>
          </a:prstGeom>
          <a:noFill/>
        </p:spPr>
        <p:txBody>
          <a:bodyPr wrap="square" rtlCol="0">
            <a:spAutoFit/>
          </a:bodyPr>
          <a:lstStyle/>
          <a:p>
            <a:pPr algn="ctr"/>
            <a:r>
              <a:rPr lang="tr-TR" altLang="tr-TR" sz="3600" dirty="0">
                <a:solidFill>
                  <a:srgbClr val="FF0000"/>
                </a:solidFill>
                <a:latin typeface="Times New Roman" panose="02020603050405020304" pitchFamily="18" charset="0"/>
                <a:cs typeface="Times New Roman" panose="02020603050405020304" pitchFamily="18" charset="0"/>
              </a:rPr>
              <a:t>AİLE İLE İLGİLİ RİSK ETMENLERİ</a:t>
            </a:r>
            <a:endParaRPr lang="tr-TR" sz="3600" dirty="0"/>
          </a:p>
        </p:txBody>
      </p:sp>
    </p:spTree>
    <p:extLst>
      <p:ext uri="{BB962C8B-B14F-4D97-AF65-F5344CB8AC3E}">
        <p14:creationId xmlns:p14="http://schemas.microsoft.com/office/powerpoint/2010/main" val="3317049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23293" y="5465065"/>
            <a:ext cx="5839851" cy="954405"/>
          </a:xfrm>
          <a:custGeom>
            <a:avLst/>
            <a:gdLst/>
            <a:ahLst/>
            <a:cxnLst/>
            <a:rect l="l" t="t" r="r" b="b"/>
            <a:pathLst>
              <a:path w="6326505" h="954404">
                <a:moveTo>
                  <a:pt x="0" y="954024"/>
                </a:moveTo>
                <a:lnTo>
                  <a:pt x="6326124" y="954024"/>
                </a:lnTo>
                <a:lnTo>
                  <a:pt x="6326124" y="0"/>
                </a:lnTo>
                <a:lnTo>
                  <a:pt x="0" y="0"/>
                </a:lnTo>
                <a:lnTo>
                  <a:pt x="0" y="954024"/>
                </a:lnTo>
                <a:close/>
              </a:path>
            </a:pathLst>
          </a:custGeom>
          <a:solidFill>
            <a:srgbClr val="1E1C11">
              <a:alpha val="41175"/>
            </a:srgbClr>
          </a:solidFill>
        </p:spPr>
        <p:txBody>
          <a:bodyPr wrap="square" lIns="0" tIns="0" rIns="0" bIns="0" rtlCol="0"/>
          <a:lstStyle/>
          <a:p>
            <a:endParaRPr/>
          </a:p>
        </p:txBody>
      </p:sp>
      <p:sp>
        <p:nvSpPr>
          <p:cNvPr id="8" name="object 8"/>
          <p:cNvSpPr txBox="1"/>
          <p:nvPr/>
        </p:nvSpPr>
        <p:spPr>
          <a:xfrm>
            <a:off x="1723293" y="5472650"/>
            <a:ext cx="5831057" cy="861774"/>
          </a:xfrm>
          <a:prstGeom prst="rect">
            <a:avLst/>
          </a:prstGeom>
        </p:spPr>
        <p:txBody>
          <a:bodyPr vert="horz" wrap="square" lIns="0" tIns="0" rIns="0" bIns="0" rtlCol="0">
            <a:spAutoFit/>
          </a:bodyPr>
          <a:lstStyle/>
          <a:p>
            <a:pPr marL="1298575" marR="5080" indent="-1286510">
              <a:lnSpc>
                <a:spcPct val="100000"/>
              </a:lnSpc>
            </a:pPr>
            <a:r>
              <a:rPr sz="2800" spc="-5" dirty="0">
                <a:latin typeface="Times New Roman" panose="02020603050405020304" pitchFamily="18" charset="0"/>
                <a:cs typeface="Times New Roman" panose="02020603050405020304" pitchFamily="18" charset="0"/>
              </a:rPr>
              <a:t>Cinsel </a:t>
            </a:r>
            <a:r>
              <a:rPr sz="2800" spc="-10" dirty="0">
                <a:latin typeface="Times New Roman" panose="02020603050405020304" pitchFamily="18" charset="0"/>
                <a:cs typeface="Times New Roman" panose="02020603050405020304" pitchFamily="18" charset="0"/>
              </a:rPr>
              <a:t>istismarda </a:t>
            </a:r>
            <a:r>
              <a:rPr sz="2800" spc="-5" dirty="0">
                <a:latin typeface="Times New Roman" panose="02020603050405020304" pitchFamily="18" charset="0"/>
                <a:cs typeface="Times New Roman" panose="02020603050405020304" pitchFamily="18" charset="0"/>
              </a:rPr>
              <a:t>çocuğun </a:t>
            </a:r>
            <a:r>
              <a:rPr sz="2800" spc="-10" dirty="0">
                <a:solidFill>
                  <a:srgbClr val="FF0000"/>
                </a:solidFill>
                <a:latin typeface="Times New Roman" panose="02020603050405020304" pitchFamily="18" charset="0"/>
                <a:cs typeface="Times New Roman" panose="02020603050405020304" pitchFamily="18" charset="0"/>
              </a:rPr>
              <a:t>rızasının </a:t>
            </a:r>
            <a:r>
              <a:rPr sz="2800" spc="-5" dirty="0">
                <a:latin typeface="Times New Roman" panose="02020603050405020304" pitchFamily="18" charset="0"/>
                <a:cs typeface="Times New Roman" panose="02020603050405020304" pitchFamily="18" charset="0"/>
              </a:rPr>
              <a:t>olup  olmadığına</a:t>
            </a:r>
            <a:r>
              <a:rPr sz="2800" spc="-20" dirty="0">
                <a:latin typeface="Times New Roman" panose="02020603050405020304" pitchFamily="18" charset="0"/>
                <a:cs typeface="Times New Roman" panose="02020603050405020304" pitchFamily="18" charset="0"/>
              </a:rPr>
              <a:t> </a:t>
            </a:r>
            <a:r>
              <a:rPr sz="2800" spc="-10" dirty="0">
                <a:solidFill>
                  <a:srgbClr val="FF0000"/>
                </a:solidFill>
                <a:latin typeface="Times New Roman" panose="02020603050405020304" pitchFamily="18" charset="0"/>
                <a:cs typeface="Times New Roman" panose="02020603050405020304" pitchFamily="18" charset="0"/>
              </a:rPr>
              <a:t>BAKILMAZ</a:t>
            </a:r>
            <a:endParaRPr sz="2800" dirty="0">
              <a:latin typeface="Times New Roman" panose="02020603050405020304" pitchFamily="18" charset="0"/>
              <a:cs typeface="Times New Roman" panose="02020603050405020304" pitchFamily="18" charset="0"/>
            </a:endParaRPr>
          </a:p>
        </p:txBody>
      </p:sp>
      <p:sp>
        <p:nvSpPr>
          <p:cNvPr id="9" name="object 9"/>
          <p:cNvSpPr/>
          <p:nvPr/>
        </p:nvSpPr>
        <p:spPr>
          <a:xfrm>
            <a:off x="1536191" y="15241"/>
            <a:ext cx="6195412" cy="5640323"/>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1713445" y="207264"/>
            <a:ext cx="5840906" cy="525627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87669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Sıralı Erişimli Depolama 5"/>
          <p:cNvSpPr/>
          <p:nvPr/>
        </p:nvSpPr>
        <p:spPr>
          <a:xfrm>
            <a:off x="683568" y="1124744"/>
            <a:ext cx="7776864" cy="2808312"/>
          </a:xfrm>
          <a:prstGeom prst="flowChartMagneticTap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sz="2400" dirty="0"/>
          </a:p>
        </p:txBody>
      </p:sp>
      <p:sp>
        <p:nvSpPr>
          <p:cNvPr id="3" name="İçerik Yer Tutucusu 2"/>
          <p:cNvSpPr>
            <a:spLocks noGrp="1"/>
          </p:cNvSpPr>
          <p:nvPr>
            <p:ph idx="1"/>
          </p:nvPr>
        </p:nvSpPr>
        <p:spPr>
          <a:xfrm>
            <a:off x="1004438" y="1844824"/>
            <a:ext cx="7135124" cy="1800200"/>
          </a:xfrm>
        </p:spPr>
        <p:txBody>
          <a:bodyPr>
            <a:normAutofit/>
          </a:bodyPr>
          <a:lstStyle/>
          <a:p>
            <a:pPr marL="0" indent="0" algn="ctr">
              <a:buNone/>
            </a:pPr>
            <a:r>
              <a:rPr lang="tr-TR" sz="2400" dirty="0">
                <a:latin typeface="Times New Roman" panose="02020603050405020304" pitchFamily="18" charset="0"/>
                <a:cs typeface="Times New Roman" panose="02020603050405020304" pitchFamily="18" charset="0"/>
              </a:rPr>
              <a:t>	</a:t>
            </a:r>
            <a:r>
              <a:rPr lang="tr-TR" sz="2400" b="0" dirty="0">
                <a:latin typeface="Times New Roman" panose="02020603050405020304" pitchFamily="18" charset="0"/>
                <a:cs typeface="Times New Roman" panose="02020603050405020304" pitchFamily="18" charset="0"/>
              </a:rPr>
              <a:t>Özetle çocuk ihmali; çocuğun sağlıklı gelişimi için yapılması gerekli olan bir şeyin yapılmaması, çocuk istismarı; çocuğun sağlıklı gelişimi için yapılmaması gerekenlerin yapılmasıdır.</a:t>
            </a:r>
          </a:p>
        </p:txBody>
      </p:sp>
    </p:spTree>
    <p:extLst>
      <p:ext uri="{BB962C8B-B14F-4D97-AF65-F5344CB8AC3E}">
        <p14:creationId xmlns:p14="http://schemas.microsoft.com/office/powerpoint/2010/main" val="1508345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1700808"/>
            <a:ext cx="7372300" cy="2979669"/>
          </a:xfrm>
        </p:spPr>
        <p:txBody>
          <a:bodyPr>
            <a:normAutofit/>
          </a:bodyPr>
          <a:lstStyle/>
          <a:p>
            <a:pPr marL="0" indent="0" algn="just">
              <a:buNone/>
            </a:pPr>
            <a:r>
              <a:rPr lang="tr-TR" sz="2600" b="0" i="1" dirty="0">
                <a:latin typeface="Times New Roman" panose="02020603050405020304" pitchFamily="18" charset="0"/>
                <a:cs typeface="Times New Roman" panose="02020603050405020304" pitchFamily="18" charset="0"/>
              </a:rPr>
              <a:t>Çocuk ihmali ve istismarı dünya ülkeleri için ortak bir problem olarak görülmektedir. Her yıl yaklaşık 1.6 milyon çocuğun istismara veya ihmale maruz bırakıldığı ve 1000’den fazla çocuğun bu yüzden hayatını kaybettiği tahmin edilmektedir (Alpaslan, 2014).</a:t>
            </a:r>
          </a:p>
        </p:txBody>
      </p:sp>
    </p:spTree>
    <p:extLst>
      <p:ext uri="{BB962C8B-B14F-4D97-AF65-F5344CB8AC3E}">
        <p14:creationId xmlns:p14="http://schemas.microsoft.com/office/powerpoint/2010/main" val="3235333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1124744"/>
            <a:ext cx="7520940" cy="548640"/>
          </a:xfrm>
        </p:spPr>
        <p:txBody>
          <a:bodyPr>
            <a:normAutofit/>
          </a:bodyPr>
          <a:lstStyle/>
          <a:p>
            <a:pPr algn="ctr"/>
            <a:r>
              <a:rPr lang="tr-TR" sz="2600" dirty="0">
                <a:solidFill>
                  <a:schemeClr val="accent2">
                    <a:lumMod val="75000"/>
                  </a:schemeClr>
                </a:solidFill>
              </a:rPr>
              <a:t>Bir istismar durumunda ilk olarak yapılması gerekenler</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789002987"/>
              </p:ext>
            </p:extLst>
          </p:nvPr>
        </p:nvGraphicFramePr>
        <p:xfrm>
          <a:off x="822325" y="1361356"/>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6875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1560" y="220511"/>
            <a:ext cx="7704855" cy="861774"/>
          </a:xfrm>
          <a:prstGeom prst="rect">
            <a:avLst/>
          </a:prstGeom>
        </p:spPr>
        <p:txBody>
          <a:bodyPr vert="horz" wrap="square" lIns="0" tIns="0" rIns="0" bIns="0" rtlCol="0">
            <a:spAutoFit/>
          </a:bodyPr>
          <a:lstStyle/>
          <a:p>
            <a:pPr marL="12700">
              <a:lnSpc>
                <a:spcPct val="100000"/>
              </a:lnSpc>
            </a:pPr>
            <a:r>
              <a:rPr sz="2800" dirty="0">
                <a:solidFill>
                  <a:srgbClr val="C00000"/>
                </a:solidFill>
                <a:latin typeface="Times New Roman" panose="02020603050405020304" pitchFamily="18" charset="0"/>
                <a:cs typeface="Times New Roman" panose="02020603050405020304" pitchFamily="18" charset="0"/>
              </a:rPr>
              <a:t>Çocuğunuz </a:t>
            </a:r>
            <a:r>
              <a:rPr sz="2800" spc="-25" dirty="0">
                <a:solidFill>
                  <a:srgbClr val="C00000"/>
                </a:solidFill>
                <a:latin typeface="Times New Roman" panose="02020603050405020304" pitchFamily="18" charset="0"/>
                <a:cs typeface="Times New Roman" panose="02020603050405020304" pitchFamily="18" charset="0"/>
              </a:rPr>
              <a:t>veya </a:t>
            </a:r>
            <a:r>
              <a:rPr sz="2800" dirty="0">
                <a:solidFill>
                  <a:srgbClr val="C00000"/>
                </a:solidFill>
                <a:latin typeface="Times New Roman" panose="02020603050405020304" pitchFamily="18" charset="0"/>
                <a:cs typeface="Times New Roman" panose="02020603050405020304" pitchFamily="18" charset="0"/>
              </a:rPr>
              <a:t>Herhangi Bir Çocuk </a:t>
            </a:r>
            <a:r>
              <a:rPr sz="2800" spc="-10" dirty="0">
                <a:solidFill>
                  <a:srgbClr val="C00000"/>
                </a:solidFill>
                <a:latin typeface="Times New Roman" panose="02020603050405020304" pitchFamily="18" charset="0"/>
                <a:cs typeface="Times New Roman" panose="02020603050405020304" pitchFamily="18" charset="0"/>
              </a:rPr>
              <a:t>İstismara </a:t>
            </a:r>
            <a:r>
              <a:rPr sz="2800" dirty="0">
                <a:solidFill>
                  <a:srgbClr val="C00000"/>
                </a:solidFill>
                <a:latin typeface="Times New Roman" panose="02020603050405020304" pitchFamily="18" charset="0"/>
                <a:cs typeface="Times New Roman" panose="02020603050405020304" pitchFamily="18" charset="0"/>
              </a:rPr>
              <a:t>Maruz </a:t>
            </a:r>
            <a:r>
              <a:rPr sz="2800" spc="-5" dirty="0">
                <a:solidFill>
                  <a:srgbClr val="C00000"/>
                </a:solidFill>
                <a:latin typeface="Times New Roman" panose="02020603050405020304" pitchFamily="18" charset="0"/>
                <a:cs typeface="Times New Roman" panose="02020603050405020304" pitchFamily="18" charset="0"/>
              </a:rPr>
              <a:t>Kaldığında </a:t>
            </a:r>
            <a:r>
              <a:rPr sz="2800" spc="-15" dirty="0">
                <a:solidFill>
                  <a:srgbClr val="C00000"/>
                </a:solidFill>
                <a:latin typeface="Times New Roman" panose="02020603050405020304" pitchFamily="18" charset="0"/>
                <a:cs typeface="Times New Roman" panose="02020603050405020304" pitchFamily="18" charset="0"/>
              </a:rPr>
              <a:t>Yapacağınız </a:t>
            </a:r>
            <a:r>
              <a:rPr sz="2800" dirty="0">
                <a:solidFill>
                  <a:srgbClr val="C00000"/>
                </a:solidFill>
                <a:latin typeface="Times New Roman" panose="02020603050405020304" pitchFamily="18" charset="0"/>
                <a:cs typeface="Times New Roman" panose="02020603050405020304" pitchFamily="18" charset="0"/>
              </a:rPr>
              <a:t>En İyi </a:t>
            </a:r>
            <a:r>
              <a:rPr sz="2800" spc="-10" dirty="0">
                <a:solidFill>
                  <a:srgbClr val="C00000"/>
                </a:solidFill>
                <a:latin typeface="Times New Roman" panose="02020603050405020304" pitchFamily="18" charset="0"/>
                <a:cs typeface="Times New Roman" panose="02020603050405020304" pitchFamily="18" charset="0"/>
              </a:rPr>
              <a:t>Şey</a:t>
            </a:r>
            <a:r>
              <a:rPr sz="2800" spc="70" dirty="0">
                <a:solidFill>
                  <a:srgbClr val="C00000"/>
                </a:solidFill>
                <a:latin typeface="Times New Roman" panose="02020603050405020304" pitchFamily="18" charset="0"/>
                <a:cs typeface="Times New Roman" panose="02020603050405020304" pitchFamily="18" charset="0"/>
              </a:rPr>
              <a:t> </a:t>
            </a:r>
            <a:r>
              <a:rPr sz="2800" dirty="0">
                <a:solidFill>
                  <a:srgbClr val="C00000"/>
                </a:solidFill>
                <a:latin typeface="Times New Roman" panose="02020603050405020304" pitchFamily="18" charset="0"/>
                <a:cs typeface="Times New Roman" panose="02020603050405020304" pitchFamily="18" charset="0"/>
              </a:rPr>
              <a:t>;</a:t>
            </a:r>
          </a:p>
        </p:txBody>
      </p:sp>
      <p:sp>
        <p:nvSpPr>
          <p:cNvPr id="3" name="object 3"/>
          <p:cNvSpPr/>
          <p:nvPr/>
        </p:nvSpPr>
        <p:spPr>
          <a:xfrm>
            <a:off x="1907704" y="3789040"/>
            <a:ext cx="7236295" cy="273630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79513" y="1268759"/>
            <a:ext cx="8761912" cy="4662815"/>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pc="-5" dirty="0">
                <a:latin typeface="Times New Roman" panose="02020603050405020304" pitchFamily="18" charset="0"/>
                <a:cs typeface="Times New Roman" panose="02020603050405020304" pitchFamily="18" charset="0"/>
              </a:rPr>
              <a:t>Onu dinlemeye </a:t>
            </a:r>
            <a:r>
              <a:rPr dirty="0">
                <a:latin typeface="Times New Roman" panose="02020603050405020304" pitchFamily="18" charset="0"/>
                <a:cs typeface="Times New Roman" panose="02020603050405020304" pitchFamily="18" charset="0"/>
              </a:rPr>
              <a:t>hazır </a:t>
            </a:r>
            <a:r>
              <a:rPr spc="-5" dirty="0">
                <a:latin typeface="Times New Roman" panose="02020603050405020304" pitchFamily="18" charset="0"/>
                <a:cs typeface="Times New Roman" panose="02020603050405020304" pitchFamily="18" charset="0"/>
              </a:rPr>
              <a:t>olduğunuzu</a:t>
            </a:r>
            <a:r>
              <a:rPr spc="55"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göstermeniz,</a:t>
            </a:r>
            <a:endParaRPr dirty="0">
              <a:latin typeface="Times New Roman" panose="02020603050405020304" pitchFamily="18" charset="0"/>
              <a:cs typeface="Times New Roman" panose="02020603050405020304" pitchFamily="18" charset="0"/>
            </a:endParaRPr>
          </a:p>
          <a:p>
            <a:pPr>
              <a:lnSpc>
                <a:spcPct val="100000"/>
              </a:lnSpc>
              <a:spcBef>
                <a:spcPts val="30"/>
              </a:spcBef>
              <a:buFont typeface="Arial"/>
              <a:buChar char="•"/>
            </a:pPr>
            <a:endParaRPr dirty="0">
              <a:latin typeface="Times New Roman" panose="02020603050405020304" pitchFamily="18" charset="0"/>
              <a:cs typeface="Times New Roman" panose="02020603050405020304" pitchFamily="18" charset="0"/>
            </a:endParaRPr>
          </a:p>
          <a:p>
            <a:pPr marL="355600" indent="-342900">
              <a:lnSpc>
                <a:spcPct val="100000"/>
              </a:lnSpc>
              <a:buFont typeface="Arial"/>
              <a:buChar char="•"/>
              <a:tabLst>
                <a:tab pos="354965" algn="l"/>
                <a:tab pos="355600" algn="l"/>
              </a:tabLst>
            </a:pPr>
            <a:r>
              <a:rPr dirty="0">
                <a:latin typeface="Times New Roman" panose="02020603050405020304" pitchFamily="18" charset="0"/>
                <a:cs typeface="Times New Roman" panose="02020603050405020304" pitchFamily="18" charset="0"/>
              </a:rPr>
              <a:t>Onu </a:t>
            </a:r>
            <a:r>
              <a:rPr spc="-10" dirty="0">
                <a:latin typeface="Times New Roman" panose="02020603050405020304" pitchFamily="18" charset="0"/>
                <a:cs typeface="Times New Roman" panose="02020603050405020304" pitchFamily="18" charset="0"/>
              </a:rPr>
              <a:t>dinleyerek</a:t>
            </a:r>
            <a:r>
              <a:rPr spc="-2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inandığınızı,</a:t>
            </a:r>
            <a:endParaRPr dirty="0">
              <a:latin typeface="Times New Roman" panose="02020603050405020304" pitchFamily="18" charset="0"/>
              <a:cs typeface="Times New Roman" panose="02020603050405020304" pitchFamily="18" charset="0"/>
            </a:endParaRPr>
          </a:p>
          <a:p>
            <a:pPr>
              <a:lnSpc>
                <a:spcPct val="100000"/>
              </a:lnSpc>
              <a:spcBef>
                <a:spcPts val="30"/>
              </a:spcBef>
              <a:buFont typeface="Arial"/>
              <a:buChar char="•"/>
            </a:pPr>
            <a:endParaRPr dirty="0">
              <a:latin typeface="Times New Roman" panose="02020603050405020304" pitchFamily="18" charset="0"/>
              <a:cs typeface="Times New Roman" panose="02020603050405020304" pitchFamily="18" charset="0"/>
            </a:endParaRPr>
          </a:p>
          <a:p>
            <a:pPr marL="355600" indent="-342900">
              <a:lnSpc>
                <a:spcPct val="100000"/>
              </a:lnSpc>
              <a:buFont typeface="Arial"/>
              <a:buChar char="•"/>
              <a:tabLst>
                <a:tab pos="354965" algn="l"/>
                <a:tab pos="355600" algn="l"/>
              </a:tabLst>
            </a:pPr>
            <a:r>
              <a:rPr dirty="0">
                <a:latin typeface="Times New Roman" panose="02020603050405020304" pitchFamily="18" charset="0"/>
                <a:cs typeface="Times New Roman" panose="02020603050405020304" pitchFamily="18" charset="0"/>
              </a:rPr>
              <a:t>Bunun onun </a:t>
            </a:r>
            <a:r>
              <a:rPr spc="-5" dirty="0">
                <a:latin typeface="Times New Roman" panose="02020603050405020304" pitchFamily="18" charset="0"/>
                <a:cs typeface="Times New Roman" panose="02020603050405020304" pitchFamily="18" charset="0"/>
              </a:rPr>
              <a:t>suçu</a:t>
            </a:r>
            <a:r>
              <a:rPr spc="-25"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olmadığını,</a:t>
            </a:r>
            <a:endParaRPr dirty="0">
              <a:latin typeface="Times New Roman" panose="02020603050405020304" pitchFamily="18" charset="0"/>
              <a:cs typeface="Times New Roman" panose="02020603050405020304" pitchFamily="18" charset="0"/>
            </a:endParaRPr>
          </a:p>
          <a:p>
            <a:pPr>
              <a:lnSpc>
                <a:spcPct val="100000"/>
              </a:lnSpc>
              <a:spcBef>
                <a:spcPts val="30"/>
              </a:spcBef>
              <a:buFont typeface="Arial"/>
              <a:buChar char="•"/>
            </a:pPr>
            <a:endParaRPr dirty="0">
              <a:latin typeface="Times New Roman" panose="02020603050405020304" pitchFamily="18" charset="0"/>
              <a:cs typeface="Times New Roman" panose="02020603050405020304" pitchFamily="18" charset="0"/>
            </a:endParaRPr>
          </a:p>
          <a:p>
            <a:pPr marL="355600" indent="-342900">
              <a:lnSpc>
                <a:spcPct val="100000"/>
              </a:lnSpc>
              <a:buFont typeface="Arial"/>
              <a:buChar char="•"/>
              <a:tabLst>
                <a:tab pos="354965" algn="l"/>
                <a:tab pos="355600" algn="l"/>
              </a:tabLst>
            </a:pPr>
            <a:r>
              <a:rPr spc="-5" dirty="0">
                <a:latin typeface="Times New Roman" panose="02020603050405020304" pitchFamily="18" charset="0"/>
                <a:cs typeface="Times New Roman" panose="02020603050405020304" pitchFamily="18" charset="0"/>
              </a:rPr>
              <a:t>Olanlardan </a:t>
            </a:r>
            <a:r>
              <a:rPr spc="-10" dirty="0">
                <a:latin typeface="Times New Roman" panose="02020603050405020304" pitchFamily="18" charset="0"/>
                <a:cs typeface="Times New Roman" panose="02020603050405020304" pitchFamily="18" charset="0"/>
              </a:rPr>
              <a:t>dolayı</a:t>
            </a:r>
            <a:r>
              <a:rPr spc="-3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üzüldüğünüzü,</a:t>
            </a:r>
          </a:p>
          <a:p>
            <a:pPr>
              <a:lnSpc>
                <a:spcPct val="100000"/>
              </a:lnSpc>
              <a:spcBef>
                <a:spcPts val="30"/>
              </a:spcBef>
              <a:buFont typeface="Arial"/>
              <a:buChar char="•"/>
            </a:pPr>
            <a:endParaRPr dirty="0">
              <a:latin typeface="Times New Roman" panose="02020603050405020304" pitchFamily="18" charset="0"/>
              <a:cs typeface="Times New Roman" panose="02020603050405020304" pitchFamily="18" charset="0"/>
            </a:endParaRPr>
          </a:p>
          <a:p>
            <a:pPr marL="355600" indent="-342900">
              <a:lnSpc>
                <a:spcPct val="100000"/>
              </a:lnSpc>
              <a:buFont typeface="Arial"/>
              <a:buChar char="•"/>
              <a:tabLst>
                <a:tab pos="354965" algn="l"/>
                <a:tab pos="355600" algn="l"/>
              </a:tabLst>
            </a:pPr>
            <a:r>
              <a:rPr b="1" spc="-25" dirty="0">
                <a:latin typeface="Times New Roman" panose="02020603050405020304" pitchFamily="18" charset="0"/>
                <a:cs typeface="Times New Roman" panose="02020603050405020304" pitchFamily="18" charset="0"/>
              </a:rPr>
              <a:t>Yardıma </a:t>
            </a:r>
            <a:r>
              <a:rPr b="1" dirty="0">
                <a:latin typeface="Times New Roman" panose="02020603050405020304" pitchFamily="18" charset="0"/>
                <a:cs typeface="Times New Roman" panose="02020603050405020304" pitchFamily="18" charset="0"/>
              </a:rPr>
              <a:t>hazır </a:t>
            </a:r>
            <a:r>
              <a:rPr b="1" spc="-5" dirty="0">
                <a:latin typeface="Times New Roman" panose="02020603050405020304" pitchFamily="18" charset="0"/>
                <a:cs typeface="Times New Roman" panose="02020603050405020304" pitchFamily="18" charset="0"/>
              </a:rPr>
              <a:t>olduğunuzu</a:t>
            </a:r>
            <a:r>
              <a:rPr b="1" spc="-55" dirty="0">
                <a:latin typeface="Times New Roman" panose="02020603050405020304" pitchFamily="18" charset="0"/>
                <a:cs typeface="Times New Roman" panose="02020603050405020304" pitchFamily="18" charset="0"/>
              </a:rPr>
              <a:t> </a:t>
            </a:r>
            <a:r>
              <a:rPr spc="-20" dirty="0">
                <a:latin typeface="Times New Roman" panose="02020603050405020304" pitchFamily="18" charset="0"/>
                <a:cs typeface="Times New Roman" panose="02020603050405020304" pitchFamily="18" charset="0"/>
              </a:rPr>
              <a:t>belirtmektir.</a:t>
            </a:r>
            <a:endParaRPr dirty="0">
              <a:latin typeface="Times New Roman" panose="02020603050405020304" pitchFamily="18" charset="0"/>
              <a:cs typeface="Times New Roman" panose="02020603050405020304" pitchFamily="18" charset="0"/>
            </a:endParaRPr>
          </a:p>
          <a:p>
            <a:pPr marL="2172970" marR="468630">
              <a:lnSpc>
                <a:spcPct val="100000"/>
              </a:lnSpc>
              <a:spcBef>
                <a:spcPts val="1814"/>
              </a:spcBef>
            </a:pPr>
            <a:r>
              <a:rPr dirty="0" err="1">
                <a:solidFill>
                  <a:srgbClr val="FFFFFF"/>
                </a:solidFill>
                <a:latin typeface="Times New Roman" panose="02020603050405020304" pitchFamily="18" charset="0"/>
                <a:cs typeface="Times New Roman" panose="02020603050405020304" pitchFamily="18" charset="0"/>
              </a:rPr>
              <a:t>Cinsel</a:t>
            </a:r>
            <a:r>
              <a:rPr dirty="0">
                <a:solidFill>
                  <a:srgbClr val="FFFFFF"/>
                </a:solidFill>
                <a:latin typeface="Times New Roman" panose="02020603050405020304" pitchFamily="18" charset="0"/>
                <a:cs typeface="Times New Roman" panose="02020603050405020304" pitchFamily="18" charset="0"/>
              </a:rPr>
              <a:t> </a:t>
            </a:r>
            <a:r>
              <a:rPr spc="-5" dirty="0">
                <a:solidFill>
                  <a:srgbClr val="FFFFFF"/>
                </a:solidFill>
                <a:latin typeface="Times New Roman" panose="02020603050405020304" pitchFamily="18" charset="0"/>
                <a:cs typeface="Times New Roman" panose="02020603050405020304" pitchFamily="18" charset="0"/>
              </a:rPr>
              <a:t>istismar </a:t>
            </a:r>
            <a:r>
              <a:rPr dirty="0">
                <a:solidFill>
                  <a:srgbClr val="FFFFFF"/>
                </a:solidFill>
                <a:latin typeface="Times New Roman" panose="02020603050405020304" pitchFamily="18" charset="0"/>
                <a:cs typeface="Times New Roman" panose="02020603050405020304" pitchFamily="18" charset="0"/>
              </a:rPr>
              <a:t>oluşmuşsa </a:t>
            </a:r>
            <a:r>
              <a:rPr spc="-5" dirty="0">
                <a:solidFill>
                  <a:srgbClr val="FFFFFF"/>
                </a:solidFill>
                <a:latin typeface="Times New Roman" panose="02020603050405020304" pitchFamily="18" charset="0"/>
                <a:cs typeface="Times New Roman" panose="02020603050405020304" pitchFamily="18" charset="0"/>
              </a:rPr>
              <a:t>mutlaka </a:t>
            </a:r>
            <a:r>
              <a:rPr dirty="0">
                <a:solidFill>
                  <a:srgbClr val="FFFFFF"/>
                </a:solidFill>
                <a:latin typeface="Times New Roman" panose="02020603050405020304" pitchFamily="18" charset="0"/>
                <a:cs typeface="Times New Roman" panose="02020603050405020304" pitchFamily="18" charset="0"/>
              </a:rPr>
              <a:t>önce </a:t>
            </a:r>
            <a:r>
              <a:rPr dirty="0" err="1">
                <a:solidFill>
                  <a:srgbClr val="FFFFFF"/>
                </a:solidFill>
                <a:latin typeface="Times New Roman" panose="02020603050405020304" pitchFamily="18" charset="0"/>
                <a:cs typeface="Times New Roman" panose="02020603050405020304" pitchFamily="18" charset="0"/>
              </a:rPr>
              <a:t>ilgili</a:t>
            </a:r>
            <a:r>
              <a:rPr dirty="0">
                <a:solidFill>
                  <a:srgbClr val="FFFFFF"/>
                </a:solidFill>
                <a:latin typeface="Times New Roman" panose="02020603050405020304" pitchFamily="18" charset="0"/>
                <a:cs typeface="Times New Roman" panose="02020603050405020304" pitchFamily="18" charset="0"/>
              </a:rPr>
              <a:t> </a:t>
            </a:r>
            <a:r>
              <a:rPr spc="-10" dirty="0" err="1">
                <a:solidFill>
                  <a:srgbClr val="FFFFFF"/>
                </a:solidFill>
                <a:latin typeface="Times New Roman" panose="02020603050405020304" pitchFamily="18" charset="0"/>
                <a:cs typeface="Times New Roman" panose="02020603050405020304" pitchFamily="18" charset="0"/>
              </a:rPr>
              <a:t>kurumlara</a:t>
            </a:r>
            <a:r>
              <a:rPr spc="-10" dirty="0">
                <a:solidFill>
                  <a:srgbClr val="FFFFFF"/>
                </a:solidFill>
                <a:latin typeface="Times New Roman" panose="02020603050405020304" pitchFamily="18" charset="0"/>
                <a:cs typeface="Times New Roman" panose="02020603050405020304" pitchFamily="18" charset="0"/>
              </a:rPr>
              <a:t>  </a:t>
            </a:r>
            <a:r>
              <a:rPr spc="-5" dirty="0">
                <a:solidFill>
                  <a:srgbClr val="FFFFFF"/>
                </a:solidFill>
                <a:latin typeface="Times New Roman" panose="02020603050405020304" pitchFamily="18" charset="0"/>
                <a:cs typeface="Times New Roman" panose="02020603050405020304" pitchFamily="18" charset="0"/>
              </a:rPr>
              <a:t>başvurulmalı </a:t>
            </a:r>
            <a:r>
              <a:rPr spc="-10" dirty="0">
                <a:solidFill>
                  <a:srgbClr val="FFFFFF"/>
                </a:solidFill>
                <a:latin typeface="Times New Roman" panose="02020603050405020304" pitchFamily="18" charset="0"/>
                <a:cs typeface="Times New Roman" panose="02020603050405020304" pitchFamily="18" charset="0"/>
              </a:rPr>
              <a:t>vücutta </a:t>
            </a:r>
            <a:r>
              <a:rPr spc="-15" dirty="0">
                <a:solidFill>
                  <a:srgbClr val="FFFFFF"/>
                </a:solidFill>
                <a:latin typeface="Times New Roman" panose="02020603050405020304" pitchFamily="18" charset="0"/>
                <a:cs typeface="Times New Roman" panose="02020603050405020304" pitchFamily="18" charset="0"/>
              </a:rPr>
              <a:t>ve </a:t>
            </a:r>
            <a:r>
              <a:rPr spc="-5" dirty="0">
                <a:solidFill>
                  <a:srgbClr val="FFFFFF"/>
                </a:solidFill>
                <a:latin typeface="Times New Roman" panose="02020603050405020304" pitchFamily="18" charset="0"/>
                <a:cs typeface="Times New Roman" panose="02020603050405020304" pitchFamily="18" charset="0"/>
              </a:rPr>
              <a:t>giysilerde </a:t>
            </a:r>
            <a:r>
              <a:rPr dirty="0">
                <a:solidFill>
                  <a:srgbClr val="FFFFFF"/>
                </a:solidFill>
                <a:latin typeface="Times New Roman" panose="02020603050405020304" pitchFamily="18" charset="0"/>
                <a:cs typeface="Times New Roman" panose="02020603050405020304" pitchFamily="18" charset="0"/>
              </a:rPr>
              <a:t>hiçbir </a:t>
            </a:r>
            <a:r>
              <a:rPr spc="-5" dirty="0">
                <a:solidFill>
                  <a:srgbClr val="FFFFFF"/>
                </a:solidFill>
                <a:latin typeface="Times New Roman" panose="02020603050405020304" pitchFamily="18" charset="0"/>
                <a:cs typeface="Times New Roman" panose="02020603050405020304" pitchFamily="18" charset="0"/>
              </a:rPr>
              <a:t>temizlik yapılmadan  </a:t>
            </a:r>
            <a:r>
              <a:rPr spc="-10" dirty="0">
                <a:solidFill>
                  <a:srgbClr val="FFFFFF"/>
                </a:solidFill>
                <a:latin typeface="Times New Roman" panose="02020603050405020304" pitchFamily="18" charset="0"/>
                <a:cs typeface="Times New Roman" panose="02020603050405020304" pitchFamily="18" charset="0"/>
              </a:rPr>
              <a:t>muayeneye</a:t>
            </a:r>
            <a:r>
              <a:rPr spc="-85" dirty="0">
                <a:solidFill>
                  <a:srgbClr val="FFFFFF"/>
                </a:solidFill>
                <a:latin typeface="Times New Roman" panose="02020603050405020304" pitchFamily="18" charset="0"/>
                <a:cs typeface="Times New Roman" panose="02020603050405020304" pitchFamily="18" charset="0"/>
              </a:rPr>
              <a:t> </a:t>
            </a:r>
            <a:r>
              <a:rPr spc="-20" dirty="0">
                <a:solidFill>
                  <a:srgbClr val="FFFFFF"/>
                </a:solidFill>
                <a:latin typeface="Times New Roman" panose="02020603050405020304" pitchFamily="18" charset="0"/>
                <a:cs typeface="Times New Roman" panose="02020603050405020304" pitchFamily="18" charset="0"/>
              </a:rPr>
              <a:t>gidilmelidir.</a:t>
            </a:r>
            <a:endParaRPr dirty="0">
              <a:latin typeface="Times New Roman" panose="02020603050405020304" pitchFamily="18" charset="0"/>
              <a:cs typeface="Times New Roman" panose="02020603050405020304" pitchFamily="18" charset="0"/>
            </a:endParaRPr>
          </a:p>
          <a:p>
            <a:pPr marL="2172970">
              <a:lnSpc>
                <a:spcPct val="100000"/>
              </a:lnSpc>
            </a:pPr>
            <a:r>
              <a:rPr spc="-5" dirty="0">
                <a:solidFill>
                  <a:srgbClr val="FFFFFF"/>
                </a:solidFill>
                <a:latin typeface="Times New Roman" panose="02020603050405020304" pitchFamily="18" charset="0"/>
                <a:cs typeface="Times New Roman" panose="02020603050405020304" pitchFamily="18" charset="0"/>
              </a:rPr>
              <a:t>Deliller </a:t>
            </a:r>
            <a:r>
              <a:rPr dirty="0">
                <a:solidFill>
                  <a:srgbClr val="FFFFFF"/>
                </a:solidFill>
                <a:latin typeface="Times New Roman" panose="02020603050405020304" pitchFamily="18" charset="0"/>
                <a:cs typeface="Times New Roman" panose="02020603050405020304" pitchFamily="18" charset="0"/>
              </a:rPr>
              <a:t>için ilk 72 </a:t>
            </a:r>
            <a:r>
              <a:rPr spc="-5" dirty="0">
                <a:solidFill>
                  <a:srgbClr val="FFFFFF"/>
                </a:solidFill>
                <a:latin typeface="Times New Roman" panose="02020603050405020304" pitchFamily="18" charset="0"/>
                <a:cs typeface="Times New Roman" panose="02020603050405020304" pitchFamily="18" charset="0"/>
              </a:rPr>
              <a:t>saat çok</a:t>
            </a:r>
            <a:r>
              <a:rPr spc="10" dirty="0">
                <a:solidFill>
                  <a:srgbClr val="FFFFFF"/>
                </a:solidFill>
                <a:latin typeface="Times New Roman" panose="02020603050405020304" pitchFamily="18" charset="0"/>
                <a:cs typeface="Times New Roman" panose="02020603050405020304" pitchFamily="18" charset="0"/>
              </a:rPr>
              <a:t> </a:t>
            </a:r>
            <a:r>
              <a:rPr spc="-25" dirty="0">
                <a:solidFill>
                  <a:srgbClr val="FFFFFF"/>
                </a:solidFill>
                <a:latin typeface="Times New Roman" panose="02020603050405020304" pitchFamily="18" charset="0"/>
                <a:cs typeface="Times New Roman" panose="02020603050405020304" pitchFamily="18" charset="0"/>
              </a:rPr>
              <a:t>önemlidir.</a:t>
            </a:r>
            <a:endParaRPr dirty="0">
              <a:latin typeface="Times New Roman" panose="02020603050405020304" pitchFamily="18" charset="0"/>
              <a:cs typeface="Times New Roman" panose="02020603050405020304" pitchFamily="18" charset="0"/>
            </a:endParaRPr>
          </a:p>
          <a:p>
            <a:pPr marL="2172970" marR="5080" algn="just">
              <a:lnSpc>
                <a:spcPct val="100000"/>
              </a:lnSpc>
              <a:spcBef>
                <a:spcPts val="5"/>
              </a:spcBef>
            </a:pPr>
            <a:r>
              <a:rPr spc="-10" dirty="0">
                <a:solidFill>
                  <a:srgbClr val="FFFFFF"/>
                </a:solidFill>
                <a:latin typeface="Times New Roman" panose="02020603050405020304" pitchFamily="18" charset="0"/>
                <a:cs typeface="Times New Roman" panose="02020603050405020304" pitchFamily="18" charset="0"/>
              </a:rPr>
              <a:t>Banyo </a:t>
            </a:r>
            <a:r>
              <a:rPr spc="-5" dirty="0">
                <a:solidFill>
                  <a:srgbClr val="FFFFFF"/>
                </a:solidFill>
                <a:latin typeface="Times New Roman" panose="02020603050405020304" pitchFamily="18" charset="0"/>
                <a:cs typeface="Times New Roman" panose="02020603050405020304" pitchFamily="18" charset="0"/>
              </a:rPr>
              <a:t>yapmak, giysileri değiştirmek </a:t>
            </a:r>
            <a:r>
              <a:rPr dirty="0">
                <a:solidFill>
                  <a:srgbClr val="FFFFFF"/>
                </a:solidFill>
                <a:latin typeface="Times New Roman" panose="02020603050405020304" pitchFamily="18" charset="0"/>
                <a:cs typeface="Times New Roman" panose="02020603050405020304" pitchFamily="18" charset="0"/>
              </a:rPr>
              <a:t>gibi </a:t>
            </a:r>
            <a:r>
              <a:rPr spc="-10" dirty="0">
                <a:solidFill>
                  <a:srgbClr val="FFFFFF"/>
                </a:solidFill>
                <a:latin typeface="Times New Roman" panose="02020603050405020304" pitchFamily="18" charset="0"/>
                <a:cs typeface="Times New Roman" panose="02020603050405020304" pitchFamily="18" charset="0"/>
              </a:rPr>
              <a:t>davranışlar </a:t>
            </a:r>
            <a:r>
              <a:rPr spc="-5" dirty="0">
                <a:solidFill>
                  <a:srgbClr val="FFFFFF"/>
                </a:solidFill>
                <a:latin typeface="Times New Roman" panose="02020603050405020304" pitchFamily="18" charset="0"/>
                <a:cs typeface="Times New Roman" panose="02020603050405020304" pitchFamily="18" charset="0"/>
              </a:rPr>
              <a:t>saldırganın </a:t>
            </a:r>
            <a:r>
              <a:rPr spc="-15" dirty="0">
                <a:solidFill>
                  <a:srgbClr val="FFFFFF"/>
                </a:solidFill>
                <a:latin typeface="Times New Roman" panose="02020603050405020304" pitchFamily="18" charset="0"/>
                <a:cs typeface="Times New Roman" panose="02020603050405020304" pitchFamily="18" charset="0"/>
              </a:rPr>
              <a:t>ve  </a:t>
            </a:r>
            <a:r>
              <a:rPr dirty="0">
                <a:solidFill>
                  <a:srgbClr val="FFFFFF"/>
                </a:solidFill>
                <a:latin typeface="Times New Roman" panose="02020603050405020304" pitchFamily="18" charset="0"/>
                <a:cs typeface="Times New Roman" panose="02020603050405020304" pitchFamily="18" charset="0"/>
              </a:rPr>
              <a:t>suçun belirlenmesinde </a:t>
            </a:r>
            <a:r>
              <a:rPr spc="-10" dirty="0">
                <a:solidFill>
                  <a:srgbClr val="FFFFFF"/>
                </a:solidFill>
                <a:latin typeface="Times New Roman" panose="02020603050405020304" pitchFamily="18" charset="0"/>
                <a:cs typeface="Times New Roman" panose="02020603050405020304" pitchFamily="18" charset="0"/>
              </a:rPr>
              <a:t>yardımcı </a:t>
            </a:r>
            <a:r>
              <a:rPr dirty="0">
                <a:solidFill>
                  <a:srgbClr val="FFFFFF"/>
                </a:solidFill>
                <a:latin typeface="Times New Roman" panose="02020603050405020304" pitchFamily="18" charset="0"/>
                <a:cs typeface="Times New Roman" panose="02020603050405020304" pitchFamily="18" charset="0"/>
              </a:rPr>
              <a:t>olabilecek ipucu </a:t>
            </a:r>
            <a:r>
              <a:rPr spc="-15" dirty="0">
                <a:solidFill>
                  <a:srgbClr val="FFFFFF"/>
                </a:solidFill>
                <a:latin typeface="Times New Roman" panose="02020603050405020304" pitchFamily="18" charset="0"/>
                <a:cs typeface="Times New Roman" panose="02020603050405020304" pitchFamily="18" charset="0"/>
              </a:rPr>
              <a:t>ve </a:t>
            </a:r>
            <a:r>
              <a:rPr spc="-5" dirty="0">
                <a:solidFill>
                  <a:srgbClr val="FFFFFF"/>
                </a:solidFill>
                <a:latin typeface="Times New Roman" panose="02020603050405020304" pitchFamily="18" charset="0"/>
                <a:cs typeface="Times New Roman" panose="02020603050405020304" pitchFamily="18" charset="0"/>
              </a:rPr>
              <a:t>kanıtların yok  olmasına yol</a:t>
            </a:r>
            <a:r>
              <a:rPr spc="-50" dirty="0">
                <a:solidFill>
                  <a:srgbClr val="FFFFFF"/>
                </a:solidFill>
                <a:latin typeface="Times New Roman" panose="02020603050405020304" pitchFamily="18" charset="0"/>
                <a:cs typeface="Times New Roman" panose="02020603050405020304" pitchFamily="18" charset="0"/>
              </a:rPr>
              <a:t> </a:t>
            </a:r>
            <a:r>
              <a:rPr spc="-25" dirty="0">
                <a:solidFill>
                  <a:srgbClr val="FFFFFF"/>
                </a:solidFill>
                <a:latin typeface="Times New Roman" panose="02020603050405020304" pitchFamily="18" charset="0"/>
                <a:cs typeface="Times New Roman" panose="02020603050405020304" pitchFamily="18" charset="0"/>
              </a:rPr>
              <a:t>açabilir.</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2809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774361" y="260648"/>
            <a:ext cx="1195754" cy="3174491"/>
          </a:xfrm>
          <a:prstGeom prst="rect">
            <a:avLst/>
          </a:prstGeom>
          <a:blipFill>
            <a:blip r:embed="rId2" cstate="print"/>
            <a:stretch>
              <a:fillRect/>
            </a:stretch>
          </a:blipFill>
        </p:spPr>
        <p:txBody>
          <a:bodyPr wrap="square" lIns="0" tIns="0" rIns="0" bIns="0" rtlCol="0"/>
          <a:lstStyle/>
          <a:p>
            <a:endParaRPr/>
          </a:p>
        </p:txBody>
      </p:sp>
      <p:sp>
        <p:nvSpPr>
          <p:cNvPr id="5" name="Metin kutusu 4"/>
          <p:cNvSpPr txBox="1"/>
          <p:nvPr/>
        </p:nvSpPr>
        <p:spPr>
          <a:xfrm>
            <a:off x="899592" y="3717035"/>
            <a:ext cx="7560840" cy="1938992"/>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Eğer çocuğunuz böyle bir duruma maruz kalmışsa mutlaka uzman yardımı alması için  destek verin. Anne ve babaların da  olay sonunda destek almaları gerekmektedir.</a:t>
            </a:r>
          </a:p>
          <a:p>
            <a:pPr algn="just"/>
            <a:r>
              <a:rPr lang="tr-TR" sz="2400" dirty="0">
                <a:latin typeface="Times New Roman" panose="02020603050405020304" pitchFamily="18" charset="0"/>
                <a:cs typeface="Times New Roman" panose="02020603050405020304" pitchFamily="18" charset="0"/>
              </a:rPr>
              <a:t>    </a:t>
            </a:r>
          </a:p>
          <a:p>
            <a:pPr algn="just"/>
            <a:r>
              <a:rPr lang="tr-TR" sz="2400" dirty="0">
                <a:latin typeface="Times New Roman" panose="02020603050405020304" pitchFamily="18" charset="0"/>
                <a:cs typeface="Times New Roman" panose="02020603050405020304" pitchFamily="18" charset="0"/>
              </a:rPr>
              <a:t>                     Unutmayın bu onun suçu değil…</a:t>
            </a:r>
          </a:p>
        </p:txBody>
      </p:sp>
    </p:spTree>
    <p:extLst>
      <p:ext uri="{BB962C8B-B14F-4D97-AF65-F5344CB8AC3E}">
        <p14:creationId xmlns:p14="http://schemas.microsoft.com/office/powerpoint/2010/main" val="3819725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4294967295"/>
          </p:nvPr>
        </p:nvSpPr>
        <p:spPr>
          <a:xfrm>
            <a:off x="1187624" y="1556792"/>
            <a:ext cx="6943725" cy="3700463"/>
          </a:xfrm>
          <a:prstGeom prst="rect">
            <a:avLst/>
          </a:prstGeom>
        </p:spPr>
        <p:txBody>
          <a:bodyPr>
            <a:normAutofit/>
          </a:bodyPr>
          <a:lstStyle/>
          <a:p>
            <a:pPr algn="ctr" eaLnBrk="1" hangingPunct="1">
              <a:buFontTx/>
              <a:buNone/>
            </a:pPr>
            <a:r>
              <a:rPr lang="tr-TR" sz="4800" dirty="0">
                <a:latin typeface="Times New Roman" panose="02020603050405020304" pitchFamily="18" charset="0"/>
                <a:cs typeface="Times New Roman" panose="02020603050405020304" pitchFamily="18" charset="0"/>
              </a:rPr>
              <a:t>Çocuğum cinsel istismara uğradı!</a:t>
            </a:r>
          </a:p>
          <a:p>
            <a:pPr algn="ctr" eaLnBrk="1" hangingPunct="1">
              <a:buFontTx/>
              <a:buNone/>
            </a:pPr>
            <a:r>
              <a:rPr lang="tr-TR" sz="4800" dirty="0">
                <a:solidFill>
                  <a:srgbClr val="FF0000"/>
                </a:solidFill>
                <a:latin typeface="Times New Roman" panose="02020603050405020304" pitchFamily="18" charset="0"/>
                <a:cs typeface="Times New Roman" panose="02020603050405020304" pitchFamily="18" charset="0"/>
              </a:rPr>
              <a:t>Ne yapmam lazım?</a:t>
            </a:r>
          </a:p>
        </p:txBody>
      </p:sp>
    </p:spTree>
    <p:extLst>
      <p:ext uri="{BB962C8B-B14F-4D97-AF65-F5344CB8AC3E}">
        <p14:creationId xmlns:p14="http://schemas.microsoft.com/office/powerpoint/2010/main" val="136498359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331640" y="476672"/>
            <a:ext cx="6696744" cy="1152128"/>
          </a:xfrm>
        </p:spPr>
        <p:txBody>
          <a:bodyPr>
            <a:noAutofit/>
          </a:bodyPr>
          <a:lstStyle/>
          <a:p>
            <a:pPr eaLnBrk="1" hangingPunct="1"/>
            <a:br>
              <a:rPr lang="tr-TR" sz="3600" b="0" dirty="0">
                <a:latin typeface="Times New Roman" panose="02020603050405020304" pitchFamily="18" charset="0"/>
                <a:cs typeface="Times New Roman" panose="02020603050405020304" pitchFamily="18" charset="0"/>
              </a:rPr>
            </a:br>
            <a:r>
              <a:rPr lang="tr-TR" sz="3600" b="0" dirty="0">
                <a:latin typeface="Times New Roman" panose="02020603050405020304" pitchFamily="18" charset="0"/>
                <a:cs typeface="Times New Roman" panose="02020603050405020304" pitchFamily="18" charset="0"/>
              </a:rPr>
              <a:t>ÇOCUK suçlu değil </a:t>
            </a:r>
            <a:r>
              <a:rPr lang="tr-TR" sz="3600" b="0" u="sng" dirty="0">
                <a:latin typeface="Times New Roman" panose="02020603050405020304" pitchFamily="18" charset="0"/>
                <a:cs typeface="Times New Roman" panose="02020603050405020304" pitchFamily="18" charset="0"/>
              </a:rPr>
              <a:t>MAĞDUR!</a:t>
            </a:r>
          </a:p>
        </p:txBody>
      </p:sp>
      <p:sp>
        <p:nvSpPr>
          <p:cNvPr id="58371" name="Rectangle 3"/>
          <p:cNvSpPr>
            <a:spLocks noGrp="1" noChangeArrowheads="1"/>
          </p:cNvSpPr>
          <p:nvPr>
            <p:ph type="body" idx="4294967295"/>
          </p:nvPr>
        </p:nvSpPr>
        <p:spPr>
          <a:xfrm>
            <a:off x="683568" y="1340768"/>
            <a:ext cx="7591670" cy="4875212"/>
          </a:xfrm>
          <a:prstGeom prst="rect">
            <a:avLst/>
          </a:prstGeom>
        </p:spPr>
        <p:txBody>
          <a:bodyPr>
            <a:normAutofit/>
          </a:bodyPr>
          <a:lstStyle/>
          <a:p>
            <a:pPr marL="0" indent="0" algn="ctr" eaLnBrk="1" hangingPunct="1">
              <a:lnSpc>
                <a:spcPct val="90000"/>
              </a:lnSpc>
              <a:buNone/>
            </a:pPr>
            <a:endParaRPr lang="tr-TR" sz="4400" b="1" dirty="0"/>
          </a:p>
          <a:p>
            <a:pPr algn="ctr" eaLnBrk="1" hangingPunct="1">
              <a:lnSpc>
                <a:spcPct val="90000"/>
              </a:lnSpc>
            </a:pPr>
            <a:r>
              <a:rPr lang="tr-TR" sz="4400" b="1" dirty="0">
                <a:latin typeface="Times New Roman" panose="02020603050405020304" pitchFamily="18" charset="0"/>
                <a:cs typeface="Times New Roman" panose="02020603050405020304" pitchFamily="18" charset="0"/>
              </a:rPr>
              <a:t>Şikayetçi ol</a:t>
            </a:r>
          </a:p>
          <a:p>
            <a:pPr algn="ctr" eaLnBrk="1" hangingPunct="1">
              <a:lnSpc>
                <a:spcPct val="90000"/>
              </a:lnSpc>
            </a:pPr>
            <a:r>
              <a:rPr lang="tr-TR" sz="4400" b="1" dirty="0">
                <a:latin typeface="Times New Roman" panose="02020603050405020304" pitchFamily="18" charset="0"/>
                <a:cs typeface="Times New Roman" panose="02020603050405020304" pitchFamily="18" charset="0"/>
              </a:rPr>
              <a:t>Utanma</a:t>
            </a:r>
          </a:p>
          <a:p>
            <a:pPr algn="ctr" eaLnBrk="1" hangingPunct="1">
              <a:lnSpc>
                <a:spcPct val="90000"/>
              </a:lnSpc>
            </a:pPr>
            <a:r>
              <a:rPr lang="tr-TR" sz="4400" b="1" dirty="0">
                <a:latin typeface="Times New Roman" panose="02020603050405020304" pitchFamily="18" charset="0"/>
                <a:cs typeface="Times New Roman" panose="02020603050405020304" pitchFamily="18" charset="0"/>
              </a:rPr>
              <a:t>Utandır</a:t>
            </a:r>
          </a:p>
          <a:p>
            <a:pPr algn="ctr" eaLnBrk="1" hangingPunct="1">
              <a:lnSpc>
                <a:spcPct val="90000"/>
              </a:lnSpc>
            </a:pPr>
            <a:r>
              <a:rPr lang="tr-TR" sz="4400" b="1" dirty="0">
                <a:latin typeface="Times New Roman" panose="02020603050405020304" pitchFamily="18" charset="0"/>
                <a:cs typeface="Times New Roman" panose="02020603050405020304" pitchFamily="18" charset="0"/>
              </a:rPr>
              <a:t>Olayı yargıdan saklama</a:t>
            </a:r>
          </a:p>
          <a:p>
            <a:pPr algn="ctr" eaLnBrk="1" hangingPunct="1">
              <a:lnSpc>
                <a:spcPct val="90000"/>
              </a:lnSpc>
            </a:pPr>
            <a:r>
              <a:rPr lang="tr-TR" sz="4400" b="1" dirty="0">
                <a:latin typeface="Times New Roman" panose="02020603050405020304" pitchFamily="18" charset="0"/>
                <a:cs typeface="Times New Roman" panose="02020603050405020304" pitchFamily="18" charset="0"/>
              </a:rPr>
              <a:t>Çocuğunu kolla</a:t>
            </a:r>
            <a:endParaRPr lang="en-US" sz="4400" b="1" dirty="0">
              <a:latin typeface="Times New Roman" panose="02020603050405020304" pitchFamily="18" charset="0"/>
              <a:cs typeface="Times New Roman" panose="02020603050405020304" pitchFamily="18" charset="0"/>
            </a:endParaRPr>
          </a:p>
          <a:p>
            <a:pPr eaLnBrk="1" hangingPunct="1">
              <a:lnSpc>
                <a:spcPct val="90000"/>
              </a:lnSpc>
              <a:buFontTx/>
              <a:buNone/>
            </a:pPr>
            <a:endParaRPr lang="tr-TR" sz="2800" dirty="0"/>
          </a:p>
        </p:txBody>
      </p:sp>
    </p:spTree>
    <p:extLst>
      <p:ext uri="{BB962C8B-B14F-4D97-AF65-F5344CB8AC3E}">
        <p14:creationId xmlns:p14="http://schemas.microsoft.com/office/powerpoint/2010/main" val="141674052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55576" y="1124744"/>
            <a:ext cx="3727938" cy="677108"/>
          </a:xfrm>
        </p:spPr>
        <p:txBody>
          <a:bodyPr>
            <a:normAutofit fontScale="90000"/>
          </a:bodyPr>
          <a:lstStyle/>
          <a:p>
            <a:pPr algn="ctr" eaLnBrk="1" hangingPunct="1"/>
            <a:r>
              <a:rPr lang="tr-TR" sz="4400" b="0" dirty="0">
                <a:latin typeface="Times New Roman" panose="02020603050405020304" pitchFamily="18" charset="0"/>
                <a:cs typeface="Times New Roman" panose="02020603050405020304" pitchFamily="18" charset="0"/>
              </a:rPr>
              <a:t>SUSMA!</a:t>
            </a:r>
          </a:p>
        </p:txBody>
      </p:sp>
      <p:sp>
        <p:nvSpPr>
          <p:cNvPr id="59395" name="Rectangle 3"/>
          <p:cNvSpPr>
            <a:spLocks noGrp="1" noChangeArrowheads="1"/>
          </p:cNvSpPr>
          <p:nvPr>
            <p:ph type="body" idx="4294967295"/>
          </p:nvPr>
        </p:nvSpPr>
        <p:spPr>
          <a:xfrm>
            <a:off x="323528" y="3068960"/>
            <a:ext cx="6048672" cy="3408789"/>
          </a:xfrm>
          <a:prstGeom prst="rect">
            <a:avLst/>
          </a:prstGeom>
        </p:spPr>
        <p:txBody>
          <a:bodyPr>
            <a:normAutofit/>
          </a:bodyPr>
          <a:lstStyle/>
          <a:p>
            <a:pPr algn="ctr" eaLnBrk="1" hangingPunct="1">
              <a:buFontTx/>
              <a:buNone/>
            </a:pPr>
            <a:r>
              <a:rPr lang="tr-TR" sz="2800" b="1" dirty="0">
                <a:latin typeface="Times New Roman" panose="02020603050405020304" pitchFamily="18" charset="0"/>
                <a:cs typeface="Times New Roman" panose="02020603050405020304" pitchFamily="18" charset="0"/>
              </a:rPr>
              <a:t>Cinsel istismarın ACİLEN tespit edilmesi ŞART!</a:t>
            </a:r>
          </a:p>
          <a:p>
            <a:pPr algn="ctr" eaLnBrk="1" hangingPunct="1">
              <a:buFontTx/>
              <a:buNone/>
            </a:pPr>
            <a:endParaRPr lang="tr-TR" sz="2800" b="1" dirty="0">
              <a:latin typeface="Times New Roman" panose="02020603050405020304" pitchFamily="18" charset="0"/>
              <a:cs typeface="Times New Roman" panose="02020603050405020304" pitchFamily="18" charset="0"/>
            </a:endParaRPr>
          </a:p>
          <a:p>
            <a:pPr algn="ctr" eaLnBrk="1" hangingPunct="1">
              <a:buFontTx/>
              <a:buNone/>
            </a:pPr>
            <a:r>
              <a:rPr lang="tr-TR" sz="2800" b="1" dirty="0">
                <a:solidFill>
                  <a:srgbClr val="FF0000"/>
                </a:solidFill>
                <a:latin typeface="Times New Roman" panose="02020603050405020304" pitchFamily="18" charset="0"/>
                <a:cs typeface="Times New Roman" panose="02020603050405020304" pitchFamily="18" charset="0"/>
              </a:rPr>
              <a:t>ŞİKAYETÇİ OLMAKTAN</a:t>
            </a:r>
          </a:p>
          <a:p>
            <a:pPr algn="ctr" eaLnBrk="1" hangingPunct="1">
              <a:buFontTx/>
              <a:buNone/>
            </a:pPr>
            <a:r>
              <a:rPr lang="tr-TR" sz="2800" b="1" dirty="0">
                <a:solidFill>
                  <a:srgbClr val="FF0000"/>
                </a:solidFill>
                <a:latin typeface="Times New Roman" panose="02020603050405020304" pitchFamily="18" charset="0"/>
                <a:cs typeface="Times New Roman" panose="02020603050405020304" pitchFamily="18" charset="0"/>
              </a:rPr>
              <a:t>KORKMA!</a:t>
            </a:r>
          </a:p>
        </p:txBody>
      </p:sp>
      <p:pic>
        <p:nvPicPr>
          <p:cNvPr id="7" name="6 Resim" descr="DO25HF0W4AAMInA.jpg"/>
          <p:cNvPicPr>
            <a:picLocks noChangeAspect="1"/>
          </p:cNvPicPr>
          <p:nvPr/>
        </p:nvPicPr>
        <p:blipFill>
          <a:blip r:embed="rId2" cstate="print"/>
          <a:stretch>
            <a:fillRect/>
          </a:stretch>
        </p:blipFill>
        <p:spPr>
          <a:xfrm rot="21019741">
            <a:off x="5509199" y="268548"/>
            <a:ext cx="3429000" cy="2740253"/>
          </a:xfrm>
          <a:prstGeom prst="rect">
            <a:avLst/>
          </a:prstGeom>
        </p:spPr>
      </p:pic>
    </p:spTree>
    <p:extLst>
      <p:ext uri="{BB962C8B-B14F-4D97-AF65-F5344CB8AC3E}">
        <p14:creationId xmlns:p14="http://schemas.microsoft.com/office/powerpoint/2010/main" val="12964654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2 İçerik Yer Tutucusu"/>
          <p:cNvSpPr>
            <a:spLocks noGrp="1"/>
          </p:cNvSpPr>
          <p:nvPr>
            <p:ph idx="1"/>
          </p:nvPr>
        </p:nvSpPr>
        <p:spPr/>
        <p:txBody>
          <a:bodyPr>
            <a:normAutofit/>
          </a:bodyPr>
          <a:lstStyle/>
          <a:p>
            <a:pPr marL="0" indent="0">
              <a:buNone/>
            </a:pPr>
            <a:r>
              <a:rPr lang="tr-TR" altLang="tr-TR" sz="2600" dirty="0">
                <a:latin typeface="Times New Roman" panose="02020603050405020304" pitchFamily="18" charset="0"/>
                <a:cs typeface="Times New Roman" panose="02020603050405020304" pitchFamily="18" charset="0"/>
              </a:rPr>
              <a:t>Çocuklarınıza;</a:t>
            </a:r>
          </a:p>
          <a:p>
            <a:pPr marL="0" indent="0">
              <a:buNone/>
            </a:pPr>
            <a:r>
              <a:rPr lang="tr-TR" altLang="tr-TR" sz="2600" dirty="0">
                <a:latin typeface="Times New Roman" panose="02020603050405020304" pitchFamily="18" charset="0"/>
                <a:cs typeface="Times New Roman" panose="02020603050405020304" pitchFamily="18" charset="0"/>
              </a:rPr>
              <a:t>‘‘…denize girerken mayo ile örttüğün bölgelerin özel bölgelerindir.’’ diyebilirsiniz.</a:t>
            </a:r>
          </a:p>
          <a:p>
            <a:endParaRPr lang="tr-TR" altLang="tr-TR" sz="2600" dirty="0"/>
          </a:p>
        </p:txBody>
      </p:sp>
      <p:pic>
        <p:nvPicPr>
          <p:cNvPr id="75779" name="Picture 2" descr="C:\Users\SerdaL\Desktop\emerson-jrb_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429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5" descr="231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276600"/>
            <a:ext cx="17510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3 Resim" descr="slide0001_image004.jpg"/>
          <p:cNvPicPr>
            <a:picLocks noChangeAspect="1"/>
          </p:cNvPicPr>
          <p:nvPr/>
        </p:nvPicPr>
        <p:blipFill>
          <a:blip r:embed="rId5">
            <a:extLst>
              <a:ext uri="{28A0092B-C50C-407E-A947-70E740481C1C}">
                <a14:useLocalDpi xmlns:a14="http://schemas.microsoft.com/office/drawing/2010/main" val="0"/>
              </a:ext>
            </a:extLst>
          </a:blip>
          <a:srcRect b="19118"/>
          <a:stretch>
            <a:fillRect/>
          </a:stretch>
        </p:blipFill>
        <p:spPr bwMode="auto">
          <a:xfrm rot="10413856" flipV="1">
            <a:off x="6940550" y="5068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Rectangle 2"/>
          <p:cNvSpPr>
            <a:spLocks noGrp="1" noChangeArrowheads="1"/>
          </p:cNvSpPr>
          <p:nvPr>
            <p:ph type="title"/>
          </p:nvPr>
        </p:nvSpPr>
        <p:spPr/>
        <p:txBody>
          <a:bodyPr>
            <a:normAutofit/>
          </a:bodyPr>
          <a:lstStyle/>
          <a:p>
            <a:pPr marL="571500" indent="-571500">
              <a:buFont typeface="Wingdings" panose="05000000000000000000" pitchFamily="2" charset="2"/>
              <a:buChar char="v"/>
            </a:pPr>
            <a:r>
              <a:rPr lang="tr-TR" altLang="tr-TR" sz="3600" b="1" dirty="0">
                <a:latin typeface="Times New Roman" panose="02020603050405020304" pitchFamily="18" charset="0"/>
                <a:cs typeface="Times New Roman" panose="02020603050405020304" pitchFamily="18" charset="0"/>
              </a:rPr>
              <a:t>Bedenlerini korumayı öğretin;</a:t>
            </a:r>
          </a:p>
        </p:txBody>
      </p:sp>
    </p:spTree>
    <p:extLst>
      <p:ext uri="{BB962C8B-B14F-4D97-AF65-F5344CB8AC3E}">
        <p14:creationId xmlns:p14="http://schemas.microsoft.com/office/powerpoint/2010/main" val="2078560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3 Resim" descr="slide0001_image004.jpg"/>
          <p:cNvPicPr>
            <a:picLocks noChangeAspect="1"/>
          </p:cNvPicPr>
          <p:nvPr/>
        </p:nvPicPr>
        <p:blipFill>
          <a:blip r:embed="rId2" cstate="print"/>
          <a:srcRect b="19118"/>
          <a:stretch>
            <a:fillRect/>
          </a:stretch>
        </p:blipFill>
        <p:spPr bwMode="auto">
          <a:xfrm rot="9489665" flipV="1">
            <a:off x="6667500" y="5195890"/>
            <a:ext cx="2136775" cy="1311275"/>
          </a:xfrm>
          <a:prstGeom prst="rect">
            <a:avLst/>
          </a:prstGeom>
          <a:noFill/>
          <a:ln w="9525">
            <a:noFill/>
            <a:miter lim="800000"/>
            <a:headEnd/>
            <a:tailEnd/>
          </a:ln>
        </p:spPr>
      </p:pic>
      <p:sp>
        <p:nvSpPr>
          <p:cNvPr id="91139" name="Rectangle 3"/>
          <p:cNvSpPr>
            <a:spLocks noGrp="1" noChangeArrowheads="1"/>
          </p:cNvSpPr>
          <p:nvPr>
            <p:ph type="body" idx="4294967295"/>
          </p:nvPr>
        </p:nvSpPr>
        <p:spPr>
          <a:xfrm>
            <a:off x="467544" y="565696"/>
            <a:ext cx="8229600" cy="2077492"/>
          </a:xfrm>
        </p:spPr>
        <p:txBody>
          <a:bodyPr>
            <a:normAutofit/>
          </a:bodyPr>
          <a:lstStyle/>
          <a:p>
            <a:pPr algn="just" eaLnBrk="1" hangingPunct="1"/>
            <a:r>
              <a:rPr lang="en-GB" altLang="tr-TR" sz="3600" dirty="0">
                <a:latin typeface="Times New Roman" panose="02020603050405020304" pitchFamily="18" charset="0"/>
                <a:cs typeface="Times New Roman" panose="02020603050405020304" pitchFamily="18" charset="0"/>
              </a:rPr>
              <a:t>Her </a:t>
            </a:r>
            <a:r>
              <a:rPr lang="en-GB" altLang="tr-TR" sz="3600" dirty="0" err="1">
                <a:latin typeface="Times New Roman" panose="02020603050405020304" pitchFamily="18" charset="0"/>
                <a:cs typeface="Times New Roman" panose="02020603050405020304" pitchFamily="18" charset="0"/>
              </a:rPr>
              <a:t>vatandaş</a:t>
            </a:r>
            <a:r>
              <a:rPr lang="en-GB" altLang="tr-TR" sz="3600" dirty="0">
                <a:latin typeface="Times New Roman" panose="02020603050405020304" pitchFamily="18" charset="0"/>
                <a:cs typeface="Times New Roman" panose="02020603050405020304" pitchFamily="18" charset="0"/>
              </a:rPr>
              <a:t> </a:t>
            </a:r>
            <a:r>
              <a:rPr lang="en-GB" altLang="tr-TR" sz="3600" dirty="0" err="1">
                <a:latin typeface="Times New Roman" panose="02020603050405020304" pitchFamily="18" charset="0"/>
                <a:cs typeface="Times New Roman" panose="02020603050405020304" pitchFamily="18" charset="0"/>
              </a:rPr>
              <a:t>çocuğa</a:t>
            </a:r>
            <a:r>
              <a:rPr lang="en-GB" altLang="tr-TR" sz="3600" dirty="0">
                <a:latin typeface="Times New Roman" panose="02020603050405020304" pitchFamily="18" charset="0"/>
                <a:cs typeface="Times New Roman" panose="02020603050405020304" pitchFamily="18" charset="0"/>
              </a:rPr>
              <a:t> </a:t>
            </a:r>
            <a:r>
              <a:rPr lang="en-GB" altLang="tr-TR" sz="3600" dirty="0" err="1">
                <a:latin typeface="Times New Roman" panose="02020603050405020304" pitchFamily="18" charset="0"/>
                <a:cs typeface="Times New Roman" panose="02020603050405020304" pitchFamily="18" charset="0"/>
              </a:rPr>
              <a:t>karşı</a:t>
            </a:r>
            <a:r>
              <a:rPr lang="en-GB" altLang="tr-TR" sz="3600" dirty="0">
                <a:latin typeface="Times New Roman" panose="02020603050405020304" pitchFamily="18" charset="0"/>
                <a:cs typeface="Times New Roman" panose="02020603050405020304" pitchFamily="18" charset="0"/>
              </a:rPr>
              <a:t> </a:t>
            </a:r>
            <a:r>
              <a:rPr lang="en-GB" altLang="tr-TR" sz="3600" dirty="0" err="1">
                <a:latin typeface="Times New Roman" panose="02020603050405020304" pitchFamily="18" charset="0"/>
                <a:cs typeface="Times New Roman" panose="02020603050405020304" pitchFamily="18" charset="0"/>
              </a:rPr>
              <a:t>işlenmekte</a:t>
            </a:r>
            <a:r>
              <a:rPr lang="en-GB" altLang="tr-TR" sz="3600" dirty="0">
                <a:latin typeface="Times New Roman" panose="02020603050405020304" pitchFamily="18" charset="0"/>
                <a:cs typeface="Times New Roman" panose="02020603050405020304" pitchFamily="18" charset="0"/>
              </a:rPr>
              <a:t> </a:t>
            </a:r>
            <a:r>
              <a:rPr lang="en-GB" altLang="tr-TR" sz="3600" dirty="0" err="1">
                <a:latin typeface="Times New Roman" panose="02020603050405020304" pitchFamily="18" charset="0"/>
                <a:cs typeface="Times New Roman" panose="02020603050405020304" pitchFamily="18" charset="0"/>
              </a:rPr>
              <a:t>olan</a:t>
            </a:r>
            <a:r>
              <a:rPr lang="en-GB" altLang="tr-TR" sz="3600" dirty="0">
                <a:latin typeface="Times New Roman" panose="02020603050405020304" pitchFamily="18" charset="0"/>
                <a:cs typeface="Times New Roman" panose="02020603050405020304" pitchFamily="18" charset="0"/>
              </a:rPr>
              <a:t> </a:t>
            </a:r>
            <a:r>
              <a:rPr lang="en-GB" altLang="tr-TR" sz="3600" dirty="0" err="1">
                <a:latin typeface="Times New Roman" panose="02020603050405020304" pitchFamily="18" charset="0"/>
                <a:cs typeface="Times New Roman" panose="02020603050405020304" pitchFamily="18" charset="0"/>
              </a:rPr>
              <a:t>istismar</a:t>
            </a:r>
            <a:r>
              <a:rPr lang="en-GB" altLang="tr-TR" sz="3600" dirty="0">
                <a:latin typeface="Times New Roman" panose="02020603050405020304" pitchFamily="18" charset="0"/>
                <a:cs typeface="Times New Roman" panose="02020603050405020304" pitchFamily="18" charset="0"/>
              </a:rPr>
              <a:t> </a:t>
            </a:r>
            <a:r>
              <a:rPr lang="en-GB" altLang="tr-TR" sz="3600" dirty="0" err="1">
                <a:latin typeface="Times New Roman" panose="02020603050405020304" pitchFamily="18" charset="0"/>
                <a:cs typeface="Times New Roman" panose="02020603050405020304" pitchFamily="18" charset="0"/>
              </a:rPr>
              <a:t>suçunu</a:t>
            </a:r>
            <a:r>
              <a:rPr lang="en-GB" altLang="tr-TR" sz="3600" dirty="0">
                <a:latin typeface="Times New Roman" panose="02020603050405020304" pitchFamily="18" charset="0"/>
                <a:cs typeface="Times New Roman" panose="02020603050405020304" pitchFamily="18" charset="0"/>
              </a:rPr>
              <a:t> </a:t>
            </a:r>
            <a:r>
              <a:rPr lang="en-GB" altLang="tr-TR" sz="3600" dirty="0" err="1">
                <a:latin typeface="Times New Roman" panose="02020603050405020304" pitchFamily="18" charset="0"/>
                <a:cs typeface="Times New Roman" panose="02020603050405020304" pitchFamily="18" charset="0"/>
              </a:rPr>
              <a:t>bildirmekle</a:t>
            </a:r>
            <a:r>
              <a:rPr lang="en-GB" altLang="tr-TR" sz="3600" dirty="0">
                <a:latin typeface="Times New Roman" panose="02020603050405020304" pitchFamily="18" charset="0"/>
                <a:cs typeface="Times New Roman" panose="02020603050405020304" pitchFamily="18" charset="0"/>
              </a:rPr>
              <a:t> </a:t>
            </a:r>
            <a:r>
              <a:rPr lang="en-GB" altLang="tr-TR" sz="3600" dirty="0" err="1">
                <a:latin typeface="Times New Roman" panose="02020603050405020304" pitchFamily="18" charset="0"/>
                <a:cs typeface="Times New Roman" panose="02020603050405020304" pitchFamily="18" charset="0"/>
              </a:rPr>
              <a:t>yükümlüdür</a:t>
            </a:r>
            <a:r>
              <a:rPr lang="tr-TR" altLang="tr-TR" sz="3600" dirty="0">
                <a:latin typeface="Times New Roman" panose="02020603050405020304" pitchFamily="18" charset="0"/>
                <a:cs typeface="Times New Roman" panose="02020603050405020304" pitchFamily="18" charset="0"/>
              </a:rPr>
              <a:t>.</a:t>
            </a:r>
            <a:r>
              <a:rPr lang="en-GB" altLang="tr-TR" sz="3600" dirty="0">
                <a:latin typeface="Times New Roman" panose="02020603050405020304" pitchFamily="18" charset="0"/>
                <a:cs typeface="Times New Roman" panose="02020603050405020304" pitchFamily="18" charset="0"/>
              </a:rPr>
              <a:t> </a:t>
            </a:r>
          </a:p>
          <a:p>
            <a:pPr eaLnBrk="1" hangingPunct="1">
              <a:spcBef>
                <a:spcPts val="900"/>
              </a:spcBef>
              <a:buFont typeface="Wingdings" pitchFamily="2" charset="2"/>
              <a:buNone/>
            </a:pPr>
            <a:endParaRPr lang="tr-TR" altLang="tr-TR" sz="3600" dirty="0">
              <a:solidFill>
                <a:srgbClr val="CC0000"/>
              </a:solidFill>
              <a:latin typeface="Times New Roman" panose="02020603050405020304" pitchFamily="18" charset="0"/>
              <a:cs typeface="Times New Roman" panose="02020603050405020304" pitchFamily="18" charset="0"/>
            </a:endParaRPr>
          </a:p>
          <a:p>
            <a:pPr eaLnBrk="1" hangingPunct="1">
              <a:spcBef>
                <a:spcPts val="900"/>
              </a:spcBef>
              <a:buSzPct val="85000"/>
              <a:buFont typeface="Wingdings" pitchFamily="2" charset="2"/>
              <a:buNone/>
            </a:pPr>
            <a:endParaRPr lang="en-GB" altLang="tr-TR" sz="3600" dirty="0">
              <a:solidFill>
                <a:srgbClr val="CC0000"/>
              </a:solidFill>
              <a:latin typeface="Times New Roman" panose="02020603050405020304" pitchFamily="18" charset="0"/>
              <a:cs typeface="Times New Roman" panose="02020603050405020304" pitchFamily="18" charset="0"/>
            </a:endParaRPr>
          </a:p>
          <a:p>
            <a:pPr eaLnBrk="1" hangingPunct="1"/>
            <a:endParaRPr lang="tr-TR" altLang="tr-TR" sz="3600" dirty="0">
              <a:latin typeface="Times New Roman" pitchFamily="18" charset="0"/>
              <a:cs typeface="Times New Roman" panose="02020603050405020304" pitchFamily="18" charset="0"/>
            </a:endParaRPr>
          </a:p>
        </p:txBody>
      </p:sp>
      <p:pic>
        <p:nvPicPr>
          <p:cNvPr id="91140" name="Picture 5" descr="tel">
            <a:hlinkClick r:id="rId3"/>
          </p:cNvPr>
          <p:cNvPicPr>
            <a:picLocks noChangeAspect="1" noChangeArrowheads="1"/>
          </p:cNvPicPr>
          <p:nvPr/>
        </p:nvPicPr>
        <p:blipFill>
          <a:blip r:embed="rId4" cstate="print"/>
          <a:srcRect/>
          <a:stretch>
            <a:fillRect/>
          </a:stretch>
        </p:blipFill>
        <p:spPr bwMode="auto">
          <a:xfrm>
            <a:off x="2000250" y="2643188"/>
            <a:ext cx="4392613" cy="2863850"/>
          </a:xfrm>
          <a:prstGeom prst="rect">
            <a:avLst/>
          </a:prstGeom>
          <a:noFill/>
          <a:ln w="9525">
            <a:noFill/>
            <a:miter lim="800000"/>
            <a:headEnd/>
            <a:tailEnd/>
          </a:ln>
        </p:spPr>
      </p:pic>
    </p:spTree>
    <p:extLst>
      <p:ext uri="{BB962C8B-B14F-4D97-AF65-F5344CB8AC3E}">
        <p14:creationId xmlns:p14="http://schemas.microsoft.com/office/powerpoint/2010/main" val="3622487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61" y="1"/>
            <a:ext cx="5473739" cy="683361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642339" y="381001"/>
            <a:ext cx="3926645" cy="2215991"/>
          </a:xfrm>
          <a:prstGeom prst="rect">
            <a:avLst/>
          </a:prstGeom>
        </p:spPr>
        <p:txBody>
          <a:bodyPr vert="horz" wrap="square" lIns="0" tIns="0" rIns="0" bIns="0" rtlCol="0">
            <a:spAutoFit/>
          </a:bodyPr>
          <a:lstStyle/>
          <a:p>
            <a:pPr marL="12700" marR="173355">
              <a:lnSpc>
                <a:spcPct val="100000"/>
              </a:lnSpc>
            </a:pPr>
            <a:r>
              <a:rPr sz="2400" spc="-5" dirty="0">
                <a:latin typeface="Times New Roman" panose="02020603050405020304" pitchFamily="18" charset="0"/>
                <a:cs typeface="Times New Roman" panose="02020603050405020304" pitchFamily="18" charset="0"/>
              </a:rPr>
              <a:t>«Çocuk; yaşadıklarını, cinsel istismarı bile,  </a:t>
            </a:r>
            <a:r>
              <a:rPr sz="2400" spc="-10" dirty="0">
                <a:latin typeface="Times New Roman" panose="02020603050405020304" pitchFamily="18" charset="0"/>
                <a:cs typeface="Times New Roman" panose="02020603050405020304" pitchFamily="18" charset="0"/>
              </a:rPr>
              <a:t>yakın </a:t>
            </a:r>
            <a:r>
              <a:rPr sz="2400" spc="-5" dirty="0">
                <a:latin typeface="Times New Roman" panose="02020603050405020304" pitchFamily="18" charset="0"/>
                <a:cs typeface="Times New Roman" panose="02020603050405020304" pitchFamily="18" charset="0"/>
              </a:rPr>
              <a:t>zamanda </a:t>
            </a:r>
            <a:r>
              <a:rPr sz="2400" spc="-10" dirty="0">
                <a:latin typeface="Times New Roman" panose="02020603050405020304" pitchFamily="18" charset="0"/>
                <a:cs typeface="Times New Roman" panose="02020603050405020304" pitchFamily="18" charset="0"/>
              </a:rPr>
              <a:t>ya </a:t>
            </a:r>
            <a:r>
              <a:rPr sz="2400" spc="-5" dirty="0">
                <a:latin typeface="Times New Roman" panose="02020603050405020304" pitchFamily="18" charset="0"/>
                <a:cs typeface="Times New Roman" panose="02020603050405020304" pitchFamily="18" charset="0"/>
              </a:rPr>
              <a:t>da büyüyünce</a:t>
            </a:r>
            <a:r>
              <a:rPr sz="2400" spc="20" dirty="0">
                <a:latin typeface="Times New Roman" panose="02020603050405020304" pitchFamily="18" charset="0"/>
                <a:cs typeface="Times New Roman" panose="02020603050405020304" pitchFamily="18" charset="0"/>
              </a:rPr>
              <a:t> </a:t>
            </a:r>
            <a:r>
              <a:rPr sz="2400" spc="-30" dirty="0">
                <a:latin typeface="Times New Roman" panose="02020603050405020304" pitchFamily="18" charset="0"/>
                <a:cs typeface="Times New Roman" panose="02020603050405020304" pitchFamily="18" charset="0"/>
              </a:rPr>
              <a:t>unutur.</a:t>
            </a:r>
            <a:endParaRPr sz="2400" dirty="0">
              <a:latin typeface="Times New Roman" panose="02020603050405020304" pitchFamily="18" charset="0"/>
              <a:cs typeface="Times New Roman" panose="02020603050405020304" pitchFamily="18" charset="0"/>
            </a:endParaRPr>
          </a:p>
          <a:p>
            <a:pPr marL="12700" marR="5080">
              <a:lnSpc>
                <a:spcPct val="100000"/>
              </a:lnSpc>
            </a:pPr>
            <a:r>
              <a:rPr sz="2400" spc="-15" dirty="0">
                <a:latin typeface="Times New Roman" panose="02020603050405020304" pitchFamily="18" charset="0"/>
                <a:cs typeface="Times New Roman" panose="02020603050405020304" pitchFamily="18" charset="0"/>
              </a:rPr>
              <a:t>Fazla </a:t>
            </a:r>
            <a:r>
              <a:rPr sz="2400" spc="-10" dirty="0">
                <a:latin typeface="Times New Roman" panose="02020603050405020304" pitchFamily="18" charset="0"/>
                <a:cs typeface="Times New Roman" panose="02020603050405020304" pitchFamily="18" charset="0"/>
              </a:rPr>
              <a:t>kurcalanmamalı.» </a:t>
            </a:r>
            <a:r>
              <a:rPr sz="2400" dirty="0">
                <a:latin typeface="Times New Roman" panose="02020603050405020304" pitchFamily="18" charset="0"/>
                <a:cs typeface="Times New Roman" panose="02020603050405020304" pitchFamily="18" charset="0"/>
              </a:rPr>
              <a:t>düşüncesi </a:t>
            </a:r>
            <a:r>
              <a:rPr sz="2400" spc="-5" dirty="0">
                <a:latin typeface="Times New Roman" panose="02020603050405020304" pitchFamily="18" charset="0"/>
                <a:cs typeface="Times New Roman" panose="02020603050405020304" pitchFamily="18" charset="0"/>
              </a:rPr>
              <a:t>tamamen  </a:t>
            </a:r>
            <a:r>
              <a:rPr sz="2400" spc="-10" dirty="0">
                <a:latin typeface="Times New Roman" panose="02020603050405020304" pitchFamily="18" charset="0"/>
                <a:cs typeface="Times New Roman" panose="02020603050405020304" pitchFamily="18" charset="0"/>
              </a:rPr>
              <a:t>yanlış </a:t>
            </a:r>
            <a:r>
              <a:rPr sz="2400" dirty="0">
                <a:latin typeface="Times New Roman" panose="02020603050405020304" pitchFamily="18" charset="0"/>
                <a:cs typeface="Times New Roman" panose="02020603050405020304" pitchFamily="18" charset="0"/>
              </a:rPr>
              <a:t>bir</a:t>
            </a:r>
            <a:r>
              <a:rPr sz="2400" spc="-30" dirty="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düşüncedir.</a:t>
            </a:r>
            <a:endParaRPr sz="24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4778326" y="5096255"/>
            <a:ext cx="3593123" cy="1107996"/>
          </a:xfrm>
          <a:prstGeom prst="rect">
            <a:avLst/>
          </a:prstGeom>
        </p:spPr>
        <p:txBody>
          <a:bodyPr vert="horz" wrap="square" lIns="0" tIns="0" rIns="0" bIns="0" rtlCol="0">
            <a:spAutoFit/>
          </a:bodyPr>
          <a:lstStyle/>
          <a:p>
            <a:pPr marL="12700" marR="5080">
              <a:lnSpc>
                <a:spcPct val="100000"/>
              </a:lnSpc>
            </a:pPr>
            <a:r>
              <a:rPr sz="2400" b="1" dirty="0">
                <a:latin typeface="Times New Roman" panose="02020603050405020304" pitchFamily="18" charset="0"/>
                <a:cs typeface="Times New Roman" panose="02020603050405020304" pitchFamily="18" charset="0"/>
              </a:rPr>
              <a:t>Çocuklar cinsel </a:t>
            </a:r>
            <a:r>
              <a:rPr sz="2400" b="1" spc="-5" dirty="0">
                <a:latin typeface="Times New Roman" panose="02020603050405020304" pitchFamily="18" charset="0"/>
                <a:cs typeface="Times New Roman" panose="02020603050405020304" pitchFamily="18" charset="0"/>
              </a:rPr>
              <a:t>istismarı </a:t>
            </a:r>
            <a:r>
              <a:rPr sz="2400" b="1" dirty="0">
                <a:latin typeface="Times New Roman" panose="02020603050405020304" pitchFamily="18" charset="0"/>
                <a:cs typeface="Times New Roman" panose="02020603050405020304" pitchFamily="18" charset="0"/>
              </a:rPr>
              <a:t>asla</a:t>
            </a:r>
            <a:r>
              <a:rPr sz="2400" b="1" spc="-160" dirty="0">
                <a:latin typeface="Times New Roman" panose="02020603050405020304" pitchFamily="18" charset="0"/>
                <a:cs typeface="Times New Roman" panose="02020603050405020304" pitchFamily="18" charset="0"/>
              </a:rPr>
              <a:t> </a:t>
            </a:r>
            <a:r>
              <a:rPr sz="2400" b="1" spc="-15" dirty="0">
                <a:latin typeface="Times New Roman" panose="02020603050405020304" pitchFamily="18" charset="0"/>
                <a:cs typeface="Times New Roman" panose="02020603050405020304" pitchFamily="18" charset="0"/>
              </a:rPr>
              <a:t>unutmazlar.  </a:t>
            </a:r>
            <a:r>
              <a:rPr sz="2400" b="1" spc="-5" dirty="0">
                <a:latin typeface="Times New Roman" panose="02020603050405020304" pitchFamily="18" charset="0"/>
                <a:cs typeface="Times New Roman" panose="02020603050405020304" pitchFamily="18" charset="0"/>
              </a:rPr>
              <a:t>Zaman </a:t>
            </a:r>
            <a:r>
              <a:rPr sz="2400" b="1" dirty="0">
                <a:latin typeface="Times New Roman" panose="02020603050405020304" pitchFamily="18" charset="0"/>
                <a:cs typeface="Times New Roman" panose="02020603050405020304" pitchFamily="18" charset="0"/>
              </a:rPr>
              <a:t>bu </a:t>
            </a:r>
            <a:r>
              <a:rPr sz="2400" b="1" spc="-10" dirty="0">
                <a:latin typeface="Times New Roman" panose="02020603050405020304" pitchFamily="18" charset="0"/>
                <a:cs typeface="Times New Roman" panose="02020603050405020304" pitchFamily="18" charset="0"/>
              </a:rPr>
              <a:t>konuda </a:t>
            </a:r>
            <a:r>
              <a:rPr sz="2400" b="1" dirty="0">
                <a:latin typeface="Times New Roman" panose="02020603050405020304" pitchFamily="18" charset="0"/>
                <a:cs typeface="Times New Roman" panose="02020603050405020304" pitchFamily="18" charset="0"/>
              </a:rPr>
              <a:t>ilaç</a:t>
            </a:r>
            <a:r>
              <a:rPr sz="2400" b="1" spc="-12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olmaz.</a:t>
            </a:r>
          </a:p>
        </p:txBody>
      </p:sp>
      <p:sp>
        <p:nvSpPr>
          <p:cNvPr id="5" name="object 5"/>
          <p:cNvSpPr/>
          <p:nvPr/>
        </p:nvSpPr>
        <p:spPr>
          <a:xfrm>
            <a:off x="6358330" y="2573653"/>
            <a:ext cx="2702711" cy="227874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4892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01091" y="1700808"/>
            <a:ext cx="6612459" cy="1846659"/>
          </a:xfrm>
          <a:prstGeom prst="rect">
            <a:avLst/>
          </a:prstGeom>
        </p:spPr>
        <p:txBody>
          <a:bodyPr vert="horz" wrap="square" lIns="0" tIns="0" rIns="0" bIns="0" rtlCol="0">
            <a:spAutoFit/>
          </a:bodyPr>
          <a:lstStyle/>
          <a:p>
            <a:pPr algn="ctr">
              <a:lnSpc>
                <a:spcPct val="100000"/>
              </a:lnSpc>
            </a:pPr>
            <a:r>
              <a:rPr sz="4000" b="1" dirty="0">
                <a:solidFill>
                  <a:srgbClr val="C00000"/>
                </a:solidFill>
                <a:latin typeface="Times New Roman" panose="02020603050405020304" pitchFamily="18" charset="0"/>
                <a:cs typeface="Times New Roman" panose="02020603050405020304" pitchFamily="18" charset="0"/>
              </a:rPr>
              <a:t>BİZİM BURALARDA</a:t>
            </a:r>
            <a:r>
              <a:rPr sz="4000" b="1" spc="-75" dirty="0">
                <a:solidFill>
                  <a:srgbClr val="C00000"/>
                </a:solidFill>
                <a:latin typeface="Times New Roman" panose="02020603050405020304" pitchFamily="18" charset="0"/>
                <a:cs typeface="Times New Roman" panose="02020603050405020304" pitchFamily="18" charset="0"/>
              </a:rPr>
              <a:t> </a:t>
            </a:r>
            <a:r>
              <a:rPr sz="4000" b="1" dirty="0">
                <a:solidFill>
                  <a:srgbClr val="C00000"/>
                </a:solidFill>
                <a:latin typeface="Times New Roman" panose="02020603050405020304" pitchFamily="18" charset="0"/>
                <a:cs typeface="Times New Roman" panose="02020603050405020304" pitchFamily="18" charset="0"/>
              </a:rPr>
              <a:t>OLMAZ</a:t>
            </a:r>
            <a:endParaRPr sz="4000" dirty="0">
              <a:latin typeface="Times New Roman" panose="02020603050405020304" pitchFamily="18" charset="0"/>
              <a:cs typeface="Times New Roman" panose="02020603050405020304" pitchFamily="18" charset="0"/>
            </a:endParaRPr>
          </a:p>
          <a:p>
            <a:pPr algn="ctr">
              <a:lnSpc>
                <a:spcPct val="100000"/>
              </a:lnSpc>
            </a:pPr>
            <a:r>
              <a:rPr sz="4000" b="1" spc="5" dirty="0">
                <a:solidFill>
                  <a:srgbClr val="C00000"/>
                </a:solidFill>
                <a:latin typeface="Times New Roman" panose="02020603050405020304" pitchFamily="18" charset="0"/>
                <a:cs typeface="Times New Roman" panose="02020603050405020304" pitchFamily="18" charset="0"/>
              </a:rPr>
              <a:t>ÖYLE </a:t>
            </a:r>
            <a:r>
              <a:rPr sz="4000" b="1" dirty="0">
                <a:solidFill>
                  <a:srgbClr val="C00000"/>
                </a:solidFill>
                <a:latin typeface="Times New Roman" panose="02020603050405020304" pitchFamily="18" charset="0"/>
                <a:cs typeface="Times New Roman" panose="02020603050405020304" pitchFamily="18" charset="0"/>
              </a:rPr>
              <a:t>ŞEYLER DEMEYİN</a:t>
            </a:r>
            <a:r>
              <a:rPr sz="4000" b="1" spc="-120" dirty="0">
                <a:solidFill>
                  <a:srgbClr val="C00000"/>
                </a:solidFill>
                <a:latin typeface="Times New Roman" panose="02020603050405020304" pitchFamily="18" charset="0"/>
                <a:cs typeface="Times New Roman" panose="02020603050405020304" pitchFamily="18" charset="0"/>
              </a:rPr>
              <a:t> </a:t>
            </a:r>
            <a:r>
              <a:rPr sz="4000" b="1" dirty="0">
                <a:solidFill>
                  <a:srgbClr val="C00000"/>
                </a:solidFill>
                <a:latin typeface="Times New Roman" panose="02020603050405020304" pitchFamily="18" charset="0"/>
                <a:cs typeface="Times New Roman" panose="02020603050405020304" pitchFamily="18" charset="0"/>
              </a:rPr>
              <a:t>!</a:t>
            </a:r>
            <a:endParaRP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077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2575" y="219456"/>
            <a:ext cx="1823173" cy="179222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331230" y="231648"/>
            <a:ext cx="2520930" cy="17434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964701" y="207263"/>
            <a:ext cx="3106146" cy="176784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02575" y="2194560"/>
            <a:ext cx="8834511" cy="232867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23796" y="4718304"/>
            <a:ext cx="2374626" cy="1975104"/>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2655979" y="4681728"/>
            <a:ext cx="6426122" cy="2023872"/>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24379" y="2304288"/>
            <a:ext cx="0" cy="1371600"/>
          </a:xfrm>
          <a:custGeom>
            <a:avLst/>
            <a:gdLst/>
            <a:ahLst/>
            <a:cxnLst/>
            <a:rect l="l" t="t" r="r" b="b"/>
            <a:pathLst>
              <a:path h="1371600">
                <a:moveTo>
                  <a:pt x="0" y="1371600"/>
                </a:moveTo>
                <a:lnTo>
                  <a:pt x="0" y="0"/>
                </a:lnTo>
              </a:path>
            </a:pathLst>
          </a:custGeom>
          <a:ln w="10668">
            <a:solidFill>
              <a:srgbClr val="A3A3A0"/>
            </a:solidFill>
          </a:ln>
        </p:spPr>
        <p:txBody>
          <a:bodyPr wrap="square" lIns="0" tIns="0" rIns="0" bIns="0" rtlCol="0"/>
          <a:lstStyle/>
          <a:p>
            <a:endParaRPr/>
          </a:p>
        </p:txBody>
      </p:sp>
      <p:sp>
        <p:nvSpPr>
          <p:cNvPr id="9" name="object 9"/>
          <p:cNvSpPr/>
          <p:nvPr/>
        </p:nvSpPr>
        <p:spPr>
          <a:xfrm>
            <a:off x="3215171" y="249936"/>
            <a:ext cx="0" cy="1676400"/>
          </a:xfrm>
          <a:custGeom>
            <a:avLst/>
            <a:gdLst/>
            <a:ahLst/>
            <a:cxnLst/>
            <a:rect l="l" t="t" r="r" b="b"/>
            <a:pathLst>
              <a:path h="1676400">
                <a:moveTo>
                  <a:pt x="0" y="1676400"/>
                </a:moveTo>
                <a:lnTo>
                  <a:pt x="0" y="0"/>
                </a:lnTo>
              </a:path>
            </a:pathLst>
          </a:custGeom>
          <a:ln w="7620">
            <a:solidFill>
              <a:srgbClr val="A0A09C"/>
            </a:solidFill>
          </a:ln>
        </p:spPr>
        <p:txBody>
          <a:bodyPr wrap="square" lIns="0" tIns="0" rIns="0" bIns="0" rtlCol="0"/>
          <a:lstStyle/>
          <a:p>
            <a:endParaRPr/>
          </a:p>
        </p:txBody>
      </p:sp>
      <p:sp>
        <p:nvSpPr>
          <p:cNvPr id="10" name="object 10"/>
          <p:cNvSpPr/>
          <p:nvPr/>
        </p:nvSpPr>
        <p:spPr>
          <a:xfrm>
            <a:off x="1192940" y="255270"/>
            <a:ext cx="2025748" cy="0"/>
          </a:xfrm>
          <a:custGeom>
            <a:avLst/>
            <a:gdLst/>
            <a:ahLst/>
            <a:cxnLst/>
            <a:rect l="l" t="t" r="r" b="b"/>
            <a:pathLst>
              <a:path w="2194560">
                <a:moveTo>
                  <a:pt x="0" y="0"/>
                </a:moveTo>
                <a:lnTo>
                  <a:pt x="2194560" y="0"/>
                </a:lnTo>
              </a:path>
            </a:pathLst>
          </a:custGeom>
          <a:ln w="10668">
            <a:solidFill>
              <a:srgbClr val="A0A09C"/>
            </a:solidFill>
          </a:ln>
        </p:spPr>
        <p:txBody>
          <a:bodyPr wrap="square" lIns="0" tIns="0" rIns="0" bIns="0" rtlCol="0"/>
          <a:lstStyle/>
          <a:p>
            <a:endParaRPr/>
          </a:p>
        </p:txBody>
      </p:sp>
      <p:sp>
        <p:nvSpPr>
          <p:cNvPr id="11" name="object 11"/>
          <p:cNvSpPr/>
          <p:nvPr/>
        </p:nvSpPr>
        <p:spPr>
          <a:xfrm>
            <a:off x="2003239" y="1922526"/>
            <a:ext cx="1215683" cy="0"/>
          </a:xfrm>
          <a:custGeom>
            <a:avLst/>
            <a:gdLst/>
            <a:ahLst/>
            <a:cxnLst/>
            <a:rect l="l" t="t" r="r" b="b"/>
            <a:pathLst>
              <a:path w="1316989">
                <a:moveTo>
                  <a:pt x="0" y="0"/>
                </a:moveTo>
                <a:lnTo>
                  <a:pt x="1316736" y="0"/>
                </a:lnTo>
              </a:path>
            </a:pathLst>
          </a:custGeom>
          <a:ln w="7620">
            <a:solidFill>
              <a:srgbClr val="9C9C97"/>
            </a:solidFill>
          </a:ln>
        </p:spPr>
        <p:txBody>
          <a:bodyPr wrap="square" lIns="0" tIns="0" rIns="0" bIns="0" rtlCol="0"/>
          <a:lstStyle/>
          <a:p>
            <a:endParaRPr/>
          </a:p>
        </p:txBody>
      </p:sp>
      <p:sp>
        <p:nvSpPr>
          <p:cNvPr id="12" name="object 12"/>
          <p:cNvSpPr/>
          <p:nvPr/>
        </p:nvSpPr>
        <p:spPr>
          <a:xfrm>
            <a:off x="219455" y="2309622"/>
            <a:ext cx="1508174" cy="0"/>
          </a:xfrm>
          <a:custGeom>
            <a:avLst/>
            <a:gdLst/>
            <a:ahLst/>
            <a:cxnLst/>
            <a:rect l="l" t="t" r="r" b="b"/>
            <a:pathLst>
              <a:path w="1633855">
                <a:moveTo>
                  <a:pt x="0" y="0"/>
                </a:moveTo>
                <a:lnTo>
                  <a:pt x="1633728" y="0"/>
                </a:lnTo>
              </a:path>
            </a:pathLst>
          </a:custGeom>
          <a:ln w="10668">
            <a:solidFill>
              <a:srgbClr val="A8A8A3"/>
            </a:solidFill>
          </a:ln>
        </p:spPr>
        <p:txBody>
          <a:bodyPr wrap="square" lIns="0" tIns="0" rIns="0" bIns="0" rtlCol="0"/>
          <a:lstStyle/>
          <a:p>
            <a:endParaRPr/>
          </a:p>
        </p:txBody>
      </p:sp>
      <p:sp>
        <p:nvSpPr>
          <p:cNvPr id="13" name="object 13"/>
          <p:cNvSpPr txBox="1"/>
          <p:nvPr/>
        </p:nvSpPr>
        <p:spPr>
          <a:xfrm>
            <a:off x="3041951" y="292609"/>
            <a:ext cx="63891" cy="184666"/>
          </a:xfrm>
          <a:prstGeom prst="rect">
            <a:avLst/>
          </a:prstGeom>
        </p:spPr>
        <p:txBody>
          <a:bodyPr vert="horz" wrap="square" lIns="0" tIns="0" rIns="0" bIns="0" rtlCol="0">
            <a:spAutoFit/>
          </a:bodyPr>
          <a:lstStyle/>
          <a:p>
            <a:pPr marL="12700">
              <a:lnSpc>
                <a:spcPct val="100000"/>
              </a:lnSpc>
            </a:pPr>
            <a:r>
              <a:rPr sz="1200" spc="-80" dirty="0">
                <a:solidFill>
                  <a:srgbClr val="1A1C1C"/>
                </a:solidFill>
                <a:latin typeface="Arial"/>
                <a:cs typeface="Arial"/>
              </a:rPr>
              <a:t>•</a:t>
            </a:r>
            <a:endParaRPr sz="1200">
              <a:latin typeface="Arial"/>
              <a:cs typeface="Arial"/>
            </a:endParaRPr>
          </a:p>
        </p:txBody>
      </p:sp>
      <p:sp>
        <p:nvSpPr>
          <p:cNvPr id="14" name="object 14"/>
          <p:cNvSpPr txBox="1"/>
          <p:nvPr/>
        </p:nvSpPr>
        <p:spPr>
          <a:xfrm>
            <a:off x="1537604" y="368047"/>
            <a:ext cx="1570892" cy="600164"/>
          </a:xfrm>
          <a:prstGeom prst="rect">
            <a:avLst/>
          </a:prstGeom>
        </p:spPr>
        <p:txBody>
          <a:bodyPr vert="horz" wrap="square" lIns="0" tIns="0" rIns="0" bIns="0" rtlCol="0">
            <a:spAutoFit/>
          </a:bodyPr>
          <a:lstStyle/>
          <a:p>
            <a:pPr marL="12700">
              <a:lnSpc>
                <a:spcPct val="100000"/>
              </a:lnSpc>
            </a:pPr>
            <a:r>
              <a:rPr sz="1950" b="1" spc="-200" dirty="0">
                <a:solidFill>
                  <a:srgbClr val="1A1C1C"/>
                </a:solidFill>
                <a:latin typeface="Arial"/>
                <a:cs typeface="Arial"/>
              </a:rPr>
              <a:t>8</a:t>
            </a:r>
            <a:r>
              <a:rPr sz="1950" b="1" spc="95" dirty="0">
                <a:solidFill>
                  <a:srgbClr val="1A1C1C"/>
                </a:solidFill>
                <a:latin typeface="Arial"/>
                <a:cs typeface="Arial"/>
              </a:rPr>
              <a:t> </a:t>
            </a:r>
            <a:r>
              <a:rPr sz="1950" b="1" spc="70" dirty="0">
                <a:solidFill>
                  <a:srgbClr val="1A1C1C"/>
                </a:solidFill>
                <a:latin typeface="Arial"/>
                <a:cs typeface="Arial"/>
              </a:rPr>
              <a:t>YAŞINDAKI</a:t>
            </a:r>
            <a:endParaRPr sz="1950">
              <a:latin typeface="Arial"/>
              <a:cs typeface="Arial"/>
            </a:endParaRPr>
          </a:p>
        </p:txBody>
      </p:sp>
      <p:sp>
        <p:nvSpPr>
          <p:cNvPr id="15" name="object 15"/>
          <p:cNvSpPr/>
          <p:nvPr/>
        </p:nvSpPr>
        <p:spPr>
          <a:xfrm>
            <a:off x="2017070" y="1462046"/>
            <a:ext cx="0" cy="69850"/>
          </a:xfrm>
          <a:custGeom>
            <a:avLst/>
            <a:gdLst/>
            <a:ahLst/>
            <a:cxnLst/>
            <a:rect l="l" t="t" r="r" b="b"/>
            <a:pathLst>
              <a:path h="69850">
                <a:moveTo>
                  <a:pt x="0" y="0"/>
                </a:moveTo>
                <a:lnTo>
                  <a:pt x="0" y="69304"/>
                </a:lnTo>
              </a:path>
            </a:pathLst>
          </a:custGeom>
          <a:ln w="14071">
            <a:solidFill>
              <a:srgbClr val="C6B8AC"/>
            </a:solidFill>
          </a:ln>
        </p:spPr>
        <p:txBody>
          <a:bodyPr wrap="square" lIns="0" tIns="0" rIns="0" bIns="0" rtlCol="0"/>
          <a:lstStyle/>
          <a:p>
            <a:endParaRPr/>
          </a:p>
        </p:txBody>
      </p:sp>
      <p:sp>
        <p:nvSpPr>
          <p:cNvPr id="16" name="object 16"/>
          <p:cNvSpPr txBox="1"/>
          <p:nvPr/>
        </p:nvSpPr>
        <p:spPr>
          <a:xfrm>
            <a:off x="1998853" y="647447"/>
            <a:ext cx="1124829" cy="1369862"/>
          </a:xfrm>
          <a:prstGeom prst="rect">
            <a:avLst/>
          </a:prstGeom>
        </p:spPr>
        <p:txBody>
          <a:bodyPr vert="horz" wrap="square" lIns="0" tIns="22860" rIns="0" bIns="0" rtlCol="0">
            <a:spAutoFit/>
          </a:bodyPr>
          <a:lstStyle/>
          <a:p>
            <a:pPr marL="263525" marR="5080" indent="259079" algn="r">
              <a:lnSpc>
                <a:spcPct val="90300"/>
              </a:lnSpc>
              <a:spcBef>
                <a:spcPts val="180"/>
              </a:spcBef>
            </a:pPr>
            <a:r>
              <a:rPr sz="1550" b="1" spc="-10" dirty="0">
                <a:solidFill>
                  <a:srgbClr val="6B130A"/>
                </a:solidFill>
                <a:latin typeface="Arial"/>
                <a:cs typeface="Arial"/>
              </a:rPr>
              <a:t>ERKEK  </a:t>
            </a:r>
            <a:r>
              <a:rPr sz="1750" b="1" spc="-55" dirty="0">
                <a:solidFill>
                  <a:srgbClr val="6B130A"/>
                </a:solidFill>
                <a:latin typeface="Times New Roman"/>
                <a:cs typeface="Times New Roman"/>
              </a:rPr>
              <a:t>ÇOÇUGA  </a:t>
            </a:r>
            <a:r>
              <a:rPr sz="1550" b="1" spc="25" dirty="0">
                <a:solidFill>
                  <a:srgbClr val="6B130A"/>
                </a:solidFill>
                <a:latin typeface="Arial"/>
                <a:cs typeface="Arial"/>
              </a:rPr>
              <a:t>CiNSEL</a:t>
            </a:r>
            <a:endParaRPr sz="1550">
              <a:latin typeface="Arial"/>
              <a:cs typeface="Arial"/>
            </a:endParaRPr>
          </a:p>
          <a:p>
            <a:pPr marR="9525" algn="r">
              <a:lnSpc>
                <a:spcPts val="1705"/>
              </a:lnSpc>
            </a:pPr>
            <a:r>
              <a:rPr sz="400" spc="-100" dirty="0">
                <a:solidFill>
                  <a:srgbClr val="BCACA1"/>
                </a:solidFill>
                <a:latin typeface="Arial"/>
                <a:cs typeface="Arial"/>
              </a:rPr>
              <a:t>I         </a:t>
            </a:r>
            <a:r>
              <a:rPr sz="400" spc="-90" dirty="0">
                <a:solidFill>
                  <a:srgbClr val="BCACA1"/>
                </a:solidFill>
                <a:latin typeface="Arial"/>
                <a:cs typeface="Arial"/>
              </a:rPr>
              <a:t> </a:t>
            </a:r>
            <a:r>
              <a:rPr sz="1550" b="1" spc="50" dirty="0">
                <a:solidFill>
                  <a:srgbClr val="6B130A"/>
                </a:solidFill>
                <a:latin typeface="Arial"/>
                <a:cs typeface="Arial"/>
              </a:rPr>
              <a:t>İSTİSMAR</a:t>
            </a:r>
            <a:endParaRPr sz="1550">
              <a:latin typeface="Arial"/>
              <a:cs typeface="Arial"/>
            </a:endParaRPr>
          </a:p>
        </p:txBody>
      </p:sp>
      <p:sp>
        <p:nvSpPr>
          <p:cNvPr id="17" name="object 17"/>
          <p:cNvSpPr txBox="1"/>
          <p:nvPr/>
        </p:nvSpPr>
        <p:spPr>
          <a:xfrm>
            <a:off x="253365" y="2378202"/>
            <a:ext cx="1435491" cy="1717008"/>
          </a:xfrm>
          <a:prstGeom prst="rect">
            <a:avLst/>
          </a:prstGeom>
        </p:spPr>
        <p:txBody>
          <a:bodyPr vert="horz" wrap="square" lIns="0" tIns="0" rIns="0" bIns="0" rtlCol="0">
            <a:spAutoFit/>
          </a:bodyPr>
          <a:lstStyle/>
          <a:p>
            <a:pPr marL="12700">
              <a:lnSpc>
                <a:spcPts val="2585"/>
              </a:lnSpc>
            </a:pPr>
            <a:r>
              <a:rPr sz="2250" b="1" spc="-285" dirty="0">
                <a:solidFill>
                  <a:srgbClr val="050505"/>
                </a:solidFill>
                <a:latin typeface="Arial"/>
                <a:cs typeface="Arial"/>
              </a:rPr>
              <a:t>4KIZÇOCUGU</a:t>
            </a:r>
            <a:endParaRPr sz="2250">
              <a:latin typeface="Arial"/>
              <a:cs typeface="Arial"/>
            </a:endParaRPr>
          </a:p>
          <a:p>
            <a:pPr marL="14604">
              <a:lnSpc>
                <a:spcPts val="2765"/>
              </a:lnSpc>
            </a:pPr>
            <a:r>
              <a:rPr sz="2400" b="1" spc="-480" dirty="0">
                <a:solidFill>
                  <a:srgbClr val="050505"/>
                </a:solidFill>
                <a:latin typeface="Times New Roman"/>
                <a:cs typeface="Times New Roman"/>
              </a:rPr>
              <a:t>&amp;ADAM!</a:t>
            </a:r>
            <a:endParaRPr sz="2400">
              <a:latin typeface="Times New Roman"/>
              <a:cs typeface="Times New Roman"/>
            </a:endParaRPr>
          </a:p>
          <a:p>
            <a:pPr marL="17145" marR="551180" indent="1905">
              <a:lnSpc>
                <a:spcPct val="92900"/>
              </a:lnSpc>
              <a:spcBef>
                <a:spcPts val="210"/>
              </a:spcBef>
            </a:pPr>
            <a:r>
              <a:rPr sz="950" spc="-210" dirty="0">
                <a:solidFill>
                  <a:srgbClr val="B8131A"/>
                </a:solidFill>
                <a:latin typeface="Times New Roman"/>
                <a:cs typeface="Times New Roman"/>
              </a:rPr>
              <a:t>ÇOCUKlARIN </a:t>
            </a:r>
            <a:r>
              <a:rPr sz="950" spc="-200" dirty="0">
                <a:solidFill>
                  <a:srgbClr val="B8131A"/>
                </a:solidFill>
                <a:latin typeface="Times New Roman"/>
                <a:cs typeface="Times New Roman"/>
              </a:rPr>
              <a:t>YAŞlARI  </a:t>
            </a:r>
            <a:r>
              <a:rPr sz="900" spc="-180" dirty="0">
                <a:solidFill>
                  <a:srgbClr val="B8131A"/>
                </a:solidFill>
                <a:latin typeface="Arial"/>
                <a:cs typeface="Arial"/>
              </a:rPr>
              <a:t>TOPLAMl </a:t>
            </a:r>
            <a:r>
              <a:rPr sz="900" spc="-45" dirty="0">
                <a:solidFill>
                  <a:srgbClr val="050505"/>
                </a:solidFill>
                <a:latin typeface="Arial"/>
                <a:cs typeface="Arial"/>
              </a:rPr>
              <a:t>42  </a:t>
            </a:r>
            <a:r>
              <a:rPr sz="950" spc="-195" dirty="0">
                <a:solidFill>
                  <a:srgbClr val="B8131A"/>
                </a:solidFill>
                <a:latin typeface="Times New Roman"/>
                <a:cs typeface="Times New Roman"/>
              </a:rPr>
              <a:t>TACİZCİlERİN </a:t>
            </a:r>
            <a:r>
              <a:rPr sz="950" spc="-235" dirty="0">
                <a:solidFill>
                  <a:srgbClr val="B8131A"/>
                </a:solidFill>
                <a:latin typeface="Times New Roman"/>
                <a:cs typeface="Times New Roman"/>
              </a:rPr>
              <a:t>YAŞLARININ  </a:t>
            </a:r>
            <a:r>
              <a:rPr sz="900" spc="-180" dirty="0">
                <a:solidFill>
                  <a:srgbClr val="B8131A"/>
                </a:solidFill>
                <a:latin typeface="Arial"/>
                <a:cs typeface="Arial"/>
              </a:rPr>
              <a:t>TOPLAMl</a:t>
            </a:r>
            <a:r>
              <a:rPr sz="900" spc="-150" dirty="0">
                <a:solidFill>
                  <a:srgbClr val="B8131A"/>
                </a:solidFill>
                <a:latin typeface="Arial"/>
                <a:cs typeface="Arial"/>
              </a:rPr>
              <a:t> </a:t>
            </a:r>
            <a:r>
              <a:rPr sz="900" spc="-75" dirty="0">
                <a:solidFill>
                  <a:srgbClr val="050505"/>
                </a:solidFill>
                <a:latin typeface="Arial"/>
                <a:cs typeface="Arial"/>
              </a:rPr>
              <a:t>360</a:t>
            </a:r>
            <a:endParaRPr sz="900">
              <a:latin typeface="Arial"/>
              <a:cs typeface="Arial"/>
            </a:endParaRPr>
          </a:p>
        </p:txBody>
      </p:sp>
    </p:spTree>
    <p:extLst>
      <p:ext uri="{BB962C8B-B14F-4D97-AF65-F5344CB8AC3E}">
        <p14:creationId xmlns:p14="http://schemas.microsoft.com/office/powerpoint/2010/main" val="42408647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dirty="0"/>
          </a:p>
        </p:txBody>
      </p:sp>
      <p:sp>
        <p:nvSpPr>
          <p:cNvPr id="3" name="2 Alt Başlık"/>
          <p:cNvSpPr>
            <a:spLocks noGrp="1"/>
          </p:cNvSpPr>
          <p:nvPr>
            <p:ph type="subTitle" idx="1"/>
          </p:nvPr>
        </p:nvSpPr>
        <p:spPr/>
        <p:txBody>
          <a:bodyPr/>
          <a:lstStyle/>
          <a:p>
            <a:endParaRPr lang="tr-TR" dirty="0"/>
          </a:p>
        </p:txBody>
      </p:sp>
      <p:pic>
        <p:nvPicPr>
          <p:cNvPr id="7" name="6 Resim" descr="aile_mahremiyeti-702x336.jp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55237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tr-TR" b="1" dirty="0">
                <a:solidFill>
                  <a:schemeClr val="tx2"/>
                </a:solidFill>
              </a:rPr>
              <a:t>Aile Mahremiyeti</a:t>
            </a:r>
          </a:p>
        </p:txBody>
      </p:sp>
      <p:sp>
        <p:nvSpPr>
          <p:cNvPr id="49155" name="Rectangle 3"/>
          <p:cNvSpPr>
            <a:spLocks noGrp="1" noChangeArrowheads="1"/>
          </p:cNvSpPr>
          <p:nvPr>
            <p:ph idx="1"/>
          </p:nvPr>
        </p:nvSpPr>
        <p:spPr>
          <a:xfrm>
            <a:off x="323528" y="1628800"/>
            <a:ext cx="8320438" cy="4609653"/>
          </a:xfrm>
        </p:spPr>
        <p:txBody>
          <a:bodyPr>
            <a:noAutofit/>
          </a:bodyPr>
          <a:lstStyle/>
          <a:p>
            <a:pPr marL="0" indent="0" algn="just">
              <a:buNone/>
            </a:pPr>
            <a:r>
              <a:rPr lang="tr-TR" sz="2600" dirty="0">
                <a:latin typeface="Times New Roman" panose="02020603050405020304" pitchFamily="18" charset="0"/>
                <a:cs typeface="Times New Roman" panose="02020603050405020304" pitchFamily="18" charset="0"/>
              </a:rPr>
              <a:t> 	Ailede mahremiyet, hem aile içi etkileşime ve mekan olarak haneye hem de ailenin kendi içinde rol dağılımı bağlamında iç mahremiyet ilişkilerine atıfta bulunmaktadır. Bu nedenle mahremiyet, aile içindeki ve dışındaki sınırları ve mesafeleri belirlemektedir (Akın, 2022).</a:t>
            </a:r>
          </a:p>
          <a:p>
            <a:pPr marL="0" indent="0" algn="just">
              <a:buNone/>
            </a:pPr>
            <a:r>
              <a:rPr lang="tr-TR" sz="2600" dirty="0">
                <a:latin typeface="Times New Roman" panose="02020603050405020304" pitchFamily="18" charset="0"/>
                <a:cs typeface="Times New Roman" panose="02020603050405020304" pitchFamily="18" charset="0"/>
              </a:rPr>
              <a:t>	Ailenin özeli, sırları, eşlerin birbirleri ile özel ilişkileri ve özel sorunları aile içinde kalması gereken, başkalarına yansıtılması hoş olmayan, hatta sakıncalı olan bir konumdadır (Beder Şen, 2019).</a:t>
            </a:r>
          </a:p>
        </p:txBody>
      </p:sp>
    </p:spTree>
    <p:extLst>
      <p:ext uri="{BB962C8B-B14F-4D97-AF65-F5344CB8AC3E}">
        <p14:creationId xmlns:p14="http://schemas.microsoft.com/office/powerpoint/2010/main" val="19254469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indir (10).jpg"/>
          <p:cNvPicPr>
            <a:picLocks noGrp="1" noChangeAspect="1"/>
          </p:cNvPicPr>
          <p:nvPr>
            <p:ph idx="4294967295"/>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87624" y="211424"/>
            <a:ext cx="7054850" cy="4824412"/>
          </a:xfrm>
          <a:effectLst>
            <a:innerShdw blurRad="63500" dist="50800" dir="13500000">
              <a:prstClr val="black">
                <a:alpha val="50000"/>
              </a:prstClr>
            </a:innerShdw>
            <a:softEdge rad="317500"/>
          </a:effectLst>
          <a:scene3d>
            <a:camera prst="isometricOffAxis1Right"/>
            <a:lightRig rig="threePt" dir="t"/>
          </a:scene3d>
        </p:spPr>
      </p:pic>
      <p:sp>
        <p:nvSpPr>
          <p:cNvPr id="3" name="Metin kutusu 2"/>
          <p:cNvSpPr txBox="1"/>
          <p:nvPr/>
        </p:nvSpPr>
        <p:spPr>
          <a:xfrm>
            <a:off x="107504" y="5345921"/>
            <a:ext cx="8856984" cy="1323439"/>
          </a:xfrm>
          <a:prstGeom prst="rect">
            <a:avLst/>
          </a:prstGeom>
          <a:noFill/>
        </p:spPr>
        <p:txBody>
          <a:bodyPr wrap="square" rtlCol="0">
            <a:spAutoFit/>
          </a:bodyPr>
          <a:lstStyle/>
          <a:p>
            <a:pPr algn="just"/>
            <a:r>
              <a:rPr lang="tr-TR" sz="2000" dirty="0"/>
              <a:t>	</a:t>
            </a:r>
            <a:r>
              <a:rPr lang="tr-TR" sz="2000" dirty="0">
                <a:latin typeface="Times New Roman" panose="02020603050405020304" pitchFamily="18" charset="0"/>
                <a:cs typeface="Times New Roman" panose="02020603050405020304" pitchFamily="18" charset="0"/>
              </a:rPr>
              <a:t>Ebeveynler mahremiyet anlayışını küçük yaşlardan itibaren çocuklarına kazandırmakla yükümlüdürler. Çünkü sağlıklı bir mahremiyet duygusunun oluşması, çocukların sağlıklı bir psikolojik kimlik ve cinsel kimlik geliştirmeleri için gereklidir (Beder Şen, 2019).</a:t>
            </a:r>
          </a:p>
        </p:txBody>
      </p:sp>
    </p:spTree>
    <p:extLst>
      <p:ext uri="{BB962C8B-B14F-4D97-AF65-F5344CB8AC3E}">
        <p14:creationId xmlns:p14="http://schemas.microsoft.com/office/powerpoint/2010/main" val="40073752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23528" y="570156"/>
            <a:ext cx="8496944" cy="1054250"/>
          </a:xfrm>
        </p:spPr>
        <p:txBody>
          <a:bodyPr/>
          <a:lstStyle/>
          <a:p>
            <a:r>
              <a:rPr lang="tr-TR" sz="4400" b="1" dirty="0">
                <a:solidFill>
                  <a:schemeClr val="tx2"/>
                </a:solidFill>
              </a:rPr>
              <a:t>Beden Mahremiyeti Eğitimi</a:t>
            </a:r>
            <a:endParaRPr lang="tr-TR" sz="1800" b="1" dirty="0">
              <a:solidFill>
                <a:schemeClr val="tx2"/>
              </a:solidFill>
            </a:endParaRPr>
          </a:p>
        </p:txBody>
      </p:sp>
      <p:sp>
        <p:nvSpPr>
          <p:cNvPr id="2" name="İçerik Yer Tutucusu 1"/>
          <p:cNvSpPr>
            <a:spLocks noGrp="1"/>
          </p:cNvSpPr>
          <p:nvPr>
            <p:ph idx="1"/>
          </p:nvPr>
        </p:nvSpPr>
        <p:spPr>
          <a:xfrm>
            <a:off x="323529" y="2132856"/>
            <a:ext cx="8496944" cy="4608511"/>
          </a:xfrm>
        </p:spPr>
        <p:txBody>
          <a:bodyPr>
            <a:noAutofit/>
          </a:bodyPr>
          <a:lstStyle/>
          <a:p>
            <a:pPr marL="0" indent="0" algn="just">
              <a:buNone/>
            </a:pPr>
            <a:r>
              <a:rPr lang="tr-TR" altLang="tr-TR" sz="2000" b="1" u="sng" dirty="0">
                <a:solidFill>
                  <a:srgbClr val="FF0000"/>
                </a:solidFill>
                <a:latin typeface="Times New Roman" panose="02020603050405020304" pitchFamily="18" charset="0"/>
                <a:cs typeface="Times New Roman" panose="02020603050405020304" pitchFamily="18" charset="0"/>
              </a:rPr>
              <a:t>Sınır Çizme</a:t>
            </a:r>
          </a:p>
          <a:p>
            <a:pPr marL="0" indent="0" algn="just">
              <a:buNone/>
            </a:pPr>
            <a:r>
              <a:rPr lang="tr-TR" altLang="tr-TR" sz="2000" dirty="0">
                <a:latin typeface="Times New Roman" panose="02020603050405020304" pitchFamily="18" charset="0"/>
                <a:cs typeface="Times New Roman" panose="02020603050405020304" pitchFamily="18" charset="0"/>
              </a:rPr>
              <a:t>	Çocuğa iki yaşından itibaren bedeninin özel/mahrem bölgeleri uygun yöntemle öğretilmeli, anne-baba kendi özel bölgelerini çocuktan saklamaya başlamalı, bu bölgelerin sadece doktora ve gerektiğinde anne-babaya gösterilebileceği, diğerlerinin dokunmasına kapalı olduğu anlatılmalıdır. “İç çamaşırının altındaki bölgeler” sınırı öğretilmelidir </a:t>
            </a:r>
            <a:r>
              <a:rPr lang="tr-TR" sz="2000" dirty="0">
                <a:latin typeface="Times New Roman" panose="02020603050405020304" pitchFamily="18" charset="0"/>
                <a:cs typeface="Times New Roman" panose="02020603050405020304" pitchFamily="18" charset="0"/>
              </a:rPr>
              <a:t>(Pehlivan, 2021)</a:t>
            </a:r>
            <a:r>
              <a:rPr lang="tr-TR" altLang="tr-TR" sz="2000" dirty="0">
                <a:latin typeface="Times New Roman" panose="02020603050405020304" pitchFamily="18" charset="0"/>
                <a:cs typeface="Times New Roman" panose="02020603050405020304" pitchFamily="18" charset="0"/>
              </a:rPr>
              <a:t>.</a:t>
            </a: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buNone/>
            </a:pPr>
            <a:r>
              <a:rPr lang="tr-TR" sz="2000" b="1" u="sng" dirty="0">
                <a:solidFill>
                  <a:srgbClr val="FF0000"/>
                </a:solidFill>
                <a:latin typeface="Times New Roman" panose="02020603050405020304" pitchFamily="18" charset="0"/>
                <a:cs typeface="Times New Roman" panose="02020603050405020304" pitchFamily="18" charset="0"/>
              </a:rPr>
              <a:t>İhlale Tepki</a:t>
            </a:r>
          </a:p>
          <a:p>
            <a:pPr marL="0" indent="0" algn="just">
              <a:buNone/>
            </a:pPr>
            <a:r>
              <a:rPr lang="tr-TR" altLang="tr-TR" sz="2000" dirty="0">
                <a:latin typeface="Times New Roman" panose="02020603050405020304" pitchFamily="18" charset="0"/>
                <a:cs typeface="Times New Roman" panose="02020603050405020304" pitchFamily="18" charset="0"/>
              </a:rPr>
              <a:t>	Çocukla birlikteyken mahremiyet ihlali içeren durumlarla karşılaşıldığında, çocuğun duyacağı şekilde bunun doğru olmadığına dair sağlıklı tepkiler verilmelidir </a:t>
            </a:r>
            <a:r>
              <a:rPr lang="tr-TR" sz="2000" dirty="0">
                <a:latin typeface="Times New Roman" panose="02020603050405020304" pitchFamily="18" charset="0"/>
                <a:cs typeface="Times New Roman" panose="02020603050405020304" pitchFamily="18" charset="0"/>
              </a:rPr>
              <a:t>(Pehlivan, 2021)</a:t>
            </a:r>
            <a:r>
              <a:rPr lang="tr-TR" altLang="tr-TR" sz="2000" dirty="0">
                <a:latin typeface="Times New Roman" panose="02020603050405020304" pitchFamily="18" charset="0"/>
                <a:cs typeface="Times New Roman" panose="02020603050405020304" pitchFamily="18" charset="0"/>
              </a:rPr>
              <a:t>. </a:t>
            </a:r>
          </a:p>
          <a:p>
            <a:pPr marL="0" indent="0">
              <a:buNone/>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394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79520" y="1700808"/>
            <a:ext cx="8496943" cy="4869160"/>
          </a:xfrm>
        </p:spPr>
        <p:txBody>
          <a:bodyPr>
            <a:noAutofit/>
          </a:bodyPr>
          <a:lstStyle/>
          <a:p>
            <a:pPr marL="0" indent="0">
              <a:buNone/>
            </a:pPr>
            <a:r>
              <a:rPr lang="tr-TR" sz="2000" b="1" u="sng" dirty="0">
                <a:solidFill>
                  <a:srgbClr val="FF0000"/>
                </a:solidFill>
                <a:latin typeface="Times New Roman" panose="02020603050405020304" pitchFamily="18" charset="0"/>
                <a:cs typeface="Times New Roman" panose="02020603050405020304" pitchFamily="18" charset="0"/>
              </a:rPr>
              <a:t>Koruma ve Saygı</a:t>
            </a:r>
          </a:p>
          <a:p>
            <a:pPr marL="0" indent="0" algn="just">
              <a:buNone/>
            </a:pPr>
            <a:r>
              <a:rPr lang="tr-TR" sz="2000" dirty="0">
                <a:latin typeface="Times New Roman" panose="02020603050405020304" pitchFamily="18" charset="0"/>
                <a:cs typeface="Times New Roman" panose="02020603050405020304" pitchFamily="18" charset="0"/>
              </a:rPr>
              <a:t>	Çocuğun bedeni ile ilgili tasarruflarında çocuğu bilgilendirmeli ve onun onayını almaya dikkat etmelidir. Örneğin, tedavi için iğne yapılması gereken bir çocuk habersizce apar topar muayene masasına yatırılmamalı, terlemiş bir çocuğun sırtına zorla havlu sokulmamalıdır (Pehlivan, 2021).</a:t>
            </a: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buNone/>
            </a:pPr>
            <a:r>
              <a:rPr lang="tr-TR" sz="2000" b="1" u="sng" dirty="0">
                <a:solidFill>
                  <a:srgbClr val="FF0000"/>
                </a:solidFill>
                <a:latin typeface="Times New Roman" panose="02020603050405020304" pitchFamily="18" charset="0"/>
                <a:cs typeface="Times New Roman" panose="02020603050405020304" pitchFamily="18" charset="0"/>
              </a:rPr>
              <a:t>Giyinme ve Soyunma Adabı</a:t>
            </a:r>
          </a:p>
          <a:p>
            <a:pPr marL="0" indent="0" algn="just">
              <a:buNone/>
            </a:pPr>
            <a:r>
              <a:rPr lang="tr-TR" sz="2000" dirty="0">
                <a:latin typeface="Times New Roman" panose="02020603050405020304" pitchFamily="18" charset="0"/>
                <a:cs typeface="Times New Roman" panose="02020603050405020304" pitchFamily="18" charset="0"/>
              </a:rPr>
              <a:t>	Anne-babası çocuğun elbiselerini herkesin içerisinde değiştirmemeli, kimsenin görmediği bir ortamda giyinmesini sağlamalıdır (Pehlivan, 2021).</a:t>
            </a:r>
          </a:p>
          <a:p>
            <a:pPr marL="0" indent="0" algn="just">
              <a:buNone/>
            </a:pPr>
            <a:r>
              <a:rPr lang="tr-TR" altLang="tr-TR" sz="2000" dirty="0">
                <a:latin typeface="Times New Roman" panose="02020603050405020304" pitchFamily="18" charset="0"/>
                <a:cs typeface="Times New Roman" panose="02020603050405020304" pitchFamily="18" charset="0"/>
              </a:rPr>
              <a:t>	Anne-babanın da çocuğun görmeyeceği bir alanda giyinip soyunması, çocuğun bütüncül bir mahremiyet duygusu geliştirmesi açısından önemlidir </a:t>
            </a:r>
            <a:r>
              <a:rPr lang="tr-TR" sz="2000" dirty="0">
                <a:latin typeface="Times New Roman" panose="02020603050405020304" pitchFamily="18" charset="0"/>
                <a:cs typeface="Times New Roman" panose="02020603050405020304" pitchFamily="18" charset="0"/>
              </a:rPr>
              <a:t>(Pehlivan, 2021)</a:t>
            </a:r>
            <a:r>
              <a:rPr lang="tr-TR" altLang="tr-TR" sz="2000" dirty="0">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a:p>
            <a:pPr marL="0" indent="0">
              <a:buNone/>
            </a:pPr>
            <a:endParaRPr lang="tr-TR" sz="2000" dirty="0">
              <a:latin typeface="Times New Roman" panose="02020603050405020304" pitchFamily="18" charset="0"/>
              <a:cs typeface="Times New Roman" panose="02020603050405020304" pitchFamily="18" charset="0"/>
            </a:endParaRPr>
          </a:p>
        </p:txBody>
      </p:sp>
      <p:sp>
        <p:nvSpPr>
          <p:cNvPr id="5" name="Başlık 2"/>
          <p:cNvSpPr txBox="1">
            <a:spLocks/>
          </p:cNvSpPr>
          <p:nvPr/>
        </p:nvSpPr>
        <p:spPr>
          <a:xfrm>
            <a:off x="387568" y="548680"/>
            <a:ext cx="8496944"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b="1" dirty="0"/>
              <a:t>Beden Mahremiyeti Eğitimi</a:t>
            </a:r>
            <a:endParaRPr lang="tr-TR" sz="1800" b="1" dirty="0"/>
          </a:p>
        </p:txBody>
      </p:sp>
    </p:spTree>
    <p:extLst>
      <p:ext uri="{BB962C8B-B14F-4D97-AF65-F5344CB8AC3E}">
        <p14:creationId xmlns:p14="http://schemas.microsoft.com/office/powerpoint/2010/main" val="26927822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2"/>
          <p:cNvSpPr>
            <a:spLocks noGrp="1"/>
          </p:cNvSpPr>
          <p:nvPr>
            <p:ph type="title"/>
          </p:nvPr>
        </p:nvSpPr>
        <p:spPr>
          <a:xfrm>
            <a:off x="323528" y="570156"/>
            <a:ext cx="8496944" cy="1054250"/>
          </a:xfrm>
        </p:spPr>
        <p:txBody>
          <a:bodyPr/>
          <a:lstStyle/>
          <a:p>
            <a:r>
              <a:rPr lang="tr-TR" sz="4400" b="1" dirty="0">
                <a:solidFill>
                  <a:schemeClr val="tx2"/>
                </a:solidFill>
              </a:rPr>
              <a:t>Beden Mahremiyeti Eğitimi</a:t>
            </a:r>
            <a:endParaRPr lang="tr-TR" sz="1800" b="1" dirty="0">
              <a:solidFill>
                <a:schemeClr val="tx2"/>
              </a:solidFill>
            </a:endParaRPr>
          </a:p>
        </p:txBody>
      </p:sp>
      <p:sp>
        <p:nvSpPr>
          <p:cNvPr id="2" name="İçerik Yer Tutucusu 1"/>
          <p:cNvSpPr>
            <a:spLocks noGrp="1"/>
          </p:cNvSpPr>
          <p:nvPr>
            <p:ph idx="1"/>
          </p:nvPr>
        </p:nvSpPr>
        <p:spPr>
          <a:xfrm>
            <a:off x="251520" y="1772816"/>
            <a:ext cx="8568952" cy="4725144"/>
          </a:xfrm>
        </p:spPr>
        <p:txBody>
          <a:bodyPr>
            <a:noAutofit/>
          </a:bodyPr>
          <a:lstStyle/>
          <a:p>
            <a:pPr marL="0" indent="0" algn="just">
              <a:buNone/>
            </a:pPr>
            <a:r>
              <a:rPr lang="tr-TR" sz="2000" b="1" u="sng" dirty="0">
                <a:solidFill>
                  <a:srgbClr val="FF0000"/>
                </a:solidFill>
                <a:latin typeface="Times New Roman" panose="02020603050405020304" pitchFamily="18" charset="0"/>
                <a:cs typeface="Times New Roman" panose="02020603050405020304" pitchFamily="18" charset="0"/>
              </a:rPr>
              <a:t>Banyo ve Tuvalet Adabı</a:t>
            </a:r>
          </a:p>
          <a:p>
            <a:pPr marL="0" indent="0" algn="just">
              <a:buNone/>
            </a:pPr>
            <a:r>
              <a:rPr lang="tr-TR" sz="2000" dirty="0">
                <a:latin typeface="Times New Roman" panose="02020603050405020304" pitchFamily="18" charset="0"/>
                <a:cs typeface="Times New Roman" panose="02020603050405020304" pitchFamily="18" charset="0"/>
              </a:rPr>
              <a:t>	Tuvalete birlikte girmek veya tuvaletin kapısını aralık bırakmak, çocuğa her an mahremiyetinin ihlal edilebileceği fikri verir.  4 yaşından itibaren, anne-baba gerekiyorsa kapının önünden ayrılmamalı ama asla içeri izinsiz girmemelidir (Pehlivan, 2021)</a:t>
            </a:r>
            <a:r>
              <a:rPr lang="tr-TR" altLang="tr-TR" sz="2000" dirty="0">
                <a:latin typeface="Times New Roman" panose="02020603050405020304" pitchFamily="18" charset="0"/>
                <a:cs typeface="Times New Roman" panose="02020603050405020304" pitchFamily="18" charset="0"/>
              </a:rPr>
              <a:t>.</a:t>
            </a: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r>
              <a:rPr lang="tr-TR" sz="2000" dirty="0">
                <a:latin typeface="Times New Roman" panose="02020603050405020304" pitchFamily="18" charset="0"/>
                <a:cs typeface="Times New Roman" panose="02020603050405020304" pitchFamily="18" charset="0"/>
              </a:rPr>
              <a:t>	Kardeşleri aynı anda banyo yaptırmamalı, mecburiyet durumunda iç çamaşırlarını çıkarmadan yıkamalıdır (Pehlivan, 2021)</a:t>
            </a:r>
            <a:r>
              <a:rPr lang="tr-TR" altLang="tr-TR" sz="2000" dirty="0">
                <a:latin typeface="Times New Roman" panose="02020603050405020304" pitchFamily="18" charset="0"/>
                <a:cs typeface="Times New Roman" panose="02020603050405020304" pitchFamily="18" charset="0"/>
              </a:rPr>
              <a:t>.</a:t>
            </a: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r>
              <a:rPr lang="tr-TR" altLang="tr-TR" sz="2000" dirty="0">
                <a:latin typeface="Times New Roman" panose="02020603050405020304" pitchFamily="18" charset="0"/>
                <a:cs typeface="Times New Roman" panose="02020603050405020304" pitchFamily="18" charset="0"/>
              </a:rPr>
              <a:t>	4-5 yaşından sonra çocuğu iç çamaşırı ile yıkamalı, çamaşırını çıkarırken ve kendisini temizlerken anne-baba başını hafif yana çevirerek mahremiyete saygı gösterdiğini hissettirmelidir </a:t>
            </a:r>
            <a:r>
              <a:rPr lang="tr-TR" sz="2000" dirty="0">
                <a:latin typeface="Times New Roman" panose="02020603050405020304" pitchFamily="18" charset="0"/>
                <a:cs typeface="Times New Roman" panose="02020603050405020304" pitchFamily="18" charset="0"/>
              </a:rPr>
              <a:t>(Pehlivan, 2021)</a:t>
            </a:r>
            <a:r>
              <a:rPr lang="tr-TR" altLang="tr-TR" sz="2000" dirty="0">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8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10413856" flipV="1">
            <a:off x="6120998" y="5208669"/>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2"/>
          <p:cNvSpPr>
            <a:spLocks noGrp="1" noChangeArrowheads="1"/>
          </p:cNvSpPr>
          <p:nvPr>
            <p:ph type="title"/>
          </p:nvPr>
        </p:nvSpPr>
        <p:spPr/>
        <p:txBody>
          <a:bodyPr>
            <a:normAutofit/>
          </a:bodyPr>
          <a:lstStyle/>
          <a:p>
            <a:pPr marL="571500" indent="-571500">
              <a:buFont typeface="Wingdings" panose="05000000000000000000" pitchFamily="2" charset="2"/>
              <a:buChar char="v"/>
            </a:pPr>
            <a:r>
              <a:rPr lang="tr-TR" altLang="tr-TR" sz="3600" b="1" dirty="0">
                <a:latin typeface="Times New Roman" panose="02020603050405020304" pitchFamily="18" charset="0"/>
                <a:cs typeface="Times New Roman" panose="02020603050405020304" pitchFamily="18" charset="0"/>
              </a:rPr>
              <a:t>Bedenlerini korumayı öğretin;</a:t>
            </a:r>
          </a:p>
        </p:txBody>
      </p:sp>
      <p:pic>
        <p:nvPicPr>
          <p:cNvPr id="76805" name="Picture 5" descr="C:\Users\user\Desktop\ci resimle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929188"/>
            <a:ext cx="2022376" cy="1706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çerik Yer Tutucusu 1"/>
          <p:cNvSpPr>
            <a:spLocks noGrp="1"/>
          </p:cNvSpPr>
          <p:nvPr>
            <p:ph idx="1"/>
          </p:nvPr>
        </p:nvSpPr>
        <p:spPr>
          <a:xfrm>
            <a:off x="533400" y="1916833"/>
            <a:ext cx="7927032" cy="2304255"/>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tr-TR" sz="2600" dirty="0">
                <a:latin typeface="Times New Roman" panose="02020603050405020304" pitchFamily="18" charset="0"/>
                <a:cs typeface="Times New Roman" panose="02020603050405020304" pitchFamily="18" charset="0"/>
              </a:rPr>
              <a:t>Dokunulmayı, reddetmeyi ve sınırlar koymayı öğretmelisiniz.</a:t>
            </a:r>
          </a:p>
          <a:p>
            <a:pPr marL="0" indent="0" algn="just">
              <a:buNone/>
            </a:pPr>
            <a:r>
              <a:rPr lang="tr-TR" sz="2600" dirty="0">
                <a:latin typeface="Times New Roman" panose="02020603050405020304" pitchFamily="18" charset="0"/>
                <a:cs typeface="Times New Roman" panose="02020603050405020304" pitchFamily="18" charset="0"/>
              </a:rPr>
              <a:t>Çocuğunuza bedeninin kendisine ait olduğunu, dokunulmak veya öpülmek istemiyorsa buna hayır deme hakkının olduğunu öğretmelisiniz. </a:t>
            </a:r>
          </a:p>
          <a:p>
            <a:pPr marL="0" indent="0">
              <a:buNone/>
            </a:pPr>
            <a:endParaRPr lang="tr-TR" sz="2600" dirty="0"/>
          </a:p>
        </p:txBody>
      </p:sp>
    </p:spTree>
    <p:extLst>
      <p:ext uri="{BB962C8B-B14F-4D97-AF65-F5344CB8AC3E}">
        <p14:creationId xmlns:p14="http://schemas.microsoft.com/office/powerpoint/2010/main" val="1805568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2"/>
          <p:cNvSpPr>
            <a:spLocks noGrp="1"/>
          </p:cNvSpPr>
          <p:nvPr>
            <p:ph type="title"/>
          </p:nvPr>
        </p:nvSpPr>
        <p:spPr>
          <a:xfrm>
            <a:off x="323528" y="570156"/>
            <a:ext cx="8496944" cy="1054250"/>
          </a:xfrm>
        </p:spPr>
        <p:txBody>
          <a:bodyPr/>
          <a:lstStyle/>
          <a:p>
            <a:r>
              <a:rPr lang="tr-TR" sz="4400" b="1" dirty="0">
                <a:solidFill>
                  <a:schemeClr val="tx2"/>
                </a:solidFill>
              </a:rPr>
              <a:t>Beden Mahremiyeti Eğitimi</a:t>
            </a:r>
            <a:endParaRPr lang="tr-TR" sz="1800" b="1" dirty="0">
              <a:solidFill>
                <a:schemeClr val="tx2"/>
              </a:solidFill>
            </a:endParaRPr>
          </a:p>
        </p:txBody>
      </p:sp>
      <p:sp>
        <p:nvSpPr>
          <p:cNvPr id="2" name="İçerik Yer Tutucusu 1"/>
          <p:cNvSpPr>
            <a:spLocks noGrp="1"/>
          </p:cNvSpPr>
          <p:nvPr>
            <p:ph idx="1"/>
          </p:nvPr>
        </p:nvSpPr>
        <p:spPr>
          <a:xfrm>
            <a:off x="395536" y="1916832"/>
            <a:ext cx="8424935" cy="4536503"/>
          </a:xfrm>
        </p:spPr>
        <p:txBody>
          <a:bodyPr>
            <a:noAutofit/>
          </a:bodyPr>
          <a:lstStyle/>
          <a:p>
            <a:pPr marL="0" indent="0">
              <a:buNone/>
            </a:pPr>
            <a:r>
              <a:rPr lang="tr-TR" sz="2000" b="1" u="sng" dirty="0">
                <a:solidFill>
                  <a:srgbClr val="FF0000"/>
                </a:solidFill>
                <a:latin typeface="Times New Roman" panose="02020603050405020304" pitchFamily="18" charset="0"/>
                <a:cs typeface="Times New Roman" panose="02020603050405020304" pitchFamily="18" charset="0"/>
              </a:rPr>
              <a:t>Fiziksel Baskı</a:t>
            </a:r>
          </a:p>
          <a:p>
            <a:pPr marL="0" indent="0" algn="just">
              <a:buNone/>
            </a:pPr>
            <a:r>
              <a:rPr lang="tr-TR" sz="2000" dirty="0">
                <a:latin typeface="Times New Roman" panose="02020603050405020304" pitchFamily="18" charset="0"/>
                <a:cs typeface="Times New Roman" panose="02020603050405020304" pitchFamily="18" charset="0"/>
              </a:rPr>
              <a:t>	Anne-baba ve akrabalar, sevgi gösterileri sırasında çocuklara kendilerini güçsüz ve aciz hissettirecek derecede büyük ve orantısız güç kullanmamalıdır (Pehlivan, 2021).</a:t>
            </a: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r>
              <a:rPr lang="tr-TR" sz="2000" dirty="0">
                <a:latin typeface="Times New Roman" panose="02020603050405020304" pitchFamily="18" charset="0"/>
                <a:cs typeface="Times New Roman" panose="02020603050405020304" pitchFamily="18" charset="0"/>
              </a:rPr>
              <a:t>	Kucaklamak, kollarını ve bacaklarını hareket ettirmesine izin vermemek, kurtulma çabasına rağmen sıkıştırmak, çocuğa sevgi değil çaresizlik ve korku yaşatmaktadır (Pehlivan, 2021).</a:t>
            </a: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r>
              <a:rPr lang="tr-TR" sz="2000" dirty="0">
                <a:latin typeface="Times New Roman" panose="02020603050405020304" pitchFamily="18" charset="0"/>
                <a:cs typeface="Times New Roman" panose="02020603050405020304" pitchFamily="18" charset="0"/>
              </a:rPr>
              <a:t>	Çocuğa “Bir başkasının sana dokunması ancak senin iznine bağlıdır.” mesajı verilmeli, kendisine güç uygulandığında karşılık vermesi gerektiği öğretilmelidir (Pehlivan, 2021).</a:t>
            </a:r>
          </a:p>
        </p:txBody>
      </p:sp>
    </p:spTree>
    <p:extLst>
      <p:ext uri="{BB962C8B-B14F-4D97-AF65-F5344CB8AC3E}">
        <p14:creationId xmlns:p14="http://schemas.microsoft.com/office/powerpoint/2010/main" val="14049614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23528" y="570156"/>
            <a:ext cx="8640960" cy="1054250"/>
          </a:xfrm>
        </p:spPr>
        <p:txBody>
          <a:bodyPr>
            <a:normAutofit/>
          </a:bodyPr>
          <a:lstStyle/>
          <a:p>
            <a:r>
              <a:rPr lang="tr-TR" b="1" dirty="0">
                <a:solidFill>
                  <a:schemeClr val="tx2"/>
                </a:solidFill>
              </a:rPr>
              <a:t>Mekan Mahremiyeti Eğitimi</a:t>
            </a:r>
          </a:p>
        </p:txBody>
      </p:sp>
      <p:sp>
        <p:nvSpPr>
          <p:cNvPr id="2" name="İçerik Yer Tutucusu 1"/>
          <p:cNvSpPr>
            <a:spLocks noGrp="1"/>
          </p:cNvSpPr>
          <p:nvPr>
            <p:ph idx="1"/>
          </p:nvPr>
        </p:nvSpPr>
        <p:spPr>
          <a:xfrm>
            <a:off x="467544" y="2204864"/>
            <a:ext cx="8121225" cy="4349005"/>
          </a:xfrm>
        </p:spPr>
        <p:txBody>
          <a:bodyPr>
            <a:noAutofit/>
          </a:bodyPr>
          <a:lstStyle/>
          <a:p>
            <a:pPr marL="0" indent="0">
              <a:buNone/>
            </a:pPr>
            <a:r>
              <a:rPr lang="tr-TR" sz="2000" b="1" u="sng" dirty="0">
                <a:solidFill>
                  <a:srgbClr val="FF0000"/>
                </a:solidFill>
                <a:latin typeface="Times New Roman" panose="02020603050405020304" pitchFamily="18" charset="0"/>
                <a:cs typeface="Times New Roman" panose="02020603050405020304" pitchFamily="18" charset="0"/>
              </a:rPr>
              <a:t>Özel alan sınırı</a:t>
            </a:r>
          </a:p>
          <a:p>
            <a:pPr marL="0" indent="0" algn="just">
              <a:buNone/>
            </a:pPr>
            <a:r>
              <a:rPr lang="tr-TR" altLang="tr-TR" sz="2000" dirty="0">
                <a:latin typeface="Times New Roman" panose="02020603050405020304" pitchFamily="18" charset="0"/>
                <a:cs typeface="Times New Roman" panose="02020603050405020304" pitchFamily="18" charset="0"/>
              </a:rPr>
              <a:t>	3-4 yaşlarından itibaren çocuğa ebeveynin odasına girerken kapıyı çalması ve izin istemesi gerektiği, özel alanın ancak izinle kullanıma açılabileceği, bir başkasının evinde yatak odası ve banyo bölümüne girilmeyeceği anlatılmalıdır </a:t>
            </a:r>
            <a:r>
              <a:rPr lang="tr-TR" sz="2000" dirty="0">
                <a:latin typeface="Times New Roman" panose="02020603050405020304" pitchFamily="18" charset="0"/>
                <a:cs typeface="Times New Roman" panose="02020603050405020304" pitchFamily="18" charset="0"/>
              </a:rPr>
              <a:t>(Pehlivan, 2021)</a:t>
            </a:r>
            <a:r>
              <a:rPr lang="tr-TR" altLang="tr-TR" sz="2000" dirty="0">
                <a:latin typeface="Times New Roman" panose="02020603050405020304" pitchFamily="18" charset="0"/>
                <a:cs typeface="Times New Roman" panose="02020603050405020304" pitchFamily="18" charset="0"/>
              </a:rPr>
              <a:t>.</a:t>
            </a: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buNone/>
            </a:pPr>
            <a:r>
              <a:rPr lang="tr-TR" sz="2000" b="1" u="sng" dirty="0">
                <a:solidFill>
                  <a:srgbClr val="FF0000"/>
                </a:solidFill>
                <a:latin typeface="Times New Roman" panose="02020603050405020304" pitchFamily="18" charset="0"/>
                <a:cs typeface="Times New Roman" panose="02020603050405020304" pitchFamily="18" charset="0"/>
              </a:rPr>
              <a:t>Çocuğun özel alanı: Odası</a:t>
            </a:r>
          </a:p>
          <a:p>
            <a:pPr marL="0" indent="0" algn="just">
              <a:buNone/>
            </a:pPr>
            <a:r>
              <a:rPr lang="tr-TR" altLang="tr-TR" sz="2000" dirty="0">
                <a:latin typeface="Times New Roman" panose="02020603050405020304" pitchFamily="18" charset="0"/>
                <a:cs typeface="Times New Roman" panose="02020603050405020304" pitchFamily="18" charset="0"/>
              </a:rPr>
              <a:t>	Anne-baba da çocuğun odasına girerken izin istemeli, çocuğun giyindiği ana rastlarsa özür dilemeli; eşyalarını, çantasını, çekmecelerini, ceplerini ondan izinsiz karıştırmamalıdır </a:t>
            </a:r>
            <a:r>
              <a:rPr lang="tr-TR" sz="2000" dirty="0">
                <a:latin typeface="Times New Roman" panose="02020603050405020304" pitchFamily="18" charset="0"/>
                <a:cs typeface="Times New Roman" panose="02020603050405020304" pitchFamily="18" charset="0"/>
              </a:rPr>
              <a:t>(Pehlivan, 2021)</a:t>
            </a:r>
            <a:r>
              <a:rPr lang="tr-TR" altLang="tr-TR" sz="2000" dirty="0">
                <a:latin typeface="Times New Roman" panose="02020603050405020304" pitchFamily="18" charset="0"/>
                <a:cs typeface="Times New Roman" panose="02020603050405020304" pitchFamily="18" charset="0"/>
              </a:rPr>
              <a:t>.</a:t>
            </a:r>
          </a:p>
          <a:p>
            <a:pPr marL="0" indent="0">
              <a:buNone/>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868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2"/>
          <p:cNvSpPr>
            <a:spLocks noGrp="1"/>
          </p:cNvSpPr>
          <p:nvPr>
            <p:ph type="title"/>
          </p:nvPr>
        </p:nvSpPr>
        <p:spPr>
          <a:xfrm>
            <a:off x="323528" y="570156"/>
            <a:ext cx="8640960" cy="1054250"/>
          </a:xfrm>
        </p:spPr>
        <p:txBody>
          <a:bodyPr>
            <a:normAutofit/>
          </a:bodyPr>
          <a:lstStyle/>
          <a:p>
            <a:r>
              <a:rPr lang="tr-TR" b="1" dirty="0">
                <a:solidFill>
                  <a:schemeClr val="tx2"/>
                </a:solidFill>
              </a:rPr>
              <a:t>Mekan Mahremiyeti Eğitimi</a:t>
            </a:r>
          </a:p>
        </p:txBody>
      </p:sp>
      <p:sp>
        <p:nvSpPr>
          <p:cNvPr id="2" name="İçerik Yer Tutucusu 1"/>
          <p:cNvSpPr>
            <a:spLocks noGrp="1"/>
          </p:cNvSpPr>
          <p:nvPr>
            <p:ph idx="1"/>
          </p:nvPr>
        </p:nvSpPr>
        <p:spPr>
          <a:xfrm>
            <a:off x="467545" y="2248347"/>
            <a:ext cx="8280920" cy="4421013"/>
          </a:xfrm>
        </p:spPr>
        <p:txBody>
          <a:bodyPr>
            <a:noAutofit/>
          </a:bodyPr>
          <a:lstStyle/>
          <a:p>
            <a:pPr marL="0" indent="0">
              <a:buNone/>
            </a:pPr>
            <a:r>
              <a:rPr lang="tr-TR" sz="2000" b="1" u="sng" dirty="0">
                <a:solidFill>
                  <a:srgbClr val="FF0000"/>
                </a:solidFill>
                <a:latin typeface="Times New Roman" panose="02020603050405020304" pitchFamily="18" charset="0"/>
                <a:cs typeface="Times New Roman" panose="02020603050405020304" pitchFamily="18" charset="0"/>
              </a:rPr>
              <a:t>Odaların Ayrılması</a:t>
            </a:r>
          </a:p>
          <a:p>
            <a:pPr marL="0" indent="0" algn="just">
              <a:buNone/>
            </a:pPr>
            <a:r>
              <a:rPr lang="tr-TR" altLang="tr-TR" sz="2000" dirty="0">
                <a:latin typeface="Times New Roman" panose="02020603050405020304" pitchFamily="18" charset="0"/>
                <a:cs typeface="Times New Roman" panose="02020603050405020304" pitchFamily="18" charset="0"/>
              </a:rPr>
              <a:t>	2 yaşından itibaren çocuk yavaş yavaş bağımsızlığını kazanır. Bu dönemde anne-babasından ayrı bir odada yatmaya başlayabilir </a:t>
            </a:r>
            <a:r>
              <a:rPr lang="tr-TR" sz="2000" dirty="0">
                <a:latin typeface="Times New Roman" panose="02020603050405020304" pitchFamily="18" charset="0"/>
                <a:cs typeface="Times New Roman" panose="02020603050405020304" pitchFamily="18" charset="0"/>
              </a:rPr>
              <a:t>(Pehlivan, 2021)</a:t>
            </a:r>
            <a:r>
              <a:rPr lang="tr-TR" altLang="tr-TR" sz="2000" dirty="0">
                <a:latin typeface="Times New Roman" panose="02020603050405020304" pitchFamily="18" charset="0"/>
                <a:cs typeface="Times New Roman" panose="02020603050405020304" pitchFamily="18" charset="0"/>
              </a:rPr>
              <a:t>.</a:t>
            </a:r>
          </a:p>
          <a:p>
            <a:pPr marL="0" indent="0" algn="just">
              <a:buNone/>
            </a:pPr>
            <a:r>
              <a:rPr lang="tr-TR" altLang="tr-TR" sz="2000" dirty="0">
                <a:latin typeface="Times New Roman" panose="02020603050405020304" pitchFamily="18" charset="0"/>
                <a:cs typeface="Times New Roman" panose="02020603050405020304" pitchFamily="18" charset="0"/>
              </a:rPr>
              <a:t>	</a:t>
            </a:r>
          </a:p>
          <a:p>
            <a:pPr marL="0" indent="0" algn="just">
              <a:buNone/>
            </a:pPr>
            <a:r>
              <a:rPr lang="tr-TR" altLang="tr-TR" sz="2000" dirty="0">
                <a:latin typeface="Times New Roman" panose="02020603050405020304" pitchFamily="18" charset="0"/>
                <a:cs typeface="Times New Roman" panose="02020603050405020304" pitchFamily="18" charset="0"/>
              </a:rPr>
              <a:t>	Kardeşlerin yataklarını ayırma konusunda 5 yaştan itibaren hassasiyet gösterilmelidir </a:t>
            </a:r>
            <a:r>
              <a:rPr lang="tr-TR" sz="2000" dirty="0">
                <a:latin typeface="Times New Roman" panose="02020603050405020304" pitchFamily="18" charset="0"/>
                <a:cs typeface="Times New Roman" panose="02020603050405020304" pitchFamily="18" charset="0"/>
              </a:rPr>
              <a:t>(Pehlivan, 2021).</a:t>
            </a:r>
          </a:p>
          <a:p>
            <a:pPr marL="0" indent="0" algn="just">
              <a:buNone/>
            </a:pPr>
            <a:r>
              <a:rPr lang="tr-TR" altLang="tr-TR" sz="2000" dirty="0">
                <a:latin typeface="Times New Roman" panose="02020603050405020304" pitchFamily="18" charset="0"/>
                <a:cs typeface="Times New Roman" panose="02020603050405020304" pitchFamily="18" charset="0"/>
              </a:rPr>
              <a:t>	</a:t>
            </a:r>
          </a:p>
          <a:p>
            <a:pPr marL="0" indent="0" algn="just">
              <a:buNone/>
            </a:pPr>
            <a:r>
              <a:rPr lang="tr-TR" altLang="tr-TR" sz="2000" dirty="0">
                <a:latin typeface="Times New Roman" panose="02020603050405020304" pitchFamily="18" charset="0"/>
                <a:cs typeface="Times New Roman" panose="02020603050405020304" pitchFamily="18" charset="0"/>
              </a:rPr>
              <a:t>	İlkokul dönemiyle birlikte kız ve erkek çocukların odaları ayrılmalıdır. Eğer imkan yoksa paravanla ayrılarak odada kendilerine özel alanlar oluşturulmalıdır </a:t>
            </a:r>
            <a:r>
              <a:rPr lang="tr-TR" sz="2000" dirty="0">
                <a:latin typeface="Times New Roman" panose="02020603050405020304" pitchFamily="18" charset="0"/>
                <a:cs typeface="Times New Roman" panose="02020603050405020304" pitchFamily="18" charset="0"/>
              </a:rPr>
              <a:t>(Pehlivan, 2021)</a:t>
            </a:r>
            <a:r>
              <a:rPr lang="tr-TR" altLang="tr-TR" sz="2000" dirty="0">
                <a:latin typeface="Times New Roman" panose="02020603050405020304" pitchFamily="18" charset="0"/>
                <a:cs typeface="Times New Roman" panose="02020603050405020304" pitchFamily="18" charset="0"/>
              </a:rPr>
              <a:t>.</a:t>
            </a:r>
          </a:p>
          <a:p>
            <a:pPr marL="0" indent="0">
              <a:buNone/>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000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688490" y="428604"/>
            <a:ext cx="7756263" cy="1195802"/>
          </a:xfrm>
        </p:spPr>
        <p:txBody>
          <a:bodyPr>
            <a:normAutofit fontScale="90000"/>
          </a:bodyPr>
          <a:lstStyle/>
          <a:p>
            <a:r>
              <a:rPr lang="tr-TR" sz="4800" b="1" dirty="0">
                <a:solidFill>
                  <a:srgbClr val="C00000"/>
                </a:solidFill>
                <a:effectLst>
                  <a:outerShdw blurRad="38100" dist="38100" dir="2700000" algn="tl">
                    <a:srgbClr val="000000">
                      <a:alpha val="43137"/>
                    </a:srgbClr>
                  </a:outerShdw>
                </a:effectLst>
              </a:rPr>
              <a:t>Kitle İletişim Araçlarının </a:t>
            </a:r>
            <a:br>
              <a:rPr lang="tr-TR" sz="4800" b="1" dirty="0">
                <a:solidFill>
                  <a:srgbClr val="C00000"/>
                </a:solidFill>
                <a:effectLst>
                  <a:outerShdw blurRad="38100" dist="38100" dir="2700000" algn="tl">
                    <a:srgbClr val="000000">
                      <a:alpha val="43137"/>
                    </a:srgbClr>
                  </a:outerShdw>
                </a:effectLst>
              </a:rPr>
            </a:br>
            <a:r>
              <a:rPr lang="tr-TR" sz="4800" b="1" dirty="0">
                <a:solidFill>
                  <a:srgbClr val="C00000"/>
                </a:solidFill>
                <a:effectLst>
                  <a:outerShdw blurRad="38100" dist="38100" dir="2700000" algn="tl">
                    <a:srgbClr val="000000">
                      <a:alpha val="43137"/>
                    </a:srgbClr>
                  </a:outerShdw>
                </a:effectLst>
              </a:rPr>
              <a:t>Aile Mahremiyetine Etkileri</a:t>
            </a:r>
          </a:p>
        </p:txBody>
      </p:sp>
      <p:pic>
        <p:nvPicPr>
          <p:cNvPr id="7" name="6 İçerik Yer Tutucusu" descr="dizi.jpg"/>
          <p:cNvPicPr>
            <a:picLocks noGrp="1" noChangeAspect="1"/>
          </p:cNvPicPr>
          <p:nvPr>
            <p:ph sz="half" idx="2"/>
          </p:nvPr>
        </p:nvPicPr>
        <p:blipFill>
          <a:blip r:embed="rId2"/>
          <a:stretch>
            <a:fillRect/>
          </a:stretch>
        </p:blipFill>
        <p:spPr>
          <a:xfrm>
            <a:off x="5004048" y="2750857"/>
            <a:ext cx="3786214" cy="2139553"/>
          </a:xfrm>
          <a:prstGeom prst="rect">
            <a:avLst/>
          </a:prstGeom>
          <a:ln>
            <a:noFill/>
          </a:ln>
          <a:effectLst>
            <a:outerShdw blurRad="292100" dist="139700" dir="2700000" algn="tl" rotWithShape="0">
              <a:srgbClr val="333333">
                <a:alpha val="65000"/>
              </a:srgbClr>
            </a:outerShdw>
          </a:effectLst>
        </p:spPr>
      </p:pic>
      <p:pic>
        <p:nvPicPr>
          <p:cNvPr id="10" name="9 Resim" descr="indir (5).jpg"/>
          <p:cNvPicPr>
            <a:picLocks noChangeAspect="1"/>
          </p:cNvPicPr>
          <p:nvPr/>
        </p:nvPicPr>
        <p:blipFill>
          <a:blip r:embed="rId3"/>
          <a:stretch>
            <a:fillRect/>
          </a:stretch>
        </p:blipFill>
        <p:spPr>
          <a:xfrm>
            <a:off x="395536" y="2750857"/>
            <a:ext cx="3786214" cy="21446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14259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79512" y="476672"/>
            <a:ext cx="8712968" cy="4832092"/>
          </a:xfrm>
          <a:prstGeom prst="rect">
            <a:avLst/>
          </a:prstGeom>
          <a:noFill/>
        </p:spPr>
        <p:txBody>
          <a:bodyPr wrap="square" rtlCol="0">
            <a:spAutoFit/>
          </a:bodyPr>
          <a:lstStyle/>
          <a:p>
            <a:pPr algn="just"/>
            <a:r>
              <a:rPr lang="tr-TR" sz="2200" dirty="0">
                <a:latin typeface="Times New Roman" panose="02020603050405020304" pitchFamily="18" charset="0"/>
                <a:cs typeface="Times New Roman" panose="02020603050405020304" pitchFamily="18" charset="0"/>
              </a:rPr>
              <a:t>	Son yıllarda televizyon programlarında evlilik dışı kadın-erkek ilişkileri ve cinselliği ön plâna çıkaran tavırlar ve tutumlar karşısında toplumumuzun sistematik olarak mahremiyet konusunda duyarsızlaştığı görülmektedir. </a:t>
            </a:r>
          </a:p>
          <a:p>
            <a:pPr algn="just"/>
            <a:endParaRPr lang="tr-TR"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Bir çocuğun, cinselliği gelişimsel olarak belli evrelerden geçerek kavraması gerekirken, televizyonda kavrayamayacağı düzeyde cinsellikle karşılaşması, bu konudaki gelişimini olumsuz etkilemektedir. Bu nedenle, çocukların televizyon izledikleri saatlerde, cinselliğin açık biçimde sergilendiği, mahremiyetin ihlâl edildiği, özendiriciliği yüksek ve eyleme geçmeyi cesaretlendiren yayınlar sakıncalıdır. Çocuğunun televizyon izleme alışkanlıklarını kontrol etmek önemlidir (Beder Şen, 2019). 	</a:t>
            </a:r>
          </a:p>
          <a:p>
            <a:pPr algn="just"/>
            <a:r>
              <a:rPr lang="tr-TR" sz="2200" dirty="0">
                <a:latin typeface="Times New Roman" panose="02020603050405020304" pitchFamily="18" charset="0"/>
                <a:cs typeface="Times New Roman" panose="02020603050405020304" pitchFamily="18" charset="0"/>
              </a:rPr>
              <a:t>	</a:t>
            </a:r>
          </a:p>
          <a:p>
            <a:pPr algn="just"/>
            <a:r>
              <a:rPr lang="tr-TR" sz="2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746914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130425"/>
            <a:ext cx="8496944" cy="1470025"/>
          </a:xfrm>
        </p:spPr>
        <p:txBody>
          <a:bodyPr>
            <a:noAutofit/>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DİJİTAL MAHREMİYET</a:t>
            </a:r>
          </a:p>
        </p:txBody>
      </p:sp>
    </p:spTree>
    <p:extLst>
      <p:ext uri="{BB962C8B-B14F-4D97-AF65-F5344CB8AC3E}">
        <p14:creationId xmlns:p14="http://schemas.microsoft.com/office/powerpoint/2010/main" val="39607384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DİJİTAL MAHREMİYET </a:t>
            </a:r>
          </a:p>
        </p:txBody>
      </p:sp>
      <p:sp>
        <p:nvSpPr>
          <p:cNvPr id="3" name="İçerik Yer Tutucusu 2"/>
          <p:cNvSpPr>
            <a:spLocks noGrp="1"/>
          </p:cNvSpPr>
          <p:nvPr>
            <p:ph idx="1"/>
          </p:nvPr>
        </p:nvSpPr>
        <p:spPr/>
        <p:txBody>
          <a:bodyPr>
            <a:normAutofit/>
          </a:bodyPr>
          <a:lstStyle/>
          <a:p>
            <a:pPr marL="0" indent="0" algn="just">
              <a:buNone/>
            </a:pPr>
            <a:r>
              <a:rPr lang="tr-TR" sz="2600" dirty="0">
                <a:latin typeface="Times New Roman" panose="02020603050405020304" pitchFamily="18" charset="0"/>
                <a:cs typeface="Times New Roman" panose="02020603050405020304" pitchFamily="18" charset="0"/>
              </a:rPr>
              <a:t>	Dijital Mahremiyet kavramı  kişilerin dijital ortamlarda, nasıl davranacağı, nelerin kimlerle paylaşılıp, nelerin paylaşılmayacağı durumunu ifade eder. Dijital Mahremiyet, gerçek hayattaki mahremiyet kavramının, dijital ortamdaki boyutudur. </a:t>
            </a:r>
            <a:endParaRPr lang="tr-TR" sz="2600" dirty="0"/>
          </a:p>
        </p:txBody>
      </p:sp>
    </p:spTree>
    <p:extLst>
      <p:ext uri="{BB962C8B-B14F-4D97-AF65-F5344CB8AC3E}">
        <p14:creationId xmlns:p14="http://schemas.microsoft.com/office/powerpoint/2010/main" val="8992398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DİJİTAL MAHREMİYET</a:t>
            </a:r>
          </a:p>
        </p:txBody>
      </p:sp>
      <p:sp>
        <p:nvSpPr>
          <p:cNvPr id="3" name="İçerik Yer Tutucusu 2"/>
          <p:cNvSpPr>
            <a:spLocks noGrp="1"/>
          </p:cNvSpPr>
          <p:nvPr>
            <p:ph idx="1"/>
          </p:nvPr>
        </p:nvSpPr>
        <p:spPr/>
        <p:txBody>
          <a:bodyPr>
            <a:normAutofit/>
          </a:bodyPr>
          <a:lstStyle/>
          <a:p>
            <a:pPr marL="0" indent="0" algn="just">
              <a:buNone/>
            </a:pPr>
            <a:r>
              <a:rPr lang="tr-TR" sz="2600" dirty="0">
                <a:latin typeface="Times New Roman" panose="02020603050405020304" pitchFamily="18" charset="0"/>
                <a:cs typeface="Times New Roman" panose="02020603050405020304" pitchFamily="18" charset="0"/>
              </a:rPr>
              <a:t>	Nasıl ki fiziksel hayatta gizli kalması gereken, kendimize ait özel alanlarımız var ise, dijital ortamlarda da yalnızca bize ait, özel alanlarımızın olması gerektiği Dijital Mahremiyet kavramı ile ifade edilebilir.</a:t>
            </a:r>
          </a:p>
          <a:p>
            <a:pPr marL="0" indent="0">
              <a:buNone/>
            </a:pPr>
            <a:endParaRPr lang="tr-T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7996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DİJİTAL MAHREMİYET</a:t>
            </a:r>
          </a:p>
        </p:txBody>
      </p:sp>
      <p:sp>
        <p:nvSpPr>
          <p:cNvPr id="3" name="İçerik Yer Tutucusu 2"/>
          <p:cNvSpPr>
            <a:spLocks noGrp="1"/>
          </p:cNvSpPr>
          <p:nvPr>
            <p:ph idx="1"/>
          </p:nvPr>
        </p:nvSpPr>
        <p:spPr>
          <a:xfrm>
            <a:off x="457200" y="1484784"/>
            <a:ext cx="8229600" cy="4641379"/>
          </a:xfrm>
        </p:spPr>
        <p:txBody>
          <a:bodyPr>
            <a:normAutofit/>
          </a:bodyPr>
          <a:lstStyle/>
          <a:p>
            <a:pPr marL="0" indent="0" algn="just">
              <a:buNone/>
            </a:pPr>
            <a:r>
              <a:rPr lang="tr-TR" sz="2600" dirty="0">
                <a:latin typeface="Times New Roman" panose="02020603050405020304" pitchFamily="18" charset="0"/>
                <a:cs typeface="Times New Roman" panose="02020603050405020304" pitchFamily="18" charset="0"/>
              </a:rPr>
              <a:t>	Teknoloji çağı ile birlikte dijital platformlar çoğalmaktadır. Bilgin, Kesgin ve Ak tarafından Yetişkinlerin İnternet Kullanma Durumu ve Bazı </a:t>
            </a:r>
            <a:r>
              <a:rPr lang="tr-TR" sz="2600" dirty="0" err="1">
                <a:latin typeface="Times New Roman" panose="02020603050405020304" pitchFamily="18" charset="0"/>
                <a:cs typeface="Times New Roman" panose="02020603050405020304" pitchFamily="18" charset="0"/>
              </a:rPr>
              <a:t>Sosyo</a:t>
            </a:r>
            <a:r>
              <a:rPr lang="tr-TR" sz="2600" dirty="0">
                <a:latin typeface="Times New Roman" panose="02020603050405020304" pitchFamily="18" charset="0"/>
                <a:cs typeface="Times New Roman" panose="02020603050405020304" pitchFamily="18" charset="0"/>
              </a:rPr>
              <a:t>-Demografik Değişkenler ile İlişkisi konulu araştırmaya göre  Türkiye’de de 2004 yılında internet kullanımı %19 iken 2017 yılında % 67’ye ulaşmıştır.</a:t>
            </a:r>
          </a:p>
        </p:txBody>
      </p:sp>
    </p:spTree>
    <p:extLst>
      <p:ext uri="{BB962C8B-B14F-4D97-AF65-F5344CB8AC3E}">
        <p14:creationId xmlns:p14="http://schemas.microsoft.com/office/powerpoint/2010/main" val="22188001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DİJİTAL MAHREMİYET</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600" dirty="0">
                <a:latin typeface="Times New Roman" panose="02020603050405020304" pitchFamily="18" charset="0"/>
                <a:cs typeface="Times New Roman" panose="02020603050405020304" pitchFamily="18" charset="0"/>
              </a:rPr>
              <a:t>	İnternetin sınırsız içeriği barındırması, her gün yenilenen içerikler kullanıcıların daha fazla ilgisini çekmekte ve daha fazla vakit geçirme ihtiyacı doğurmaktadır.</a:t>
            </a:r>
          </a:p>
          <a:p>
            <a:pPr marL="0" indent="0" algn="just">
              <a:buNone/>
            </a:pPr>
            <a:r>
              <a:rPr lang="tr-TR" sz="2600" dirty="0">
                <a:latin typeface="Times New Roman" panose="02020603050405020304" pitchFamily="18" charset="0"/>
                <a:cs typeface="Times New Roman" panose="02020603050405020304" pitchFamily="18" charset="0"/>
              </a:rPr>
              <a:t>	Öğrenmeye, eğlenmeye açık çocuklar ve gençler de internetin sunduğu imkânlarla birlikte hızlı ve uyarıcı etkisinin birleşimi ile farklı platformlarda vakit geçirme arzusu içinde olmaktadırlar. </a:t>
            </a:r>
          </a:p>
        </p:txBody>
      </p:sp>
    </p:spTree>
    <p:extLst>
      <p:ext uri="{BB962C8B-B14F-4D97-AF65-F5344CB8AC3E}">
        <p14:creationId xmlns:p14="http://schemas.microsoft.com/office/powerpoint/2010/main" val="821508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2276" y="920241"/>
            <a:ext cx="3655255" cy="4381499"/>
          </a:xfrm>
          <a:custGeom>
            <a:avLst/>
            <a:gdLst/>
            <a:ahLst/>
            <a:cxnLst/>
            <a:rect l="l" t="t" r="r" b="b"/>
            <a:pathLst>
              <a:path w="3959860" h="3266440">
                <a:moveTo>
                  <a:pt x="0" y="3265932"/>
                </a:moveTo>
                <a:lnTo>
                  <a:pt x="3959352" y="3265932"/>
                </a:lnTo>
                <a:lnTo>
                  <a:pt x="3959352" y="0"/>
                </a:lnTo>
                <a:lnTo>
                  <a:pt x="0" y="0"/>
                </a:lnTo>
                <a:lnTo>
                  <a:pt x="0" y="3265932"/>
                </a:lnTo>
                <a:close/>
              </a:path>
            </a:pathLst>
          </a:custGeom>
          <a:ln w="25908">
            <a:solidFill>
              <a:srgbClr val="9BBA58"/>
            </a:solidFill>
          </a:ln>
        </p:spPr>
        <p:txBody>
          <a:bodyPr wrap="square" lIns="0" tIns="0" rIns="0" bIns="0" rtlCol="0"/>
          <a:lstStyle/>
          <a:p>
            <a:endParaRPr/>
          </a:p>
        </p:txBody>
      </p:sp>
      <p:sp>
        <p:nvSpPr>
          <p:cNvPr id="3" name="object 3"/>
          <p:cNvSpPr txBox="1"/>
          <p:nvPr/>
        </p:nvSpPr>
        <p:spPr>
          <a:xfrm>
            <a:off x="535416" y="1119886"/>
            <a:ext cx="3499338" cy="4933658"/>
          </a:xfrm>
          <a:prstGeom prst="rect">
            <a:avLst/>
          </a:prstGeom>
        </p:spPr>
        <p:txBody>
          <a:bodyPr vert="horz" wrap="square" lIns="0" tIns="0" rIns="0" bIns="0" rtlCol="0">
            <a:spAutoFit/>
          </a:bodyPr>
          <a:lstStyle/>
          <a:p>
            <a:pPr marL="1211580">
              <a:lnSpc>
                <a:spcPct val="100000"/>
              </a:lnSpc>
            </a:pPr>
            <a:r>
              <a:rPr sz="1800" b="1" dirty="0">
                <a:latin typeface="Calibri"/>
                <a:cs typeface="Calibri"/>
              </a:rPr>
              <a:t>İYİ</a:t>
            </a:r>
            <a:r>
              <a:rPr sz="1800" b="1" spc="-100" dirty="0">
                <a:latin typeface="Calibri"/>
                <a:cs typeface="Calibri"/>
              </a:rPr>
              <a:t> </a:t>
            </a:r>
            <a:r>
              <a:rPr sz="1800" b="1" spc="-5" dirty="0">
                <a:latin typeface="Calibri"/>
                <a:cs typeface="Calibri"/>
              </a:rPr>
              <a:t>DOKUNMA</a:t>
            </a:r>
            <a:endParaRPr sz="1800" dirty="0">
              <a:latin typeface="Calibri"/>
              <a:cs typeface="Calibri"/>
            </a:endParaRPr>
          </a:p>
          <a:p>
            <a:pPr marL="342900" marR="6350" indent="-342900">
              <a:lnSpc>
                <a:spcPct val="114999"/>
              </a:lnSpc>
              <a:spcBef>
                <a:spcPts val="630"/>
              </a:spcBef>
              <a:buFont typeface="Arial"/>
              <a:buChar char="•"/>
              <a:tabLst>
                <a:tab pos="342265" algn="l"/>
                <a:tab pos="342900" algn="l"/>
                <a:tab pos="1176655" algn="l"/>
                <a:tab pos="1958339" algn="l"/>
                <a:tab pos="2833370" algn="l"/>
                <a:tab pos="3173095" algn="l"/>
              </a:tabLst>
            </a:pPr>
            <a:r>
              <a:rPr sz="1600" spc="-5" dirty="0">
                <a:latin typeface="Calibri"/>
                <a:cs typeface="Calibri"/>
              </a:rPr>
              <a:t>Se</a:t>
            </a:r>
            <a:r>
              <a:rPr sz="1600" spc="-25" dirty="0">
                <a:latin typeface="Calibri"/>
                <a:cs typeface="Calibri"/>
              </a:rPr>
              <a:t>v</a:t>
            </a:r>
            <a:r>
              <a:rPr sz="1600" spc="-5" dirty="0">
                <a:latin typeface="Calibri"/>
                <a:cs typeface="Calibri"/>
              </a:rPr>
              <a:t>di</a:t>
            </a:r>
            <a:r>
              <a:rPr sz="1600" spc="-15" dirty="0">
                <a:latin typeface="Calibri"/>
                <a:cs typeface="Calibri"/>
              </a:rPr>
              <a:t>ğ</a:t>
            </a:r>
            <a:r>
              <a:rPr sz="1600" spc="-5" dirty="0">
                <a:latin typeface="Calibri"/>
                <a:cs typeface="Calibri"/>
              </a:rPr>
              <a:t>in</a:t>
            </a:r>
            <a:r>
              <a:rPr sz="1600" dirty="0">
                <a:latin typeface="Calibri"/>
                <a:cs typeface="Calibri"/>
              </a:rPr>
              <a:t>	</a:t>
            </a:r>
            <a:r>
              <a:rPr sz="1600" spc="-15" dirty="0">
                <a:latin typeface="Calibri"/>
                <a:cs typeface="Calibri"/>
              </a:rPr>
              <a:t>k</a:t>
            </a:r>
            <a:r>
              <a:rPr sz="1600" spc="-5" dirty="0">
                <a:latin typeface="Calibri"/>
                <a:cs typeface="Calibri"/>
              </a:rPr>
              <a:t>iş</a:t>
            </a:r>
            <a:r>
              <a:rPr sz="1600" spc="-15" dirty="0">
                <a:latin typeface="Calibri"/>
                <a:cs typeface="Calibri"/>
              </a:rPr>
              <a:t>i</a:t>
            </a:r>
            <a:r>
              <a:rPr sz="1600" spc="-5" dirty="0">
                <a:latin typeface="Calibri"/>
                <a:cs typeface="Calibri"/>
              </a:rPr>
              <a:t>le</a:t>
            </a:r>
            <a:r>
              <a:rPr sz="1600" spc="-15" dirty="0">
                <a:latin typeface="Calibri"/>
                <a:cs typeface="Calibri"/>
              </a:rPr>
              <a:t>r</a:t>
            </a:r>
            <a:r>
              <a:rPr sz="1600" spc="-5" dirty="0">
                <a:latin typeface="Calibri"/>
                <a:cs typeface="Calibri"/>
              </a:rPr>
              <a:t>in</a:t>
            </a:r>
            <a:r>
              <a:rPr sz="1600" dirty="0">
                <a:latin typeface="Calibri"/>
                <a:cs typeface="Calibri"/>
              </a:rPr>
              <a:t>	</a:t>
            </a:r>
            <a:r>
              <a:rPr sz="1600" spc="-5" dirty="0">
                <a:latin typeface="Calibri"/>
                <a:cs typeface="Calibri"/>
              </a:rPr>
              <a:t>sarı</a:t>
            </a:r>
            <a:r>
              <a:rPr sz="1600" dirty="0">
                <a:latin typeface="Calibri"/>
                <a:cs typeface="Calibri"/>
              </a:rPr>
              <a:t>l</a:t>
            </a:r>
            <a:r>
              <a:rPr sz="1600" spc="-5" dirty="0">
                <a:latin typeface="Calibri"/>
                <a:cs typeface="Calibri"/>
              </a:rPr>
              <a:t>ması</a:t>
            </a:r>
            <a:r>
              <a:rPr sz="1600" dirty="0">
                <a:latin typeface="Calibri"/>
                <a:cs typeface="Calibri"/>
              </a:rPr>
              <a:t>	</a:t>
            </a:r>
            <a:r>
              <a:rPr sz="1600" spc="-20" dirty="0">
                <a:latin typeface="Calibri"/>
                <a:cs typeface="Calibri"/>
              </a:rPr>
              <a:t>v</a:t>
            </a:r>
            <a:r>
              <a:rPr sz="1600" spc="-5" dirty="0">
                <a:latin typeface="Calibri"/>
                <a:cs typeface="Calibri"/>
              </a:rPr>
              <a:t>e</a:t>
            </a:r>
            <a:r>
              <a:rPr sz="1600" dirty="0">
                <a:latin typeface="Calibri"/>
                <a:cs typeface="Calibri"/>
              </a:rPr>
              <a:t>	ö</a:t>
            </a:r>
            <a:r>
              <a:rPr sz="1600" spc="-5" dirty="0">
                <a:latin typeface="Calibri"/>
                <a:cs typeface="Calibri"/>
              </a:rPr>
              <a:t>pmesi  </a:t>
            </a:r>
            <a:r>
              <a:rPr sz="1600" spc="-10" dirty="0">
                <a:latin typeface="Calibri"/>
                <a:cs typeface="Calibri"/>
              </a:rPr>
              <a:t>güzel </a:t>
            </a:r>
            <a:r>
              <a:rPr sz="1600" spc="-5" dirty="0">
                <a:latin typeface="Calibri"/>
                <a:cs typeface="Calibri"/>
              </a:rPr>
              <a:t>bir</a:t>
            </a:r>
            <a:r>
              <a:rPr sz="1600" spc="-55" dirty="0">
                <a:latin typeface="Calibri"/>
                <a:cs typeface="Calibri"/>
              </a:rPr>
              <a:t> </a:t>
            </a:r>
            <a:r>
              <a:rPr sz="1600" spc="-35" dirty="0">
                <a:latin typeface="Calibri"/>
                <a:cs typeface="Calibri"/>
              </a:rPr>
              <a:t>şeydir.</a:t>
            </a:r>
            <a:endParaRPr sz="1600" dirty="0">
              <a:latin typeface="Calibri"/>
              <a:cs typeface="Calibri"/>
            </a:endParaRPr>
          </a:p>
          <a:p>
            <a:pPr marL="342900" marR="8890" indent="-342900">
              <a:lnSpc>
                <a:spcPct val="114999"/>
              </a:lnSpc>
              <a:spcBef>
                <a:spcPts val="600"/>
              </a:spcBef>
              <a:buFont typeface="Arial"/>
              <a:buChar char="•"/>
              <a:tabLst>
                <a:tab pos="342265" algn="l"/>
                <a:tab pos="342900" algn="l"/>
              </a:tabLst>
            </a:pPr>
            <a:r>
              <a:rPr sz="1600" spc="-10" dirty="0">
                <a:latin typeface="Calibri"/>
                <a:cs typeface="Calibri"/>
              </a:rPr>
              <a:t>Uyandığında </a:t>
            </a:r>
            <a:r>
              <a:rPr sz="1600" spc="-5" dirty="0">
                <a:latin typeface="Calibri"/>
                <a:cs typeface="Calibri"/>
              </a:rPr>
              <a:t>annenin </a:t>
            </a:r>
            <a:r>
              <a:rPr sz="1600" spc="-10" dirty="0">
                <a:latin typeface="Calibri"/>
                <a:cs typeface="Calibri"/>
              </a:rPr>
              <a:t>sana </a:t>
            </a:r>
            <a:r>
              <a:rPr sz="1600" spc="-5" dirty="0">
                <a:latin typeface="Calibri"/>
                <a:cs typeface="Calibri"/>
              </a:rPr>
              <a:t>sarılması </a:t>
            </a:r>
            <a:r>
              <a:rPr sz="1600" spc="-20" dirty="0">
                <a:latin typeface="Calibri"/>
                <a:cs typeface="Calibri"/>
              </a:rPr>
              <a:t>ve  </a:t>
            </a:r>
            <a:r>
              <a:rPr sz="1600" spc="-5" dirty="0">
                <a:latin typeface="Calibri"/>
                <a:cs typeface="Calibri"/>
              </a:rPr>
              <a:t>öpmesi,</a:t>
            </a:r>
            <a:endParaRPr sz="1600" dirty="0">
              <a:latin typeface="Calibri"/>
              <a:cs typeface="Calibri"/>
            </a:endParaRPr>
          </a:p>
          <a:p>
            <a:pPr marL="342900" marR="5080" indent="-342900">
              <a:lnSpc>
                <a:spcPct val="114999"/>
              </a:lnSpc>
              <a:spcBef>
                <a:spcPts val="600"/>
              </a:spcBef>
              <a:buFont typeface="Arial"/>
              <a:buChar char="•"/>
              <a:tabLst>
                <a:tab pos="342265" algn="l"/>
                <a:tab pos="342900" algn="l"/>
              </a:tabLst>
            </a:pPr>
            <a:r>
              <a:rPr sz="1600" spc="-5" dirty="0">
                <a:latin typeface="Calibri"/>
                <a:cs typeface="Calibri"/>
              </a:rPr>
              <a:t>Babanın iyi geceler dilemek için sarılması  </a:t>
            </a:r>
            <a:r>
              <a:rPr sz="1600" spc="-10" dirty="0">
                <a:latin typeface="Calibri"/>
                <a:cs typeface="Calibri"/>
              </a:rPr>
              <a:t>ve</a:t>
            </a:r>
            <a:r>
              <a:rPr sz="1600" spc="-80" dirty="0">
                <a:latin typeface="Calibri"/>
                <a:cs typeface="Calibri"/>
              </a:rPr>
              <a:t> </a:t>
            </a:r>
            <a:r>
              <a:rPr sz="1600" spc="-5" dirty="0" err="1">
                <a:latin typeface="Calibri"/>
                <a:cs typeface="Calibri"/>
              </a:rPr>
              <a:t>öpmesi</a:t>
            </a:r>
            <a:r>
              <a:rPr sz="1600" spc="-5" dirty="0">
                <a:latin typeface="Calibri"/>
                <a:cs typeface="Calibri"/>
              </a:rPr>
              <a:t>,</a:t>
            </a:r>
            <a:endParaRPr lang="tr-TR" sz="1600" spc="-5" dirty="0">
              <a:latin typeface="Calibri"/>
              <a:cs typeface="Calibri"/>
            </a:endParaRPr>
          </a:p>
          <a:p>
            <a:pPr marL="342900" marR="5080" indent="-342900">
              <a:lnSpc>
                <a:spcPct val="114999"/>
              </a:lnSpc>
              <a:spcBef>
                <a:spcPts val="600"/>
              </a:spcBef>
              <a:buFont typeface="Arial"/>
              <a:buChar char="•"/>
              <a:tabLst>
                <a:tab pos="342265" algn="l"/>
                <a:tab pos="342900" algn="l"/>
              </a:tabLst>
            </a:pPr>
            <a:r>
              <a:rPr lang="tr-TR" sz="1600" spc="-5" dirty="0">
                <a:latin typeface="Calibri"/>
                <a:cs typeface="Calibri"/>
              </a:rPr>
              <a:t>Anneanne ve dedenin ziyarete geldiklerinde  herkesin birbirini kucaklaması ve öpmesi güzeldir.</a:t>
            </a:r>
          </a:p>
          <a:p>
            <a:pPr marL="342900" marR="5080" indent="-342900">
              <a:lnSpc>
                <a:spcPct val="114999"/>
              </a:lnSpc>
              <a:spcBef>
                <a:spcPts val="600"/>
              </a:spcBef>
              <a:buFont typeface="Arial"/>
              <a:buChar char="•"/>
              <a:tabLst>
                <a:tab pos="342265" algn="l"/>
                <a:tab pos="342900" algn="l"/>
              </a:tabLst>
            </a:pPr>
            <a:endParaRPr lang="tr-TR" sz="1600" spc="-5" dirty="0">
              <a:latin typeface="Calibri"/>
              <a:cs typeface="Calibri"/>
            </a:endParaRPr>
          </a:p>
          <a:p>
            <a:pPr marL="342900" marR="5080" indent="-342900">
              <a:lnSpc>
                <a:spcPct val="114999"/>
              </a:lnSpc>
              <a:spcBef>
                <a:spcPts val="600"/>
              </a:spcBef>
              <a:buFont typeface="Arial"/>
              <a:buChar char="•"/>
              <a:tabLst>
                <a:tab pos="342265" algn="l"/>
                <a:tab pos="342900" algn="l"/>
              </a:tabLst>
            </a:pPr>
            <a:endParaRPr lang="tr-TR" sz="1600" spc="-5" dirty="0">
              <a:latin typeface="Calibri"/>
              <a:cs typeface="Calibri"/>
            </a:endParaRPr>
          </a:p>
          <a:p>
            <a:pPr marL="342900" marR="5080" indent="-342900">
              <a:lnSpc>
                <a:spcPct val="114999"/>
              </a:lnSpc>
              <a:spcBef>
                <a:spcPts val="600"/>
              </a:spcBef>
              <a:buFont typeface="Arial"/>
              <a:buChar char="•"/>
              <a:tabLst>
                <a:tab pos="342265" algn="l"/>
                <a:tab pos="342900" algn="l"/>
              </a:tabLst>
            </a:pPr>
            <a:endParaRPr lang="tr-TR" sz="1600" spc="-5" dirty="0">
              <a:latin typeface="Calibri"/>
              <a:cs typeface="Calibri"/>
            </a:endParaRPr>
          </a:p>
          <a:p>
            <a:pPr marL="342900" marR="5080" indent="-342900">
              <a:lnSpc>
                <a:spcPct val="114999"/>
              </a:lnSpc>
              <a:spcBef>
                <a:spcPts val="600"/>
              </a:spcBef>
              <a:buFont typeface="Arial"/>
              <a:buChar char="•"/>
              <a:tabLst>
                <a:tab pos="342265" algn="l"/>
                <a:tab pos="342900" algn="l"/>
              </a:tabLst>
            </a:pPr>
            <a:endParaRPr lang="tr-TR" sz="1600" spc="-5" dirty="0">
              <a:latin typeface="Calibri"/>
              <a:cs typeface="Calibri"/>
            </a:endParaRPr>
          </a:p>
          <a:p>
            <a:pPr marL="342900" marR="5080" indent="-342900">
              <a:lnSpc>
                <a:spcPct val="114999"/>
              </a:lnSpc>
              <a:spcBef>
                <a:spcPts val="600"/>
              </a:spcBef>
              <a:buFont typeface="Arial"/>
              <a:buChar char="•"/>
              <a:tabLst>
                <a:tab pos="342265" algn="l"/>
                <a:tab pos="342900" algn="l"/>
              </a:tabLst>
            </a:pPr>
            <a:endParaRPr lang="tr-TR" sz="1600" spc="-5" dirty="0">
              <a:latin typeface="Calibri"/>
              <a:cs typeface="Calibri"/>
            </a:endParaRPr>
          </a:p>
        </p:txBody>
      </p:sp>
      <p:sp>
        <p:nvSpPr>
          <p:cNvPr id="7" name="object 7"/>
          <p:cNvSpPr/>
          <p:nvPr/>
        </p:nvSpPr>
        <p:spPr>
          <a:xfrm>
            <a:off x="4211960" y="908720"/>
            <a:ext cx="4824536" cy="4393021"/>
          </a:xfrm>
          <a:custGeom>
            <a:avLst/>
            <a:gdLst/>
            <a:ahLst/>
            <a:cxnLst/>
            <a:rect l="l" t="t" r="r" b="b"/>
            <a:pathLst>
              <a:path w="4953000" h="4234180">
                <a:moveTo>
                  <a:pt x="0" y="4233672"/>
                </a:moveTo>
                <a:lnTo>
                  <a:pt x="4953000" y="4233672"/>
                </a:lnTo>
                <a:lnTo>
                  <a:pt x="4953000" y="0"/>
                </a:lnTo>
                <a:lnTo>
                  <a:pt x="0" y="0"/>
                </a:lnTo>
                <a:lnTo>
                  <a:pt x="0" y="4233672"/>
                </a:lnTo>
                <a:close/>
              </a:path>
            </a:pathLst>
          </a:custGeom>
          <a:ln w="25908">
            <a:solidFill>
              <a:srgbClr val="C0504D"/>
            </a:solidFill>
          </a:ln>
        </p:spPr>
        <p:txBody>
          <a:bodyPr wrap="square" lIns="0" tIns="0" rIns="0" bIns="0" rtlCol="0"/>
          <a:lstStyle/>
          <a:p>
            <a:endParaRPr/>
          </a:p>
        </p:txBody>
      </p:sp>
      <p:sp>
        <p:nvSpPr>
          <p:cNvPr id="8" name="object 8"/>
          <p:cNvSpPr txBox="1"/>
          <p:nvPr/>
        </p:nvSpPr>
        <p:spPr>
          <a:xfrm>
            <a:off x="4313858" y="920242"/>
            <a:ext cx="4722638" cy="4344266"/>
          </a:xfrm>
          <a:prstGeom prst="rect">
            <a:avLst/>
          </a:prstGeom>
        </p:spPr>
        <p:txBody>
          <a:bodyPr vert="horz" wrap="square" lIns="0" tIns="0" rIns="0" bIns="0" rtlCol="0">
            <a:spAutoFit/>
          </a:bodyPr>
          <a:lstStyle/>
          <a:p>
            <a:pPr algn="ctr">
              <a:lnSpc>
                <a:spcPct val="100000"/>
              </a:lnSpc>
            </a:pPr>
            <a:endParaRPr lang="tr-TR" sz="1600" b="1" spc="-35" dirty="0">
              <a:latin typeface="Times New Roman" panose="02020603050405020304" pitchFamily="18" charset="0"/>
              <a:cs typeface="Times New Roman" panose="02020603050405020304" pitchFamily="18" charset="0"/>
            </a:endParaRPr>
          </a:p>
          <a:p>
            <a:pPr algn="ctr">
              <a:lnSpc>
                <a:spcPct val="100000"/>
              </a:lnSpc>
            </a:pPr>
            <a:r>
              <a:rPr sz="2000" b="1" spc="-35" dirty="0">
                <a:latin typeface="Times New Roman" panose="02020603050405020304" pitchFamily="18" charset="0"/>
                <a:cs typeface="Times New Roman" panose="02020603050405020304" pitchFamily="18" charset="0"/>
              </a:rPr>
              <a:t>KÖTÜ</a:t>
            </a:r>
            <a:r>
              <a:rPr sz="2000" b="1" spc="-85"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DOKUNMA</a:t>
            </a:r>
            <a:endParaRPr sz="2000" dirty="0">
              <a:latin typeface="Times New Roman" panose="02020603050405020304" pitchFamily="18" charset="0"/>
              <a:cs typeface="Times New Roman" panose="02020603050405020304" pitchFamily="18" charset="0"/>
            </a:endParaRPr>
          </a:p>
          <a:p>
            <a:pPr marL="355600" indent="-342900">
              <a:lnSpc>
                <a:spcPct val="100000"/>
              </a:lnSpc>
              <a:spcBef>
                <a:spcPts val="919"/>
              </a:spcBef>
              <a:buFont typeface="Arial"/>
              <a:buChar char="•"/>
              <a:tabLst>
                <a:tab pos="354965" algn="l"/>
                <a:tab pos="355600" algn="l"/>
              </a:tabLst>
            </a:pPr>
            <a:r>
              <a:rPr sz="1600" spc="-5" dirty="0">
                <a:latin typeface="Times New Roman" panose="02020603050405020304" pitchFamily="18" charset="0"/>
                <a:cs typeface="Times New Roman" panose="02020603050405020304" pitchFamily="18" charset="0"/>
              </a:rPr>
              <a:t>Canını acıtan </a:t>
            </a:r>
            <a:r>
              <a:rPr sz="1600" spc="-10" dirty="0">
                <a:latin typeface="Times New Roman" panose="02020603050405020304" pitchFamily="18" charset="0"/>
                <a:cs typeface="Times New Roman" panose="02020603050405020304" pitchFamily="18" charset="0"/>
              </a:rPr>
              <a:t>dokunma </a:t>
            </a:r>
            <a:r>
              <a:rPr sz="1600" spc="-20" dirty="0">
                <a:latin typeface="Times New Roman" panose="02020603050405020304" pitchFamily="18" charset="0"/>
                <a:cs typeface="Times New Roman" panose="02020603050405020304" pitchFamily="18" charset="0"/>
              </a:rPr>
              <a:t>kötü</a:t>
            </a:r>
            <a:r>
              <a:rPr sz="1600" spc="-40"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dokunmadır.</a:t>
            </a:r>
            <a:endParaRPr sz="1600" dirty="0">
              <a:latin typeface="Times New Roman" panose="02020603050405020304" pitchFamily="18" charset="0"/>
              <a:cs typeface="Times New Roman" panose="02020603050405020304" pitchFamily="18" charset="0"/>
            </a:endParaRPr>
          </a:p>
          <a:p>
            <a:pPr marL="355600" indent="-342900">
              <a:lnSpc>
                <a:spcPct val="100000"/>
              </a:lnSpc>
              <a:spcBef>
                <a:spcPts val="885"/>
              </a:spcBef>
              <a:buFont typeface="Arial"/>
              <a:buChar char="•"/>
              <a:tabLst>
                <a:tab pos="354965" algn="l"/>
                <a:tab pos="355600" algn="l"/>
              </a:tabLst>
            </a:pPr>
            <a:r>
              <a:rPr sz="1600" spc="-10" dirty="0">
                <a:latin typeface="Times New Roman" panose="02020603050405020304" pitchFamily="18" charset="0"/>
                <a:cs typeface="Times New Roman" panose="02020603050405020304" pitchFamily="18" charset="0"/>
              </a:rPr>
              <a:t>Dokunulmasını  </a:t>
            </a:r>
            <a:r>
              <a:rPr sz="1600" spc="-5" dirty="0">
                <a:latin typeface="Times New Roman" panose="02020603050405020304" pitchFamily="18" charset="0"/>
                <a:cs typeface="Times New Roman" panose="02020603050405020304" pitchFamily="18" charset="0"/>
              </a:rPr>
              <a:t>istemediğin  halde  </a:t>
            </a:r>
            <a:r>
              <a:rPr sz="1600" spc="-5" dirty="0" err="1">
                <a:latin typeface="Times New Roman" panose="02020603050405020304" pitchFamily="18" charset="0"/>
                <a:cs typeface="Times New Roman" panose="02020603050405020304" pitchFamily="18" charset="0"/>
              </a:rPr>
              <a:t>sana</a:t>
            </a:r>
            <a:r>
              <a:rPr sz="1600" spc="-5" dirty="0">
                <a:latin typeface="Times New Roman" panose="02020603050405020304" pitchFamily="18" charset="0"/>
                <a:cs typeface="Times New Roman" panose="02020603050405020304" pitchFamily="18" charset="0"/>
              </a:rPr>
              <a:t> </a:t>
            </a:r>
            <a:r>
              <a:rPr sz="1600" spc="204" dirty="0">
                <a:latin typeface="Times New Roman" panose="02020603050405020304" pitchFamily="18" charset="0"/>
                <a:cs typeface="Times New Roman" panose="02020603050405020304" pitchFamily="18" charset="0"/>
              </a:rPr>
              <a:t> </a:t>
            </a:r>
            <a:r>
              <a:rPr sz="1600" spc="-10" dirty="0" err="1">
                <a:latin typeface="Times New Roman" panose="02020603050405020304" pitchFamily="18" charset="0"/>
                <a:cs typeface="Times New Roman" panose="02020603050405020304" pitchFamily="18" charset="0"/>
              </a:rPr>
              <a:t>dokunulursa</a:t>
            </a:r>
            <a:r>
              <a:rPr lang="tr-TR" sz="1600" dirty="0">
                <a:latin typeface="Times New Roman" panose="02020603050405020304" pitchFamily="18" charset="0"/>
                <a:cs typeface="Times New Roman" panose="02020603050405020304" pitchFamily="18" charset="0"/>
              </a:rPr>
              <a:t> </a:t>
            </a:r>
            <a:r>
              <a:rPr sz="1600" spc="-5" dirty="0" err="1">
                <a:latin typeface="Times New Roman" panose="02020603050405020304" pitchFamily="18" charset="0"/>
                <a:cs typeface="Times New Roman" panose="02020603050405020304" pitchFamily="18" charset="0"/>
              </a:rPr>
              <a:t>bu</a:t>
            </a:r>
            <a:r>
              <a:rPr sz="1600" spc="-5" dirty="0">
                <a:latin typeface="Times New Roman" panose="02020603050405020304" pitchFamily="18" charset="0"/>
                <a:cs typeface="Times New Roman" panose="02020603050405020304" pitchFamily="18" charset="0"/>
              </a:rPr>
              <a:t> bir </a:t>
            </a:r>
            <a:r>
              <a:rPr sz="1600" spc="-20" dirty="0">
                <a:latin typeface="Times New Roman" panose="02020603050405020304" pitchFamily="18" charset="0"/>
                <a:cs typeface="Times New Roman" panose="02020603050405020304" pitchFamily="18" charset="0"/>
              </a:rPr>
              <a:t>kötü</a:t>
            </a:r>
            <a:r>
              <a:rPr sz="1600" spc="-60"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dokunmadır.</a:t>
            </a:r>
            <a:endParaRPr sz="1600" dirty="0">
              <a:latin typeface="Times New Roman" panose="02020603050405020304" pitchFamily="18" charset="0"/>
              <a:cs typeface="Times New Roman" panose="02020603050405020304" pitchFamily="18" charset="0"/>
            </a:endParaRPr>
          </a:p>
          <a:p>
            <a:pPr marL="355600" marR="8255" indent="-342900">
              <a:lnSpc>
                <a:spcPct val="114999"/>
              </a:lnSpc>
              <a:spcBef>
                <a:spcPts val="595"/>
              </a:spcBef>
              <a:buFont typeface="Arial"/>
              <a:buChar char="•"/>
              <a:tabLst>
                <a:tab pos="355600" algn="l"/>
              </a:tabLst>
            </a:pPr>
            <a:r>
              <a:rPr sz="1600" spc="-10" dirty="0">
                <a:latin typeface="Times New Roman" panose="02020603050405020304" pitchFamily="18" charset="0"/>
                <a:cs typeface="Times New Roman" panose="02020603050405020304" pitchFamily="18" charset="0"/>
              </a:rPr>
              <a:t>Dokunan </a:t>
            </a:r>
            <a:r>
              <a:rPr sz="1600" spc="-5" dirty="0">
                <a:latin typeface="Times New Roman" panose="02020603050405020304" pitchFamily="18" charset="0"/>
                <a:cs typeface="Times New Roman" panose="02020603050405020304" pitchFamily="18" charset="0"/>
              </a:rPr>
              <a:t>kişi </a:t>
            </a:r>
            <a:r>
              <a:rPr sz="1600" spc="-15" dirty="0">
                <a:latin typeface="Times New Roman" panose="02020603050405020304" pitchFamily="18" charset="0"/>
                <a:cs typeface="Times New Roman" panose="02020603050405020304" pitchFamily="18" charset="0"/>
              </a:rPr>
              <a:t>kendini rahatsız </a:t>
            </a:r>
            <a:r>
              <a:rPr sz="1600" spc="-10" dirty="0">
                <a:latin typeface="Times New Roman" panose="02020603050405020304" pitchFamily="18" charset="0"/>
                <a:cs typeface="Times New Roman" panose="02020603050405020304" pitchFamily="18" charset="0"/>
              </a:rPr>
              <a:t>hissetmene </a:t>
            </a:r>
            <a:r>
              <a:rPr sz="1600" spc="-5" dirty="0">
                <a:latin typeface="Times New Roman" panose="02020603050405020304" pitchFamily="18" charset="0"/>
                <a:cs typeface="Times New Roman" panose="02020603050405020304" pitchFamily="18" charset="0"/>
              </a:rPr>
              <a:t>neden  </a:t>
            </a:r>
            <a:r>
              <a:rPr sz="1600" spc="-15" dirty="0">
                <a:latin typeface="Times New Roman" panose="02020603050405020304" pitchFamily="18" charset="0"/>
                <a:cs typeface="Times New Roman" panose="02020603050405020304" pitchFamily="18" charset="0"/>
              </a:rPr>
              <a:t>oluyorsa, </a:t>
            </a:r>
            <a:r>
              <a:rPr sz="1600" spc="-5" dirty="0">
                <a:latin typeface="Times New Roman" panose="02020603050405020304" pitchFamily="18" charset="0"/>
                <a:cs typeface="Times New Roman" panose="02020603050405020304" pitchFamily="18" charset="0"/>
              </a:rPr>
              <a:t>bu </a:t>
            </a:r>
            <a:r>
              <a:rPr sz="1600" spc="-20" dirty="0">
                <a:latin typeface="Times New Roman" panose="02020603050405020304" pitchFamily="18" charset="0"/>
                <a:cs typeface="Times New Roman" panose="02020603050405020304" pitchFamily="18" charset="0"/>
              </a:rPr>
              <a:t>kötü </a:t>
            </a:r>
            <a:r>
              <a:rPr sz="1600" spc="-5" dirty="0">
                <a:latin typeface="Times New Roman" panose="02020603050405020304" pitchFamily="18" charset="0"/>
                <a:cs typeface="Times New Roman" panose="02020603050405020304" pitchFamily="18" charset="0"/>
              </a:rPr>
              <a:t>bir</a:t>
            </a:r>
            <a:r>
              <a:rPr sz="1600" spc="50"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dokunmadır.</a:t>
            </a:r>
            <a:endParaRPr sz="1600" dirty="0">
              <a:latin typeface="Times New Roman" panose="02020603050405020304" pitchFamily="18" charset="0"/>
              <a:cs typeface="Times New Roman" panose="02020603050405020304" pitchFamily="18" charset="0"/>
            </a:endParaRPr>
          </a:p>
          <a:p>
            <a:pPr marL="355600" indent="-342900">
              <a:lnSpc>
                <a:spcPct val="100000"/>
              </a:lnSpc>
              <a:spcBef>
                <a:spcPts val="885"/>
              </a:spcBef>
              <a:buFont typeface="Arial"/>
              <a:buChar char="•"/>
              <a:tabLst>
                <a:tab pos="354965" algn="l"/>
                <a:tab pos="355600" algn="l"/>
              </a:tabLst>
            </a:pPr>
            <a:r>
              <a:rPr sz="1600" spc="-10" dirty="0">
                <a:latin typeface="Times New Roman" panose="02020603050405020304" pitchFamily="18" charset="0"/>
                <a:cs typeface="Times New Roman" panose="02020603050405020304" pitchFamily="18" charset="0"/>
              </a:rPr>
              <a:t>Dokunma  seni  </a:t>
            </a:r>
            <a:r>
              <a:rPr sz="1600" spc="-15" dirty="0">
                <a:latin typeface="Times New Roman" panose="02020603050405020304" pitchFamily="18" charset="0"/>
                <a:cs typeface="Times New Roman" panose="02020603050405020304" pitchFamily="18" charset="0"/>
              </a:rPr>
              <a:t>korkutuyor  </a:t>
            </a:r>
            <a:r>
              <a:rPr sz="1600" spc="-5" dirty="0">
                <a:latin typeface="Times New Roman" panose="02020603050405020304" pitchFamily="18" charset="0"/>
                <a:cs typeface="Times New Roman" panose="02020603050405020304" pitchFamily="18" charset="0"/>
              </a:rPr>
              <a:t>ve </a:t>
            </a:r>
            <a:r>
              <a:rPr sz="1600" spc="-10" dirty="0">
                <a:latin typeface="Times New Roman" panose="02020603050405020304" pitchFamily="18" charset="0"/>
                <a:cs typeface="Times New Roman" panose="02020603050405020304" pitchFamily="18" charset="0"/>
              </a:rPr>
              <a:t>sinirlendiriyorsa  </a:t>
            </a:r>
            <a:r>
              <a:rPr sz="1600" spc="-5" dirty="0" err="1">
                <a:latin typeface="Times New Roman" panose="02020603050405020304" pitchFamily="18" charset="0"/>
                <a:cs typeface="Times New Roman" panose="02020603050405020304" pitchFamily="18" charset="0"/>
              </a:rPr>
              <a:t>bu</a:t>
            </a:r>
            <a:r>
              <a:rPr sz="1600" spc="80" dirty="0">
                <a:latin typeface="Times New Roman" panose="02020603050405020304" pitchFamily="18" charset="0"/>
                <a:cs typeface="Times New Roman" panose="02020603050405020304" pitchFamily="18" charset="0"/>
              </a:rPr>
              <a:t> </a:t>
            </a:r>
            <a:r>
              <a:rPr sz="1600" spc="-5" dirty="0" err="1">
                <a:latin typeface="Times New Roman" panose="02020603050405020304" pitchFamily="18" charset="0"/>
                <a:cs typeface="Times New Roman" panose="02020603050405020304" pitchFamily="18" charset="0"/>
              </a:rPr>
              <a:t>bir</a:t>
            </a:r>
            <a:r>
              <a:rPr lang="tr-TR" sz="1600" dirty="0">
                <a:latin typeface="Times New Roman" panose="02020603050405020304" pitchFamily="18" charset="0"/>
                <a:cs typeface="Times New Roman" panose="02020603050405020304" pitchFamily="18" charset="0"/>
              </a:rPr>
              <a:t> </a:t>
            </a:r>
            <a:r>
              <a:rPr sz="1600" spc="-20" dirty="0" err="1">
                <a:latin typeface="Times New Roman" panose="02020603050405020304" pitchFamily="18" charset="0"/>
                <a:cs typeface="Times New Roman" panose="02020603050405020304" pitchFamily="18" charset="0"/>
              </a:rPr>
              <a:t>kötü</a:t>
            </a:r>
            <a:r>
              <a:rPr sz="1600" spc="-55"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dokunmadır.</a:t>
            </a:r>
            <a:endParaRPr sz="1600" dirty="0">
              <a:latin typeface="Times New Roman" panose="02020603050405020304" pitchFamily="18" charset="0"/>
              <a:cs typeface="Times New Roman" panose="02020603050405020304" pitchFamily="18" charset="0"/>
            </a:endParaRPr>
          </a:p>
          <a:p>
            <a:pPr marL="355600" marR="8255" indent="-342900">
              <a:lnSpc>
                <a:spcPct val="114999"/>
              </a:lnSpc>
              <a:spcBef>
                <a:spcPts val="600"/>
              </a:spcBef>
              <a:buFont typeface="Arial"/>
              <a:buChar char="•"/>
              <a:tabLst>
                <a:tab pos="355600" algn="l"/>
              </a:tabLst>
            </a:pPr>
            <a:r>
              <a:rPr sz="1600" spc="-10" dirty="0">
                <a:latin typeface="Times New Roman" panose="02020603050405020304" pitchFamily="18" charset="0"/>
                <a:cs typeface="Times New Roman" panose="02020603050405020304" pitchFamily="18" charset="0"/>
              </a:rPr>
              <a:t>Dokunan </a:t>
            </a:r>
            <a:r>
              <a:rPr sz="1600" spc="-5" dirty="0">
                <a:latin typeface="Times New Roman" panose="02020603050405020304" pitchFamily="18" charset="0"/>
                <a:cs typeface="Times New Roman" panose="02020603050405020304" pitchFamily="18" charset="0"/>
              </a:rPr>
              <a:t>kişi </a:t>
            </a:r>
            <a:r>
              <a:rPr sz="1600" spc="-10" dirty="0">
                <a:latin typeface="Times New Roman" panose="02020603050405020304" pitchFamily="18" charset="0"/>
                <a:cs typeface="Times New Roman" panose="02020603050405020304" pitchFamily="18" charset="0"/>
              </a:rPr>
              <a:t>bunu </a:t>
            </a:r>
            <a:r>
              <a:rPr sz="1600" spc="-5" dirty="0">
                <a:latin typeface="Times New Roman" panose="02020603050405020304" pitchFamily="18" charset="0"/>
                <a:cs typeface="Times New Roman" panose="02020603050405020304" pitchFamily="18" charset="0"/>
              </a:rPr>
              <a:t>hiç </a:t>
            </a:r>
            <a:r>
              <a:rPr sz="1600" spc="-10" dirty="0">
                <a:latin typeface="Times New Roman" panose="02020603050405020304" pitchFamily="18" charset="0"/>
                <a:cs typeface="Times New Roman" panose="02020603050405020304" pitchFamily="18" charset="0"/>
              </a:rPr>
              <a:t>kimseye </a:t>
            </a:r>
            <a:r>
              <a:rPr sz="1600" spc="-5" dirty="0">
                <a:latin typeface="Times New Roman" panose="02020603050405020304" pitchFamily="18" charset="0"/>
                <a:cs typeface="Times New Roman" panose="02020603050405020304" pitchFamily="18" charset="0"/>
              </a:rPr>
              <a:t>söylememeni </a:t>
            </a:r>
            <a:r>
              <a:rPr sz="1600" spc="-15" dirty="0">
                <a:latin typeface="Times New Roman" panose="02020603050405020304" pitchFamily="18" charset="0"/>
                <a:cs typeface="Times New Roman" panose="02020603050405020304" pitchFamily="18" charset="0"/>
              </a:rPr>
              <a:t>istiyorsa  </a:t>
            </a:r>
            <a:r>
              <a:rPr sz="1600" spc="-5" dirty="0">
                <a:latin typeface="Times New Roman" panose="02020603050405020304" pitchFamily="18" charset="0"/>
                <a:cs typeface="Times New Roman" panose="02020603050405020304" pitchFamily="18" charset="0"/>
              </a:rPr>
              <a:t>bu bir </a:t>
            </a:r>
            <a:r>
              <a:rPr sz="1600" spc="-20" dirty="0">
                <a:latin typeface="Times New Roman" panose="02020603050405020304" pitchFamily="18" charset="0"/>
                <a:cs typeface="Times New Roman" panose="02020603050405020304" pitchFamily="18" charset="0"/>
              </a:rPr>
              <a:t>kötü</a:t>
            </a:r>
            <a:r>
              <a:rPr sz="1600" spc="-60" dirty="0">
                <a:latin typeface="Times New Roman" panose="02020603050405020304" pitchFamily="18" charset="0"/>
                <a:cs typeface="Times New Roman" panose="02020603050405020304" pitchFamily="18" charset="0"/>
              </a:rPr>
              <a:t> </a:t>
            </a:r>
            <a:r>
              <a:rPr sz="1600" spc="-20" dirty="0">
                <a:latin typeface="Times New Roman" panose="02020603050405020304" pitchFamily="18" charset="0"/>
                <a:cs typeface="Times New Roman" panose="02020603050405020304" pitchFamily="18" charset="0"/>
              </a:rPr>
              <a:t>dokunmadır.</a:t>
            </a:r>
            <a:endParaRPr sz="1600" dirty="0">
              <a:latin typeface="Times New Roman" panose="02020603050405020304" pitchFamily="18" charset="0"/>
              <a:cs typeface="Times New Roman" panose="02020603050405020304" pitchFamily="18" charset="0"/>
            </a:endParaRPr>
          </a:p>
          <a:p>
            <a:pPr marL="355600" marR="6985" indent="-342900">
              <a:lnSpc>
                <a:spcPct val="114999"/>
              </a:lnSpc>
              <a:spcBef>
                <a:spcPts val="600"/>
              </a:spcBef>
              <a:buFont typeface="Arial"/>
              <a:buChar char="•"/>
              <a:tabLst>
                <a:tab pos="355600" algn="l"/>
              </a:tabLst>
            </a:pPr>
            <a:r>
              <a:rPr sz="1600" spc="-10" dirty="0">
                <a:latin typeface="Times New Roman" panose="02020603050405020304" pitchFamily="18" charset="0"/>
                <a:cs typeface="Times New Roman" panose="02020603050405020304" pitchFamily="18" charset="0"/>
              </a:rPr>
              <a:t>Dokunan </a:t>
            </a:r>
            <a:r>
              <a:rPr sz="1600" spc="-5" dirty="0">
                <a:latin typeface="Times New Roman" panose="02020603050405020304" pitchFamily="18" charset="0"/>
                <a:cs typeface="Times New Roman" panose="02020603050405020304" pitchFamily="18" charset="0"/>
              </a:rPr>
              <a:t>kişi </a:t>
            </a:r>
            <a:r>
              <a:rPr sz="1600" spc="-10" dirty="0">
                <a:latin typeface="Times New Roman" panose="02020603050405020304" pitchFamily="18" charset="0"/>
                <a:cs typeface="Times New Roman" panose="02020603050405020304" pitchFamily="18" charset="0"/>
              </a:rPr>
              <a:t>bunu başkasına söylersen </a:t>
            </a:r>
            <a:r>
              <a:rPr sz="1600" spc="-5" dirty="0">
                <a:latin typeface="Times New Roman" panose="02020603050405020304" pitchFamily="18" charset="0"/>
                <a:cs typeface="Times New Roman" panose="02020603050405020304" pitchFamily="18" charset="0"/>
              </a:rPr>
              <a:t>sana bir </a:t>
            </a:r>
            <a:r>
              <a:rPr sz="1600" spc="-15" dirty="0">
                <a:latin typeface="Times New Roman" panose="02020603050405020304" pitchFamily="18" charset="0"/>
                <a:cs typeface="Times New Roman" panose="02020603050405020304" pitchFamily="18" charset="0"/>
              </a:rPr>
              <a:t>zarar  </a:t>
            </a:r>
            <a:r>
              <a:rPr sz="1600" spc="-10" dirty="0">
                <a:latin typeface="Times New Roman" panose="02020603050405020304" pitchFamily="18" charset="0"/>
                <a:cs typeface="Times New Roman" panose="02020603050405020304" pitchFamily="18" charset="0"/>
              </a:rPr>
              <a:t>vereceğini tehdidinde bulunuyorsa </a:t>
            </a:r>
            <a:r>
              <a:rPr sz="1600" spc="-5" dirty="0">
                <a:latin typeface="Times New Roman" panose="02020603050405020304" pitchFamily="18" charset="0"/>
                <a:cs typeface="Times New Roman" panose="02020603050405020304" pitchFamily="18" charset="0"/>
              </a:rPr>
              <a:t>bu bir </a:t>
            </a:r>
            <a:r>
              <a:rPr sz="1600" spc="-15" dirty="0">
                <a:latin typeface="Times New Roman" panose="02020603050405020304" pitchFamily="18" charset="0"/>
                <a:cs typeface="Times New Roman" panose="02020603050405020304" pitchFamily="18" charset="0"/>
              </a:rPr>
              <a:t>kötü  </a:t>
            </a:r>
            <a:r>
              <a:rPr sz="1600" spc="-20" dirty="0">
                <a:latin typeface="Times New Roman" panose="02020603050405020304" pitchFamily="18" charset="0"/>
                <a:cs typeface="Times New Roman" panose="02020603050405020304" pitchFamily="18" charset="0"/>
              </a:rPr>
              <a:t>dokunmadır.</a:t>
            </a:r>
            <a:endParaRPr sz="1600" dirty="0">
              <a:latin typeface="Times New Roman" panose="02020603050405020304" pitchFamily="18" charset="0"/>
              <a:cs typeface="Times New Roman" panose="02020603050405020304" pitchFamily="18" charset="0"/>
            </a:endParaRPr>
          </a:p>
        </p:txBody>
      </p:sp>
      <p:sp>
        <p:nvSpPr>
          <p:cNvPr id="9" name="object 9"/>
          <p:cNvSpPr txBox="1"/>
          <p:nvPr/>
        </p:nvSpPr>
        <p:spPr>
          <a:xfrm>
            <a:off x="252516" y="5476494"/>
            <a:ext cx="8633460" cy="1135824"/>
          </a:xfrm>
          <a:prstGeom prst="rect">
            <a:avLst/>
          </a:prstGeom>
          <a:ln w="25907">
            <a:solidFill>
              <a:srgbClr val="000000"/>
            </a:solidFill>
          </a:ln>
        </p:spPr>
        <p:txBody>
          <a:bodyPr vert="horz" wrap="square" lIns="0" tIns="3175" rIns="0" bIns="0" rtlCol="0">
            <a:spAutoFit/>
          </a:bodyPr>
          <a:lstStyle/>
          <a:p>
            <a:pPr marL="76835" marR="70485" indent="541020" algn="just">
              <a:lnSpc>
                <a:spcPct val="114999"/>
              </a:lnSpc>
              <a:spcBef>
                <a:spcPts val="25"/>
              </a:spcBef>
            </a:pPr>
            <a:r>
              <a:rPr sz="1600" spc="-5" dirty="0">
                <a:latin typeface="Calibri"/>
                <a:cs typeface="Calibri"/>
              </a:rPr>
              <a:t>«Böyle bir </a:t>
            </a:r>
            <a:r>
              <a:rPr sz="1600" spc="-10" dirty="0">
                <a:latin typeface="Calibri"/>
                <a:cs typeface="Calibri"/>
              </a:rPr>
              <a:t>durum </a:t>
            </a:r>
            <a:r>
              <a:rPr sz="1600" spc="-5" dirty="0">
                <a:latin typeface="Calibri"/>
                <a:cs typeface="Calibri"/>
              </a:rPr>
              <a:t>ne </a:t>
            </a:r>
            <a:r>
              <a:rPr sz="1600" spc="-10" dirty="0">
                <a:latin typeface="Calibri"/>
                <a:cs typeface="Calibri"/>
              </a:rPr>
              <a:t>olursa </a:t>
            </a:r>
            <a:r>
              <a:rPr sz="1600" spc="-5" dirty="0">
                <a:latin typeface="Calibri"/>
                <a:cs typeface="Calibri"/>
              </a:rPr>
              <a:t>olsun </a:t>
            </a:r>
            <a:r>
              <a:rPr sz="1600" spc="-10" dirty="0">
                <a:latin typeface="Calibri"/>
                <a:cs typeface="Calibri"/>
              </a:rPr>
              <a:t>senin suçun </a:t>
            </a:r>
            <a:r>
              <a:rPr sz="1600" spc="-5" dirty="0">
                <a:latin typeface="Calibri"/>
                <a:cs typeface="Calibri"/>
              </a:rPr>
              <a:t>olamaz. </a:t>
            </a:r>
            <a:r>
              <a:rPr sz="1600" spc="-25" dirty="0">
                <a:latin typeface="Calibri"/>
                <a:cs typeface="Calibri"/>
              </a:rPr>
              <a:t>Yapılan </a:t>
            </a:r>
            <a:r>
              <a:rPr sz="1600" spc="-10" dirty="0">
                <a:latin typeface="Calibri"/>
                <a:cs typeface="Calibri"/>
              </a:rPr>
              <a:t>şey </a:t>
            </a:r>
            <a:r>
              <a:rPr sz="1600" spc="-5" dirty="0">
                <a:latin typeface="Calibri"/>
                <a:cs typeface="Calibri"/>
              </a:rPr>
              <a:t>kısa bir </a:t>
            </a:r>
            <a:r>
              <a:rPr sz="1600" spc="-10" dirty="0">
                <a:latin typeface="Calibri"/>
                <a:cs typeface="Calibri"/>
              </a:rPr>
              <a:t>süre </a:t>
            </a:r>
            <a:r>
              <a:rPr sz="1600" spc="-5" dirty="0">
                <a:latin typeface="Calibri"/>
                <a:cs typeface="Calibri"/>
              </a:rPr>
              <a:t>insanda </a:t>
            </a:r>
            <a:r>
              <a:rPr sz="1600" spc="-10" dirty="0">
                <a:latin typeface="Calibri"/>
                <a:cs typeface="Calibri"/>
              </a:rPr>
              <a:t>hoş duygular  </a:t>
            </a:r>
            <a:r>
              <a:rPr sz="1600" spc="-20" dirty="0">
                <a:latin typeface="Calibri"/>
                <a:cs typeface="Calibri"/>
              </a:rPr>
              <a:t>uyandırabilir. </a:t>
            </a:r>
            <a:r>
              <a:rPr sz="1600" spc="-5" dirty="0">
                <a:latin typeface="Calibri"/>
                <a:cs typeface="Calibri"/>
              </a:rPr>
              <a:t>Bir </a:t>
            </a:r>
            <a:r>
              <a:rPr sz="1600" spc="5" dirty="0">
                <a:latin typeface="Calibri"/>
                <a:cs typeface="Calibri"/>
              </a:rPr>
              <a:t>an </a:t>
            </a:r>
            <a:r>
              <a:rPr sz="1600" spc="-5" dirty="0">
                <a:latin typeface="Calibri"/>
                <a:cs typeface="Calibri"/>
              </a:rPr>
              <a:t>bundan hoşlansan, </a:t>
            </a:r>
            <a:r>
              <a:rPr sz="1600" spc="-15" dirty="0">
                <a:latin typeface="Calibri"/>
                <a:cs typeface="Calibri"/>
              </a:rPr>
              <a:t>hatta </a:t>
            </a:r>
            <a:r>
              <a:rPr sz="1600" spc="-10" dirty="0">
                <a:latin typeface="Calibri"/>
                <a:cs typeface="Calibri"/>
              </a:rPr>
              <a:t>sana </a:t>
            </a:r>
            <a:r>
              <a:rPr sz="1600" spc="-5" dirty="0">
                <a:latin typeface="Calibri"/>
                <a:cs typeface="Calibri"/>
              </a:rPr>
              <a:t>söylenenleri bilmediğin bir nedenle </a:t>
            </a:r>
            <a:r>
              <a:rPr sz="1600" spc="-15" dirty="0">
                <a:latin typeface="Calibri"/>
                <a:cs typeface="Calibri"/>
              </a:rPr>
              <a:t>yapsan </a:t>
            </a:r>
            <a:r>
              <a:rPr sz="1600" spc="-10" dirty="0">
                <a:latin typeface="Calibri"/>
                <a:cs typeface="Calibri"/>
              </a:rPr>
              <a:t>dahi </a:t>
            </a:r>
            <a:r>
              <a:rPr sz="1600" spc="-5" dirty="0">
                <a:latin typeface="Calibri"/>
                <a:cs typeface="Calibri"/>
              </a:rPr>
              <a:t>BU </a:t>
            </a:r>
            <a:r>
              <a:rPr sz="1600" dirty="0">
                <a:latin typeface="Calibri"/>
                <a:cs typeface="Calibri"/>
              </a:rPr>
              <a:t>SENİ  </a:t>
            </a:r>
            <a:r>
              <a:rPr sz="1600" spc="-5" dirty="0">
                <a:latin typeface="Calibri"/>
                <a:cs typeface="Calibri"/>
              </a:rPr>
              <a:t>ASLA SUÇ </a:t>
            </a:r>
            <a:r>
              <a:rPr sz="1600" spc="-30" dirty="0">
                <a:latin typeface="Calibri"/>
                <a:cs typeface="Calibri"/>
              </a:rPr>
              <a:t>ORTAĞI </a:t>
            </a:r>
            <a:r>
              <a:rPr sz="1600" spc="-20" dirty="0">
                <a:latin typeface="Calibri"/>
                <a:cs typeface="Calibri"/>
              </a:rPr>
              <a:t>YAPMAZ. </a:t>
            </a:r>
            <a:r>
              <a:rPr sz="1600" spc="-5" dirty="0">
                <a:latin typeface="Calibri"/>
                <a:cs typeface="Calibri"/>
              </a:rPr>
              <a:t>Çünkü SEN ÇOCUKSUN </a:t>
            </a:r>
            <a:r>
              <a:rPr sz="1600" dirty="0">
                <a:latin typeface="Calibri"/>
                <a:cs typeface="Calibri"/>
              </a:rPr>
              <a:t>VE </a:t>
            </a:r>
            <a:r>
              <a:rPr sz="1600" spc="-15" dirty="0">
                <a:latin typeface="Calibri"/>
                <a:cs typeface="Calibri"/>
              </a:rPr>
              <a:t>BÖYLE </a:t>
            </a:r>
            <a:r>
              <a:rPr sz="1600" spc="-5" dirty="0">
                <a:latin typeface="Calibri"/>
                <a:cs typeface="Calibri"/>
              </a:rPr>
              <a:t>DURUMLARDA ASLA </a:t>
            </a:r>
            <a:r>
              <a:rPr sz="1600" spc="-10" dirty="0">
                <a:latin typeface="Calibri"/>
                <a:cs typeface="Calibri"/>
              </a:rPr>
              <a:t>SUÇLU </a:t>
            </a:r>
            <a:r>
              <a:rPr sz="1600" spc="-5" dirty="0">
                <a:latin typeface="Calibri"/>
                <a:cs typeface="Calibri"/>
              </a:rPr>
              <a:t>OLAMAZSIN. BUNUN  DIŞINDA </a:t>
            </a:r>
            <a:r>
              <a:rPr sz="1600" spc="-10" dirty="0">
                <a:latin typeface="Calibri"/>
                <a:cs typeface="Calibri"/>
              </a:rPr>
              <a:t>BAŞKA </a:t>
            </a:r>
            <a:r>
              <a:rPr sz="1600" spc="-5" dirty="0">
                <a:latin typeface="Calibri"/>
                <a:cs typeface="Calibri"/>
              </a:rPr>
              <a:t>BİR GERÇEK</a:t>
            </a:r>
            <a:r>
              <a:rPr sz="1600" spc="50" dirty="0">
                <a:latin typeface="Calibri"/>
                <a:cs typeface="Calibri"/>
              </a:rPr>
              <a:t> </a:t>
            </a:r>
            <a:r>
              <a:rPr sz="1600" spc="-15" dirty="0">
                <a:latin typeface="Calibri"/>
                <a:cs typeface="Calibri"/>
              </a:rPr>
              <a:t>YOKTUR»</a:t>
            </a:r>
            <a:endParaRPr sz="1600" dirty="0">
              <a:latin typeface="Calibri"/>
              <a:cs typeface="Calibri"/>
            </a:endParaRPr>
          </a:p>
        </p:txBody>
      </p:sp>
      <p:sp>
        <p:nvSpPr>
          <p:cNvPr id="10" name="object 10"/>
          <p:cNvSpPr txBox="1">
            <a:spLocks noGrp="1"/>
          </p:cNvSpPr>
          <p:nvPr>
            <p:ph type="title"/>
          </p:nvPr>
        </p:nvSpPr>
        <p:spPr>
          <a:xfrm>
            <a:off x="1259632" y="278626"/>
            <a:ext cx="7128792" cy="553998"/>
          </a:xfrm>
          <a:prstGeom prst="rect">
            <a:avLst/>
          </a:prstGeom>
        </p:spPr>
        <p:txBody>
          <a:bodyPr vert="horz" wrap="square" lIns="0" tIns="0" rIns="0" bIns="0" rtlCol="0">
            <a:spAutoFit/>
          </a:bodyPr>
          <a:lstStyle/>
          <a:p>
            <a:pPr marL="12700">
              <a:lnSpc>
                <a:spcPct val="100000"/>
              </a:lnSpc>
            </a:pPr>
            <a:r>
              <a:rPr sz="3600" dirty="0">
                <a:latin typeface="Times New Roman" panose="02020603050405020304" pitchFamily="18" charset="0"/>
                <a:cs typeface="Times New Roman" panose="02020603050405020304" pitchFamily="18" charset="0"/>
              </a:rPr>
              <a:t>İYİ </a:t>
            </a:r>
            <a:r>
              <a:rPr sz="3600" spc="-20" dirty="0">
                <a:latin typeface="Times New Roman" panose="02020603050405020304" pitchFamily="18" charset="0"/>
                <a:cs typeface="Times New Roman" panose="02020603050405020304" pitchFamily="18" charset="0"/>
              </a:rPr>
              <a:t>DOKUNMA-KÖTÜ</a:t>
            </a:r>
            <a:r>
              <a:rPr sz="3600" spc="-75" dirty="0">
                <a:latin typeface="Times New Roman" panose="02020603050405020304" pitchFamily="18" charset="0"/>
                <a:cs typeface="Times New Roman" panose="02020603050405020304" pitchFamily="18" charset="0"/>
              </a:rPr>
              <a:t> </a:t>
            </a:r>
            <a:r>
              <a:rPr sz="3600" spc="-10" dirty="0">
                <a:latin typeface="Times New Roman" panose="02020603050405020304" pitchFamily="18" charset="0"/>
                <a:cs typeface="Times New Roman" panose="02020603050405020304" pitchFamily="18" charset="0"/>
              </a:rPr>
              <a:t>DOKUNMA</a:t>
            </a:r>
          </a:p>
        </p:txBody>
      </p:sp>
    </p:spTree>
    <p:extLst>
      <p:ext uri="{BB962C8B-B14F-4D97-AF65-F5344CB8AC3E}">
        <p14:creationId xmlns:p14="http://schemas.microsoft.com/office/powerpoint/2010/main" val="30327345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DİJİTAL MAHREMİYET</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600" dirty="0">
                <a:latin typeface="Times New Roman" panose="02020603050405020304" pitchFamily="18" charset="0"/>
                <a:cs typeface="Times New Roman" panose="02020603050405020304" pitchFamily="18" charset="0"/>
              </a:rPr>
              <a:t>	İşin içine bir de başkaları tarafından beğenilme, fark edilme ya da daha farklı amaçlarına hizmet eden ve herhangi bir ihtiyaçlarını karşılama durumu söz konusu olduğunda durum başkalaşabilmektedir. </a:t>
            </a:r>
          </a:p>
        </p:txBody>
      </p:sp>
    </p:spTree>
    <p:extLst>
      <p:ext uri="{BB962C8B-B14F-4D97-AF65-F5344CB8AC3E}">
        <p14:creationId xmlns:p14="http://schemas.microsoft.com/office/powerpoint/2010/main" val="14237370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DİJİTAL MAHREMİYET</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600" dirty="0">
                <a:latin typeface="Times New Roman" panose="02020603050405020304" pitchFamily="18" charset="0"/>
                <a:cs typeface="Times New Roman" panose="02020603050405020304" pitchFamily="18" charset="0"/>
              </a:rPr>
              <a:t>	Popüler video içeriği üreticilerini gören küçük yaştaki çocuklar hayallerini değiştirerek onları örnek alma eğiliminde olabilmekte, iyi ve güçlü görünmenin ancak herkes tarafından tanınan ve bilinen biri olmaktan geçtiğini düşünmektedirler.</a:t>
            </a:r>
          </a:p>
          <a:p>
            <a:pPr marL="0" indent="0" algn="just">
              <a:buNone/>
            </a:pPr>
            <a:endParaRPr lang="tr-TR" sz="2600" dirty="0"/>
          </a:p>
        </p:txBody>
      </p:sp>
    </p:spTree>
    <p:extLst>
      <p:ext uri="{BB962C8B-B14F-4D97-AF65-F5344CB8AC3E}">
        <p14:creationId xmlns:p14="http://schemas.microsoft.com/office/powerpoint/2010/main" val="7828152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DİJİTAL MAHREMİYET</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600" dirty="0">
                <a:latin typeface="Times New Roman" panose="02020603050405020304" pitchFamily="18" charset="0"/>
                <a:cs typeface="Times New Roman" panose="02020603050405020304" pitchFamily="18" charset="0"/>
              </a:rPr>
              <a:t>	Kişilerin kendi kararları doğrultusunda yaptıkları paylaşımların neleri beraberinde getirebileceği konusunda bilgi ve bilinç sahibi olmaları önem taşımaktadır. Çocuklara sunulan sınırsız imkânlar onların hem fiziksel hem de psikolojik gelişimlerini tehdit altında tutmakta, özgürlük ve mahremiyetleri arasındaki dikkat edilmesi gereken çizgileri göz ardı edebilmelerine yol açmaktadır. </a:t>
            </a:r>
          </a:p>
        </p:txBody>
      </p:sp>
    </p:spTree>
    <p:extLst>
      <p:ext uri="{BB962C8B-B14F-4D97-AF65-F5344CB8AC3E}">
        <p14:creationId xmlns:p14="http://schemas.microsoft.com/office/powerpoint/2010/main" val="7358131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DİJİTAL MAHREMİYET</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600" dirty="0">
                <a:latin typeface="Times New Roman" panose="02020603050405020304" pitchFamily="18" charset="0"/>
                <a:cs typeface="Times New Roman" panose="02020603050405020304" pitchFamily="18" charset="0"/>
              </a:rPr>
              <a:t>	Özellikle çok küçük yaşlarda </a:t>
            </a:r>
            <a:r>
              <a:rPr lang="tr-TR" sz="2600" b="1" dirty="0">
                <a:latin typeface="Times New Roman" panose="02020603050405020304" pitchFamily="18" charset="0"/>
                <a:cs typeface="Times New Roman" panose="02020603050405020304" pitchFamily="18" charset="0"/>
              </a:rPr>
              <a:t>Youtube, </a:t>
            </a:r>
            <a:r>
              <a:rPr lang="tr-TR" sz="2600" b="1" dirty="0" err="1">
                <a:latin typeface="Times New Roman" panose="02020603050405020304" pitchFamily="18" charset="0"/>
                <a:cs typeface="Times New Roman" panose="02020603050405020304" pitchFamily="18" charset="0"/>
              </a:rPr>
              <a:t>Tiktok</a:t>
            </a:r>
            <a:r>
              <a:rPr lang="tr-TR" sz="2600" dirty="0">
                <a:latin typeface="Times New Roman" panose="02020603050405020304" pitchFamily="18" charset="0"/>
                <a:cs typeface="Times New Roman" panose="02020603050405020304" pitchFamily="18" charset="0"/>
              </a:rPr>
              <a:t> ya da </a:t>
            </a:r>
            <a:r>
              <a:rPr lang="tr-TR" sz="2600" b="1" dirty="0">
                <a:latin typeface="Times New Roman" panose="02020603050405020304" pitchFamily="18" charset="0"/>
                <a:cs typeface="Times New Roman" panose="02020603050405020304" pitchFamily="18" charset="0"/>
              </a:rPr>
              <a:t>İnstagram</a:t>
            </a:r>
            <a:r>
              <a:rPr lang="tr-TR" sz="2600" dirty="0">
                <a:latin typeface="Times New Roman" panose="02020603050405020304" pitchFamily="18" charset="0"/>
                <a:cs typeface="Times New Roman" panose="02020603050405020304" pitchFamily="18" charset="0"/>
              </a:rPr>
              <a:t> üzerinden paylaştıkları videolar ile popülerleşen çocuklar başkalarının ilgi ve beğenilerine kendilerini kaptırabilmekte daha fazla ilgi görme adına mahremiyetlerini hiçe sayarak paylaşımlarda bulunabilmektedir.</a:t>
            </a:r>
          </a:p>
          <a:p>
            <a:pPr marL="0" indent="0">
              <a:buNone/>
            </a:pPr>
            <a:endParaRPr lang="tr-TR" sz="2600" dirty="0"/>
          </a:p>
        </p:txBody>
      </p:sp>
    </p:spTree>
    <p:extLst>
      <p:ext uri="{BB962C8B-B14F-4D97-AF65-F5344CB8AC3E}">
        <p14:creationId xmlns:p14="http://schemas.microsoft.com/office/powerpoint/2010/main" val="19721418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DİJİTAL MAHREMİYET</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600" dirty="0">
                <a:latin typeface="Times New Roman" panose="02020603050405020304" pitchFamily="18" charset="0"/>
                <a:cs typeface="Times New Roman" panose="02020603050405020304" pitchFamily="18" charset="0"/>
              </a:rPr>
              <a:t>	Popüler olmanın peşinde koşan çocuklar ve gençler için özel hayatlarını tanımadıkları kişilere açmaları çok zor olmamaktadır. Burada önemle dikkat edilmesi gereken nokta paylaşımlar sonrası olası risklerin farkında olunması gerektiğidir.</a:t>
            </a:r>
          </a:p>
        </p:txBody>
      </p:sp>
    </p:spTree>
    <p:extLst>
      <p:ext uri="{BB962C8B-B14F-4D97-AF65-F5344CB8AC3E}">
        <p14:creationId xmlns:p14="http://schemas.microsoft.com/office/powerpoint/2010/main" val="23044632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latin typeface="Times New Roman" panose="02020603050405020304" pitchFamily="18" charset="0"/>
                <a:cs typeface="Times New Roman" panose="02020603050405020304" pitchFamily="18" charset="0"/>
              </a:rPr>
              <a:t>DİJİTAL ORTAMDA İHMAL VE İSTİSMAR</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484784"/>
            <a:ext cx="8229600" cy="5040560"/>
          </a:xfrm>
        </p:spPr>
        <p:txBody>
          <a:bodyPr>
            <a:normAutofit/>
          </a:bodyPr>
          <a:lstStyle/>
          <a:p>
            <a:pPr marL="0" indent="0" algn="just">
              <a:buNone/>
            </a:pPr>
            <a:r>
              <a:rPr lang="tr-TR" sz="2600" dirty="0">
                <a:latin typeface="Times New Roman" panose="02020603050405020304" pitchFamily="18" charset="0"/>
                <a:cs typeface="Times New Roman" panose="02020603050405020304" pitchFamily="18" charset="0"/>
              </a:rPr>
              <a:t>	Akıllı telefon sahibi herkes, çevresindeki bir olayı, durumu görüntüleyip, paylaşarak haber yapabilir duruma gelmiştir. Örneğin; çocuklar, medya profesyonelleri ve haberciler dışında kendi ebeveynlerince de ekranlara taşınabilmekte ve bu durum çocuğun ekonomik, psikolojik, cinsel yönden istismarına yol açabilmektedir.</a:t>
            </a:r>
          </a:p>
        </p:txBody>
      </p:sp>
    </p:spTree>
    <p:extLst>
      <p:ext uri="{BB962C8B-B14F-4D97-AF65-F5344CB8AC3E}">
        <p14:creationId xmlns:p14="http://schemas.microsoft.com/office/powerpoint/2010/main" val="34737586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latin typeface="Times New Roman" panose="02020603050405020304" pitchFamily="18" charset="0"/>
                <a:cs typeface="Times New Roman" panose="02020603050405020304" pitchFamily="18" charset="0"/>
              </a:rPr>
              <a:t>DİJİTAL ORTAMDA İHMAL VE İSTİSMAR</a:t>
            </a:r>
          </a:p>
        </p:txBody>
      </p:sp>
      <p:sp>
        <p:nvSpPr>
          <p:cNvPr id="3" name="İçerik Yer Tutucusu 2"/>
          <p:cNvSpPr>
            <a:spLocks noGrp="1"/>
          </p:cNvSpPr>
          <p:nvPr>
            <p:ph idx="1"/>
          </p:nvPr>
        </p:nvSpPr>
        <p:spPr>
          <a:xfrm>
            <a:off x="395536" y="1340768"/>
            <a:ext cx="8291264" cy="4425355"/>
          </a:xfrm>
        </p:spPr>
        <p:txBody>
          <a:bodyPr>
            <a:normAutofit/>
          </a:bodyPr>
          <a:lstStyle/>
          <a:p>
            <a:pPr marL="0" indent="0" algn="ctr">
              <a:buNone/>
            </a:pPr>
            <a:endParaRPr lang="tr-TR" sz="2600" b="1" dirty="0">
              <a:latin typeface="Times New Roman" panose="02020603050405020304" pitchFamily="18" charset="0"/>
              <a:cs typeface="Times New Roman" panose="02020603050405020304" pitchFamily="18" charset="0"/>
            </a:endParaRPr>
          </a:p>
          <a:p>
            <a:pPr marL="0" indent="0" algn="just">
              <a:buNone/>
            </a:pPr>
            <a:r>
              <a:rPr lang="tr-TR" sz="2600" dirty="0">
                <a:latin typeface="Times New Roman" panose="02020603050405020304" pitchFamily="18" charset="0"/>
                <a:cs typeface="Times New Roman" panose="02020603050405020304" pitchFamily="18" charset="0"/>
              </a:rPr>
              <a:t>	Çocuklar, kendilerine yönelik içeriklerin yanı sıra, yetişkinlerle birlikte oldukları zamanlarda, haberlere ve yetişkinlere özel programlara da maruz kalabilmektedirler.</a:t>
            </a:r>
          </a:p>
        </p:txBody>
      </p:sp>
    </p:spTree>
    <p:extLst>
      <p:ext uri="{BB962C8B-B14F-4D97-AF65-F5344CB8AC3E}">
        <p14:creationId xmlns:p14="http://schemas.microsoft.com/office/powerpoint/2010/main" val="33017436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772816"/>
            <a:ext cx="8229600" cy="4680520"/>
          </a:xfrm>
        </p:spPr>
        <p:txBody>
          <a:bodyPr>
            <a:normAutofit/>
          </a:bodyPr>
          <a:lstStyle/>
          <a:p>
            <a:pPr marL="0" indent="0">
              <a:lnSpc>
                <a:spcPct val="110000"/>
              </a:lnSpc>
              <a:buNone/>
            </a:pPr>
            <a:r>
              <a:rPr lang="tr-TR" sz="2600" dirty="0">
                <a:latin typeface="Times New Roman" panose="02020603050405020304" pitchFamily="18" charset="0"/>
                <a:cs typeface="Times New Roman" panose="02020603050405020304" pitchFamily="18" charset="0"/>
              </a:rPr>
              <a:t>  </a:t>
            </a:r>
          </a:p>
          <a:p>
            <a:pPr marL="0" indent="0" algn="just">
              <a:lnSpc>
                <a:spcPct val="110000"/>
              </a:lnSpc>
              <a:buNone/>
            </a:pPr>
            <a:r>
              <a:rPr lang="tr-TR" sz="2600" dirty="0">
                <a:latin typeface="Times New Roman" panose="02020603050405020304" pitchFamily="18" charset="0"/>
                <a:cs typeface="Times New Roman" panose="02020603050405020304" pitchFamily="18" charset="0"/>
              </a:rPr>
              <a:t>	Herkese açık bir şekilde paylaşılan çocuk fotoğrafları çocuk istismarcıları tarafından web sitelerinde kötü niyetle kullanılabilir. </a:t>
            </a:r>
          </a:p>
          <a:p>
            <a:pPr marL="0" indent="0" algn="just">
              <a:lnSpc>
                <a:spcPct val="110000"/>
              </a:lnSpc>
              <a:buNone/>
            </a:pPr>
            <a:r>
              <a:rPr lang="tr-TR" sz="2600" dirty="0">
                <a:latin typeface="Times New Roman" panose="02020603050405020304" pitchFamily="18" charset="0"/>
                <a:cs typeface="Times New Roman" panose="02020603050405020304" pitchFamily="18" charset="0"/>
              </a:rPr>
              <a:t>	Bebeklikten itibaren sosyal medya aracılığı ile bütün fotoğrafları paylaşılan çocuklar ileriki yaşlarda bu durumdan rahatsızlık duyabilirler.</a:t>
            </a:r>
          </a:p>
        </p:txBody>
      </p:sp>
      <p:sp>
        <p:nvSpPr>
          <p:cNvPr id="4" name="Başlık 1"/>
          <p:cNvSpPr>
            <a:spLocks noGrp="1"/>
          </p:cNvSpPr>
          <p:nvPr>
            <p:ph type="title"/>
          </p:nvPr>
        </p:nvSpPr>
        <p:spPr>
          <a:xfrm>
            <a:off x="395536" y="260648"/>
            <a:ext cx="8229600" cy="1791072"/>
          </a:xfrm>
        </p:spPr>
        <p:txBody>
          <a:bodyPr>
            <a:noAutofit/>
          </a:bodyPr>
          <a:lstStyle/>
          <a:p>
            <a:r>
              <a:rPr lang="tr-TR" sz="2400" i="1" u="sng" dirty="0">
                <a:latin typeface="Times New Roman" panose="02020603050405020304" pitchFamily="18" charset="0"/>
                <a:cs typeface="Times New Roman" panose="02020603050405020304" pitchFamily="18" charset="0"/>
              </a:rPr>
              <a:t>Çocukların fotoğraflarının ebeveynler, öğretmenler ve çevresindeki bireyler tarafından paylaşılması aşağıdaki durumlara sebep olabilmektedir:</a:t>
            </a:r>
            <a:br>
              <a:rPr lang="tr-TR" sz="2400" i="1" u="sng" dirty="0">
                <a:latin typeface="Times New Roman" panose="02020603050405020304" pitchFamily="18" charset="0"/>
                <a:cs typeface="Times New Roman" panose="02020603050405020304" pitchFamily="18" charset="0"/>
              </a:rPr>
            </a:br>
            <a:endParaRPr lang="tr-TR"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7170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Autofit/>
          </a:bodyPr>
          <a:lstStyle/>
          <a:p>
            <a:r>
              <a:rPr lang="tr-TR" sz="2400" i="1" u="sng" dirty="0">
                <a:latin typeface="Times New Roman" panose="02020603050405020304" pitchFamily="18" charset="0"/>
                <a:cs typeface="Times New Roman" panose="02020603050405020304" pitchFamily="18" charset="0"/>
              </a:rPr>
              <a:t>Çocukların fotoğraflarının ebeveynler, öğretmenler ve çevresindeki bireyler tarafından paylaşılması aşağıdaki durumlara sebep olabilmektedir:</a:t>
            </a:r>
            <a:br>
              <a:rPr lang="tr-TR" sz="2400" i="1" u="sng"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67544" y="1916832"/>
            <a:ext cx="8229600" cy="4525963"/>
          </a:xfrm>
        </p:spPr>
        <p:txBody>
          <a:bodyPr>
            <a:normAutofit/>
          </a:bodyPr>
          <a:lstStyle/>
          <a:p>
            <a:pPr marL="0" indent="0" algn="just">
              <a:buNone/>
            </a:pPr>
            <a:r>
              <a:rPr lang="tr-TR" sz="2600" dirty="0">
                <a:latin typeface="Times New Roman" panose="02020603050405020304" pitchFamily="18" charset="0"/>
                <a:cs typeface="Times New Roman" panose="02020603050405020304" pitchFamily="18" charset="0"/>
              </a:rPr>
              <a:t>	Çocukların gizlilik ve mahremiyet konularına karşı bakış açıları farklılaşabilir. </a:t>
            </a:r>
          </a:p>
          <a:p>
            <a:pPr marL="0" indent="0" algn="just">
              <a:buNone/>
            </a:pPr>
            <a:r>
              <a:rPr lang="tr-TR" sz="2600" dirty="0">
                <a:latin typeface="Times New Roman" panose="02020603050405020304" pitchFamily="18" charset="0"/>
                <a:cs typeface="Times New Roman" panose="02020603050405020304" pitchFamily="18" charset="0"/>
              </a:rPr>
              <a:t>	Dijital kimliğin ön planda tutulması çocuğun gerçek hayatta sorunlar yaşamasına neden olabilir. </a:t>
            </a:r>
          </a:p>
          <a:p>
            <a:pPr marL="0" indent="0" algn="just">
              <a:buNone/>
            </a:pPr>
            <a:r>
              <a:rPr lang="tr-TR" sz="2600" dirty="0">
                <a:latin typeface="Times New Roman" panose="02020603050405020304" pitchFamily="18" charset="0"/>
                <a:cs typeface="Times New Roman" panose="02020603050405020304" pitchFamily="18" charset="0"/>
              </a:rPr>
              <a:t>	(Örneğin sosyal medyada popüler olan bir öğrenci gerçek hayatta içedönük olabilir. Bu durum çocuğun kimlik karmaşası yaşamasına sebep olabilir.)</a:t>
            </a:r>
          </a:p>
          <a:p>
            <a:endParaRPr lang="tr-TR" sz="2600" dirty="0"/>
          </a:p>
        </p:txBody>
      </p:sp>
    </p:spTree>
    <p:extLst>
      <p:ext uri="{BB962C8B-B14F-4D97-AF65-F5344CB8AC3E}">
        <p14:creationId xmlns:p14="http://schemas.microsoft.com/office/powerpoint/2010/main" val="9699049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latin typeface="Times New Roman" panose="02020603050405020304" pitchFamily="18" charset="0"/>
                <a:cs typeface="Times New Roman" panose="02020603050405020304" pitchFamily="18" charset="0"/>
              </a:rPr>
              <a:t>DİJİTAL MAHREMİYET VE SİBER ZORBALIK</a:t>
            </a:r>
          </a:p>
        </p:txBody>
      </p:sp>
      <p:sp>
        <p:nvSpPr>
          <p:cNvPr id="3" name="İçerik Yer Tutucusu 2"/>
          <p:cNvSpPr>
            <a:spLocks noGrp="1"/>
          </p:cNvSpPr>
          <p:nvPr>
            <p:ph idx="1"/>
          </p:nvPr>
        </p:nvSpPr>
        <p:spPr/>
        <p:txBody>
          <a:bodyPr>
            <a:normAutofit/>
          </a:bodyPr>
          <a:lstStyle/>
          <a:p>
            <a:pPr marL="0" indent="0" algn="just">
              <a:buNone/>
            </a:pPr>
            <a:r>
              <a:rPr lang="tr-TR" sz="2600" dirty="0">
                <a:latin typeface="Times New Roman" panose="02020603050405020304" pitchFamily="18" charset="0"/>
                <a:cs typeface="Times New Roman" panose="02020603050405020304" pitchFamily="18" charset="0"/>
              </a:rPr>
              <a:t>	Çevrimiçi olarak paylaşılan içerikler kimi zaman zararsız gibi görünse de bazen başkaları için sorun yaratabilmektedir. Dijital Mahremiyete önem verilmeden yapılan paylaşımlar bireyleri siber zorbalık kavramıyla karşı karşıya getirmektedir. </a:t>
            </a:r>
          </a:p>
          <a:p>
            <a:pPr marL="0" indent="0">
              <a:buNone/>
            </a:pPr>
            <a:endParaRPr lang="tr-TR" sz="2600" dirty="0"/>
          </a:p>
        </p:txBody>
      </p:sp>
    </p:spTree>
    <p:extLst>
      <p:ext uri="{BB962C8B-B14F-4D97-AF65-F5344CB8AC3E}">
        <p14:creationId xmlns:p14="http://schemas.microsoft.com/office/powerpoint/2010/main" val="1244518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8229600" cy="1143000"/>
          </a:xfrm>
        </p:spPr>
        <p:txBody>
          <a:bodyPr>
            <a:normAutofit/>
          </a:bodyPr>
          <a:lstStyle/>
          <a:p>
            <a:pPr marL="571500" indent="-571500">
              <a:buFont typeface="Wingdings" panose="05000000000000000000" pitchFamily="2" charset="2"/>
              <a:buChar char="v"/>
            </a:pPr>
            <a:r>
              <a:rPr lang="tr-TR" altLang="tr-TR" sz="3600" b="1" dirty="0">
                <a:latin typeface="Times New Roman" panose="02020603050405020304" pitchFamily="18" charset="0"/>
                <a:cs typeface="Times New Roman" panose="02020603050405020304" pitchFamily="18" charset="0"/>
              </a:rPr>
              <a:t>Yardım istemeyi öğretin:</a:t>
            </a:r>
          </a:p>
        </p:txBody>
      </p:sp>
      <p:sp>
        <p:nvSpPr>
          <p:cNvPr id="84995" name="Rectangle 3"/>
          <p:cNvSpPr>
            <a:spLocks noGrp="1" noChangeArrowheads="1"/>
          </p:cNvSpPr>
          <p:nvPr>
            <p:ph type="body" idx="1"/>
          </p:nvPr>
        </p:nvSpPr>
        <p:spPr>
          <a:xfrm>
            <a:off x="457200" y="1371600"/>
            <a:ext cx="8229600" cy="4073624"/>
          </a:xfrm>
        </p:spPr>
        <p:txBody>
          <a:bodyPr>
            <a:normAutofit/>
          </a:bodyPr>
          <a:lstStyle/>
          <a:p>
            <a:pPr algn="just">
              <a:buFont typeface="Wingdings" panose="05000000000000000000" pitchFamily="2" charset="2"/>
              <a:buChar char="ü"/>
            </a:pPr>
            <a:r>
              <a:rPr lang="tr-TR" altLang="tr-TR" sz="2600" dirty="0">
                <a:latin typeface="Times New Roman" panose="02020603050405020304" pitchFamily="18" charset="0"/>
                <a:cs typeface="Times New Roman" panose="02020603050405020304" pitchFamily="18" charset="0"/>
              </a:rPr>
              <a:t>Biri onlara kötü, rahatsız edici bir şey yaparsa arkadaşlarından ya da büyüklerinden yardım istemeyi öğretin.</a:t>
            </a:r>
            <a:r>
              <a:rPr lang="tr-TR" altLang="tr-TR" sz="2600" dirty="0">
                <a:solidFill>
                  <a:srgbClr val="002060"/>
                </a:solidFill>
                <a:latin typeface="Times New Roman" panose="02020603050405020304" pitchFamily="18" charset="0"/>
                <a:cs typeface="Times New Roman" panose="02020603050405020304" pitchFamily="18" charset="0"/>
              </a:rPr>
              <a:t> </a:t>
            </a:r>
            <a:endParaRPr lang="tr-TR" altLang="tr-TR" sz="2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altLang="tr-TR" sz="2600" dirty="0">
                <a:latin typeface="Times New Roman" panose="02020603050405020304" pitchFamily="18" charset="0"/>
                <a:cs typeface="Times New Roman" panose="02020603050405020304" pitchFamily="18" charset="0"/>
              </a:rPr>
              <a:t>Onlara sizinle her türlü sorunu paylaşabileceği inancını yerleştirin</a:t>
            </a:r>
          </a:p>
          <a:p>
            <a:pPr algn="just">
              <a:buFont typeface="Wingdings" panose="05000000000000000000" pitchFamily="2" charset="2"/>
              <a:buChar char="ü"/>
            </a:pPr>
            <a:r>
              <a:rPr lang="tr-TR" altLang="tr-TR" sz="2600" dirty="0">
                <a:latin typeface="Times New Roman" panose="02020603050405020304" pitchFamily="18" charset="0"/>
                <a:cs typeface="Times New Roman" panose="02020603050405020304" pitchFamily="18" charset="0"/>
              </a:rPr>
              <a:t>Aile içi iletişimi güçlü olan öğrenciler kendilerini daha iyi ifade edebilmektedirler.</a:t>
            </a:r>
          </a:p>
          <a:p>
            <a:pPr algn="just">
              <a:buFont typeface="Wingdings" panose="05000000000000000000" pitchFamily="2" charset="2"/>
              <a:buChar char="ü"/>
            </a:pPr>
            <a:r>
              <a:rPr lang="tr-TR" altLang="tr-TR" sz="2600" dirty="0">
                <a:latin typeface="Times New Roman" panose="02020603050405020304" pitchFamily="18" charset="0"/>
                <a:cs typeface="Times New Roman" panose="02020603050405020304" pitchFamily="18" charset="0"/>
              </a:rPr>
              <a:t>Çocuklara bu konuda mutlaka güvenin, çünkü çocuklar bu konularda yalan söylemezler!</a:t>
            </a:r>
          </a:p>
        </p:txBody>
      </p:sp>
      <p:pic>
        <p:nvPicPr>
          <p:cNvPr id="84996"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489665" flipV="1">
            <a:off x="6567488" y="5195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0789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latin typeface="Times New Roman" panose="02020603050405020304" pitchFamily="18" charset="0"/>
                <a:cs typeface="Times New Roman" panose="02020603050405020304" pitchFamily="18" charset="0"/>
              </a:rPr>
              <a:t>DİJİTAL MAHREMİYET VE SİBER ZORBALIK</a:t>
            </a:r>
            <a:endParaRPr lang="tr-TR" sz="3600" dirty="0"/>
          </a:p>
        </p:txBody>
      </p:sp>
      <p:sp>
        <p:nvSpPr>
          <p:cNvPr id="3" name="İçerik Yer Tutucusu 2"/>
          <p:cNvSpPr>
            <a:spLocks noGrp="1"/>
          </p:cNvSpPr>
          <p:nvPr>
            <p:ph idx="1"/>
          </p:nvPr>
        </p:nvSpPr>
        <p:spPr>
          <a:xfrm>
            <a:off x="457200" y="1600200"/>
            <a:ext cx="8229600" cy="4997152"/>
          </a:xfrm>
        </p:spPr>
        <p:txBody>
          <a:bodyPr>
            <a:noAutofit/>
          </a:bodyPr>
          <a:lstStyle/>
          <a:p>
            <a:pPr marL="0" indent="0" algn="just">
              <a:buNone/>
            </a:pPr>
            <a:r>
              <a:rPr lang="tr-TR" sz="2600" b="1" dirty="0">
                <a:latin typeface="Times New Roman" panose="02020603050405020304" pitchFamily="18" charset="0"/>
                <a:cs typeface="Times New Roman" panose="02020603050405020304" pitchFamily="18" charset="0"/>
              </a:rPr>
              <a:t>Siber Zorbalık: </a:t>
            </a:r>
          </a:p>
          <a:p>
            <a:pPr marL="0" indent="0" algn="just">
              <a:buNone/>
            </a:pPr>
            <a:r>
              <a:rPr lang="tr-TR" sz="2600" b="1" dirty="0">
                <a:latin typeface="Times New Roman" panose="02020603050405020304" pitchFamily="18" charset="0"/>
                <a:cs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Başka bir kişiyi taciz ya da tehdit etmek, utandırmak veya hedef almak için teknolojik araçların kullanılmasıdır.</a:t>
            </a:r>
          </a:p>
          <a:p>
            <a:pPr marL="0" indent="0" algn="just">
              <a:buNone/>
            </a:pPr>
            <a:r>
              <a:rPr lang="tr-TR" sz="2600" dirty="0">
                <a:latin typeface="Times New Roman" panose="02020603050405020304" pitchFamily="18" charset="0"/>
                <a:cs typeface="Times New Roman" panose="02020603050405020304" pitchFamily="18" charset="0"/>
              </a:rPr>
              <a:t>	Siber Zorbalıkla baş etmede; yasaklayıcı önlemler yerine bilinçli kullanıma teşvik etmek önemlidir. </a:t>
            </a:r>
          </a:p>
        </p:txBody>
      </p:sp>
    </p:spTree>
    <p:extLst>
      <p:ext uri="{BB962C8B-B14F-4D97-AF65-F5344CB8AC3E}">
        <p14:creationId xmlns:p14="http://schemas.microsoft.com/office/powerpoint/2010/main" val="21615335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latin typeface="Times New Roman" panose="02020603050405020304" pitchFamily="18" charset="0"/>
                <a:cs typeface="Times New Roman" panose="02020603050405020304" pitchFamily="18" charset="0"/>
              </a:rPr>
              <a:t>DİJİTAL ORTAMDA İHMAL VE İSTİSMAR</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89856" y="1470794"/>
            <a:ext cx="8496944" cy="5112568"/>
          </a:xfrm>
        </p:spPr>
        <p:txBody>
          <a:bodyPr>
            <a:normAutofit/>
          </a:bodyPr>
          <a:lstStyle/>
          <a:p>
            <a:pPr algn="just">
              <a:lnSpc>
                <a:spcPct val="120000"/>
              </a:lnSpc>
              <a:buFont typeface="Wingdings" panose="05000000000000000000" pitchFamily="2" charset="2"/>
              <a:buChar char="§"/>
            </a:pPr>
            <a:r>
              <a:rPr lang="tr-TR" sz="2600" dirty="0">
                <a:latin typeface="Times New Roman" panose="02020603050405020304" pitchFamily="18" charset="0"/>
                <a:cs typeface="Times New Roman" panose="02020603050405020304" pitchFamily="18" charset="0"/>
              </a:rPr>
              <a:t>Çocuklarınızın sosyal medya hesapları varsa; </a:t>
            </a:r>
          </a:p>
          <a:p>
            <a:pPr marL="0" indent="0" algn="just">
              <a:lnSpc>
                <a:spcPct val="120000"/>
              </a:lnSpc>
              <a:buNone/>
            </a:pPr>
            <a:r>
              <a:rPr lang="tr-TR" sz="2600" dirty="0">
                <a:latin typeface="Times New Roman" panose="02020603050405020304" pitchFamily="18" charset="0"/>
                <a:cs typeface="Times New Roman" panose="02020603050405020304" pitchFamily="18" charset="0"/>
              </a:rPr>
              <a:t>Kullanımıyla ilgili bilinçlendirilmesi; Örneğin; sosyal medya hesabının şifresinin kendine özel olduğu arkadaşları da dahil paylaşılmaması gerektiği, kendine ait özel bilgilerin herkese açık olmaması (doğum tarihi, ev, okul adresi, fotoğrafları vb.) gerektiği, tanımadığı kişilerden gelen arkadaşlık isteklerini kabul etmemeleri gerektiği ve eğer tanımadığı kişiler tarafından rahatsız edici içerik ya da mesajlarda güvendikleri kişi ya da kişilerden yardım istemelerinin gerektiği anlatılmalıdır.</a:t>
            </a:r>
          </a:p>
        </p:txBody>
      </p:sp>
    </p:spTree>
    <p:extLst>
      <p:ext uri="{BB962C8B-B14F-4D97-AF65-F5344CB8AC3E}">
        <p14:creationId xmlns:p14="http://schemas.microsoft.com/office/powerpoint/2010/main" val="5746133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latin typeface="Times New Roman" panose="02020603050405020304" pitchFamily="18" charset="0"/>
                <a:cs typeface="Times New Roman" panose="02020603050405020304" pitchFamily="18" charset="0"/>
              </a:rPr>
              <a:t>DİJİTAL ORTAMDA İHMAL VE İSTİSMAR</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395536" y="1412776"/>
            <a:ext cx="8352928" cy="4968552"/>
          </a:xfrm>
        </p:spPr>
        <p:txBody>
          <a:bodyPr>
            <a:normAutofit/>
          </a:bodyPr>
          <a:lstStyle/>
          <a:p>
            <a:pPr marL="0" indent="0" algn="just">
              <a:buNone/>
            </a:pPr>
            <a:r>
              <a:rPr lang="tr-TR" sz="2600" dirty="0">
                <a:latin typeface="Times New Roman" panose="02020603050405020304" pitchFamily="18" charset="0"/>
                <a:cs typeface="Times New Roman" panose="02020603050405020304" pitchFamily="18" charset="0"/>
              </a:rPr>
              <a:t>Nasıl ki günlük yaşamımızda tanımadığımız insanları evimize almıyorsak, aynı şekilde sosyal medya kullanımında buna dikkat etmemiz gerektiği çocuklara anlatılmalıdır.</a:t>
            </a:r>
          </a:p>
          <a:p>
            <a:pPr marL="0" indent="0" algn="just">
              <a:buNone/>
            </a:pPr>
            <a:r>
              <a:rPr lang="tr-TR" sz="2600" dirty="0">
                <a:latin typeface="Times New Roman" panose="02020603050405020304" pitchFamily="18" charset="0"/>
                <a:cs typeface="Times New Roman" panose="02020603050405020304" pitchFamily="18" charset="0"/>
              </a:rPr>
              <a:t>Kendi özeline nasıl saygı gösterilmesi isteniyorsa, başkalarının özeline de saygı gösterilmesi gerektiği anlatılmalıdır. </a:t>
            </a:r>
            <a:r>
              <a:rPr lang="tr-TR" sz="2600" b="1" dirty="0">
                <a:latin typeface="Times New Roman" panose="02020603050405020304" pitchFamily="18" charset="0"/>
                <a:cs typeface="Times New Roman" panose="02020603050405020304" pitchFamily="18" charset="0"/>
              </a:rPr>
              <a:t>Arkadaşlarının </a:t>
            </a:r>
            <a:r>
              <a:rPr lang="tr-TR" sz="2600" b="1" u="sng" dirty="0">
                <a:latin typeface="Times New Roman" panose="02020603050405020304" pitchFamily="18" charset="0"/>
                <a:cs typeface="Times New Roman" panose="02020603050405020304" pitchFamily="18" charset="0"/>
              </a:rPr>
              <a:t>fotoğraflarını</a:t>
            </a:r>
            <a:r>
              <a:rPr lang="tr-TR" sz="2600" b="1" dirty="0">
                <a:latin typeface="Times New Roman" panose="02020603050405020304" pitchFamily="18" charset="0"/>
                <a:cs typeface="Times New Roman" panose="02020603050405020304" pitchFamily="18" charset="0"/>
              </a:rPr>
              <a:t> ve </a:t>
            </a:r>
            <a:r>
              <a:rPr lang="tr-TR" sz="2600" b="1" u="sng" dirty="0">
                <a:latin typeface="Times New Roman" panose="02020603050405020304" pitchFamily="18" charset="0"/>
                <a:cs typeface="Times New Roman" panose="02020603050405020304" pitchFamily="18" charset="0"/>
              </a:rPr>
              <a:t>videolarını </a:t>
            </a:r>
            <a:r>
              <a:rPr lang="tr-TR" sz="2600" b="1" dirty="0">
                <a:latin typeface="Times New Roman" panose="02020603050405020304" pitchFamily="18" charset="0"/>
                <a:cs typeface="Times New Roman" panose="02020603050405020304" pitchFamily="18" charset="0"/>
              </a:rPr>
              <a:t>onların izni olmadan paylaşmanın, yaymanın yasal olmadığı belirtilmelidir. </a:t>
            </a:r>
          </a:p>
        </p:txBody>
      </p:sp>
    </p:spTree>
    <p:extLst>
      <p:ext uri="{BB962C8B-B14F-4D97-AF65-F5344CB8AC3E}">
        <p14:creationId xmlns:p14="http://schemas.microsoft.com/office/powerpoint/2010/main" val="8552953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latin typeface="Times New Roman" panose="02020603050405020304" pitchFamily="18" charset="0"/>
                <a:cs typeface="Times New Roman" panose="02020603050405020304" pitchFamily="18" charset="0"/>
              </a:rPr>
              <a:t>DİJİTAL ORTAMDA İHMAL VE İSTİSMAR</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pPr marL="0" indent="0" algn="just">
              <a:buNone/>
            </a:pPr>
            <a:r>
              <a:rPr lang="tr-TR" sz="2600" dirty="0">
                <a:latin typeface="Times New Roman" panose="02020603050405020304" pitchFamily="18" charset="0"/>
                <a:cs typeface="Times New Roman" panose="02020603050405020304" pitchFamily="18" charset="0"/>
              </a:rPr>
              <a:t>	Teknoloji bağımlısı çocukların sosyal ilişkileri zayıf olabilir. O nedenle bu çocukları oyunlara katmak, diğer çocuklara katılmalarını sağlamak sosyalleşmeleri anlamında önemlidir. </a:t>
            </a:r>
          </a:p>
          <a:p>
            <a:pPr marL="0" indent="0" algn="just">
              <a:buNone/>
            </a:pPr>
            <a:r>
              <a:rPr lang="tr-TR" sz="2600" dirty="0">
                <a:latin typeface="Times New Roman" panose="02020603050405020304" pitchFamily="18" charset="0"/>
                <a:cs typeface="Times New Roman" panose="02020603050405020304" pitchFamily="18" charset="0"/>
              </a:rPr>
              <a:t>	Çocukların sportif, sanatsal faaliyetlere katılımı teşvik edilmelidir.</a:t>
            </a:r>
          </a:p>
        </p:txBody>
      </p:sp>
    </p:spTree>
    <p:extLst>
      <p:ext uri="{BB962C8B-B14F-4D97-AF65-F5344CB8AC3E}">
        <p14:creationId xmlns:p14="http://schemas.microsoft.com/office/powerpoint/2010/main" val="22014660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latin typeface="Times New Roman" panose="02020603050405020304" pitchFamily="18" charset="0"/>
                <a:cs typeface="Times New Roman" panose="02020603050405020304" pitchFamily="18" charset="0"/>
              </a:rPr>
              <a:t>DİJİTAL ORTAMDA İHMAL VE İSTİSMAR</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600200"/>
            <a:ext cx="8229600" cy="4565104"/>
          </a:xfrm>
        </p:spPr>
        <p:txBody>
          <a:bodyPr>
            <a:normAutofit/>
          </a:bodyPr>
          <a:lstStyle/>
          <a:p>
            <a:pPr marL="0" indent="0" algn="just">
              <a:buNone/>
            </a:pPr>
            <a:r>
              <a:rPr lang="tr-TR" sz="2600" dirty="0">
                <a:latin typeface="Times New Roman" panose="02020603050405020304" pitchFamily="18" charset="0"/>
                <a:cs typeface="Times New Roman" panose="02020603050405020304" pitchFamily="18" charset="0"/>
              </a:rPr>
              <a:t>	</a:t>
            </a:r>
            <a:r>
              <a:rPr lang="tr-TR" sz="2600" dirty="0" err="1">
                <a:latin typeface="Times New Roman" panose="02020603050405020304" pitchFamily="18" charset="0"/>
                <a:cs typeface="Times New Roman" panose="02020603050405020304" pitchFamily="18" charset="0"/>
              </a:rPr>
              <a:t>Çoculardaki</a:t>
            </a:r>
            <a:r>
              <a:rPr lang="tr-TR" sz="2600" dirty="0">
                <a:latin typeface="Times New Roman" panose="02020603050405020304" pitchFamily="18" charset="0"/>
                <a:cs typeface="Times New Roman" panose="02020603050405020304" pitchFamily="18" charset="0"/>
              </a:rPr>
              <a:t> ani ruhsal değişimler de bize bilgi vermektedir. Birden içe kapanması, öfke duygusunun artması, yeme alışkanlığının değişimi, kişisel bakımının azalması, okul başarısında düşüşlerin yaşanması, arkadaşlık ilişkilerinde bozulmaların yaşanması vb. durumlar bize ipucu verebilir. </a:t>
            </a:r>
          </a:p>
          <a:p>
            <a:pPr marL="0" indent="0" algn="just">
              <a:buNone/>
            </a:pPr>
            <a:r>
              <a:rPr lang="tr-TR" sz="2600" dirty="0">
                <a:latin typeface="Times New Roman" panose="02020603050405020304" pitchFamily="18" charset="0"/>
                <a:cs typeface="Times New Roman" panose="02020603050405020304" pitchFamily="18" charset="0"/>
              </a:rPr>
              <a:t>	Bu durumlarda varsa okul rehberlik servisine yoksa bir ruh sağlığı uzmanı ile görüşülmesi çocuğun yararına olacaktır.</a:t>
            </a:r>
          </a:p>
        </p:txBody>
      </p:sp>
    </p:spTree>
    <p:extLst>
      <p:ext uri="{BB962C8B-B14F-4D97-AF65-F5344CB8AC3E}">
        <p14:creationId xmlns:p14="http://schemas.microsoft.com/office/powerpoint/2010/main" val="29303844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229600" cy="6381328"/>
          </a:xfrm>
        </p:spPr>
        <p:txBody>
          <a:bodyPr>
            <a:noAutofit/>
          </a:bodyPr>
          <a:lstStyle/>
          <a:p>
            <a:pPr marL="0" indent="0" algn="just">
              <a:buNone/>
            </a:pPr>
            <a:r>
              <a:rPr lang="tr-TR" sz="2600" b="1" dirty="0">
                <a:latin typeface="Times New Roman" panose="02020603050405020304" pitchFamily="18" charset="0"/>
                <a:cs typeface="Times New Roman" panose="02020603050405020304" pitchFamily="18" charset="0"/>
              </a:rPr>
              <a:t>Türk Ceza Kanunu’nda;</a:t>
            </a:r>
          </a:p>
          <a:p>
            <a:pPr marL="0" indent="0" algn="just">
              <a:buNone/>
            </a:pPr>
            <a:r>
              <a:rPr lang="tr-TR" sz="2600" b="1" dirty="0">
                <a:latin typeface="Times New Roman" panose="02020603050405020304" pitchFamily="18" charset="0"/>
                <a:cs typeface="Times New Roman" panose="02020603050405020304" pitchFamily="18" charset="0"/>
              </a:rPr>
              <a:t>Verileri hukuka aykırı olarak verme veya ele geçirme </a:t>
            </a:r>
          </a:p>
          <a:p>
            <a:pPr marL="0" indent="0" algn="just">
              <a:buNone/>
            </a:pPr>
            <a:r>
              <a:rPr lang="tr-TR" sz="2600" b="1" dirty="0">
                <a:latin typeface="Times New Roman" panose="02020603050405020304" pitchFamily="18" charset="0"/>
                <a:cs typeface="Times New Roman" panose="02020603050405020304" pitchFamily="18" charset="0"/>
              </a:rPr>
              <a:t>Madde 136</a:t>
            </a:r>
          </a:p>
          <a:p>
            <a:pPr marL="514350" indent="-514350" algn="just">
              <a:buAutoNum type="arabicParenBoth"/>
            </a:pPr>
            <a:r>
              <a:rPr lang="tr-TR" sz="2600" dirty="0">
                <a:latin typeface="Times New Roman" panose="02020603050405020304" pitchFamily="18" charset="0"/>
                <a:cs typeface="Times New Roman" panose="02020603050405020304" pitchFamily="18" charset="0"/>
              </a:rPr>
              <a:t>Kişisel verileri, hukuka aykırı olarak bir başkasına veren, yayan veya ele geçiren kişi, iki yıldan dört yıla kadar hapis cezası ile cezalandırılır.</a:t>
            </a:r>
          </a:p>
          <a:p>
            <a:pPr marL="514350" indent="-514350" algn="just">
              <a:buAutoNum type="arabicParenBoth"/>
            </a:pPr>
            <a:r>
              <a:rPr lang="tr-TR" sz="2600" dirty="0">
                <a:latin typeface="Times New Roman" panose="02020603050405020304" pitchFamily="18" charset="0"/>
                <a:cs typeface="Times New Roman" panose="02020603050405020304" pitchFamily="18" charset="0"/>
              </a:rPr>
              <a:t>Suçun konusunun, Ceza Muhakemesi Kanununun 236 </a:t>
            </a:r>
            <a:r>
              <a:rPr lang="tr-TR" sz="2600" dirty="0" err="1">
                <a:latin typeface="Times New Roman" panose="02020603050405020304" pitchFamily="18" charset="0"/>
                <a:cs typeface="Times New Roman" panose="02020603050405020304" pitchFamily="18" charset="0"/>
              </a:rPr>
              <a:t>ncı</a:t>
            </a:r>
            <a:r>
              <a:rPr lang="tr-TR" sz="2600" dirty="0">
                <a:latin typeface="Times New Roman" panose="02020603050405020304" pitchFamily="18" charset="0"/>
                <a:cs typeface="Times New Roman" panose="02020603050405020304" pitchFamily="18" charset="0"/>
              </a:rPr>
              <a:t> maddesinin beşinci ve altıncı fıkraları uyarınca kayda alınan beyan ve görüntüler olması durumunda verilecek ceza bir kat artırılır. </a:t>
            </a:r>
          </a:p>
        </p:txBody>
      </p:sp>
    </p:spTree>
    <p:extLst>
      <p:ext uri="{BB962C8B-B14F-4D97-AF65-F5344CB8AC3E}">
        <p14:creationId xmlns:p14="http://schemas.microsoft.com/office/powerpoint/2010/main" val="9083071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6264696"/>
          </a:xfrm>
        </p:spPr>
        <p:txBody>
          <a:bodyPr>
            <a:noAutofit/>
          </a:bodyPr>
          <a:lstStyle/>
          <a:p>
            <a:pPr marL="0" indent="0" algn="just">
              <a:buNone/>
            </a:pPr>
            <a:r>
              <a:rPr lang="tr-TR" sz="2600" b="1" dirty="0">
                <a:latin typeface="Times New Roman" panose="02020603050405020304" pitchFamily="18" charset="0"/>
                <a:cs typeface="Times New Roman" panose="02020603050405020304" pitchFamily="18" charset="0"/>
              </a:rPr>
              <a:t>Türk Ceza Kanunu’nda;</a:t>
            </a:r>
          </a:p>
          <a:p>
            <a:pPr marL="0" indent="0" algn="just">
              <a:buNone/>
            </a:pPr>
            <a:r>
              <a:rPr lang="tr-TR" sz="2600" b="1" dirty="0">
                <a:latin typeface="Times New Roman" panose="02020603050405020304" pitchFamily="18" charset="0"/>
                <a:cs typeface="Times New Roman" panose="02020603050405020304" pitchFamily="18" charset="0"/>
              </a:rPr>
              <a:t>Kişiler arasındaki konuşmaların dinlenmesi ve kayda alınması </a:t>
            </a:r>
          </a:p>
          <a:p>
            <a:pPr marL="0" indent="0" algn="just">
              <a:buNone/>
            </a:pPr>
            <a:r>
              <a:rPr lang="tr-TR" sz="2600" b="1" dirty="0">
                <a:latin typeface="Times New Roman" panose="02020603050405020304" pitchFamily="18" charset="0"/>
                <a:cs typeface="Times New Roman" panose="02020603050405020304" pitchFamily="18" charset="0"/>
              </a:rPr>
              <a:t>Madde 133</a:t>
            </a:r>
          </a:p>
          <a:p>
            <a:pPr marL="0" indent="0" algn="just">
              <a:buNone/>
            </a:pPr>
            <a:r>
              <a:rPr lang="tr-TR" sz="2600" dirty="0">
                <a:latin typeface="Times New Roman" panose="02020603050405020304" pitchFamily="18" charset="0"/>
                <a:cs typeface="Times New Roman" panose="02020603050405020304" pitchFamily="18" charset="0"/>
              </a:rPr>
              <a:t>(1) Kişiler arasındaki aleni olmayan konuşmaları, taraflardan herhangi birinin rızası olmaksızın bir aletle dinleyen veya bunları bir ses alma cihazı ile kaydeden kişi, iki yıldan beş yıla kadar hapis cezası ile cezalandırılır.</a:t>
            </a:r>
          </a:p>
          <a:p>
            <a:pPr marL="0" indent="0" algn="just">
              <a:buNone/>
            </a:pPr>
            <a:r>
              <a:rPr lang="tr-TR" sz="2600" dirty="0">
                <a:latin typeface="Times New Roman" panose="02020603050405020304" pitchFamily="18" charset="0"/>
                <a:cs typeface="Times New Roman" panose="02020603050405020304" pitchFamily="18" charset="0"/>
              </a:rPr>
              <a:t>(2) Katıldığı aleni olmayan bir söyleşiyi, diğer konuşanların rızası olmadan ses alma cihazı ile kayda alan kişi, altı aydan iki yıla kadar hapis veya adlî para cezası ile cezalandırılır.</a:t>
            </a:r>
          </a:p>
        </p:txBody>
      </p:sp>
    </p:spTree>
    <p:extLst>
      <p:ext uri="{BB962C8B-B14F-4D97-AF65-F5344CB8AC3E}">
        <p14:creationId xmlns:p14="http://schemas.microsoft.com/office/powerpoint/2010/main" val="5415306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0680"/>
          </a:xfrm>
        </p:spPr>
        <p:txBody>
          <a:bodyPr>
            <a:noAutofit/>
          </a:bodyPr>
          <a:lstStyle/>
          <a:p>
            <a:pPr marL="0" indent="0" algn="just">
              <a:buNone/>
            </a:pPr>
            <a:r>
              <a:rPr lang="tr-TR" sz="2600" b="1" dirty="0">
                <a:latin typeface="Times New Roman" panose="02020603050405020304" pitchFamily="18" charset="0"/>
                <a:cs typeface="Times New Roman" panose="02020603050405020304" pitchFamily="18" charset="0"/>
              </a:rPr>
              <a:t>Türk Ceza Kanunu’nda;</a:t>
            </a:r>
          </a:p>
          <a:p>
            <a:pPr marL="0" indent="0" algn="just">
              <a:buNone/>
            </a:pPr>
            <a:r>
              <a:rPr lang="tr-TR" sz="2600" b="1" dirty="0">
                <a:latin typeface="Times New Roman" panose="02020603050405020304" pitchFamily="18" charset="0"/>
                <a:cs typeface="Times New Roman" panose="02020603050405020304" pitchFamily="18" charset="0"/>
              </a:rPr>
              <a:t>Müstehcenlik</a:t>
            </a:r>
          </a:p>
          <a:p>
            <a:pPr marL="0" indent="0" algn="just">
              <a:buNone/>
            </a:pPr>
            <a:r>
              <a:rPr lang="tr-TR" sz="2600" dirty="0">
                <a:latin typeface="Times New Roman" panose="02020603050405020304" pitchFamily="18" charset="0"/>
                <a:cs typeface="Times New Roman" panose="02020603050405020304" pitchFamily="18" charset="0"/>
              </a:rPr>
              <a:t> </a:t>
            </a:r>
            <a:r>
              <a:rPr lang="tr-TR" sz="2600" b="1" dirty="0">
                <a:latin typeface="Times New Roman" panose="02020603050405020304" pitchFamily="18" charset="0"/>
                <a:cs typeface="Times New Roman" panose="02020603050405020304" pitchFamily="18" charset="0"/>
              </a:rPr>
              <a:t>Madde 226- </a:t>
            </a:r>
            <a:r>
              <a:rPr lang="tr-TR" sz="2600" dirty="0">
                <a:latin typeface="Times New Roman" panose="02020603050405020304" pitchFamily="18" charset="0"/>
                <a:cs typeface="Times New Roman" panose="02020603050405020304" pitchFamily="18" charset="0"/>
              </a:rPr>
              <a:t>(1) a) Bir çocuğa müstehcen görüntü, yazı veya sözleri içeren ürünleri veren ya da bunların içeriğini gösteren, okuyan, okutan veya dinleten,</a:t>
            </a:r>
          </a:p>
          <a:p>
            <a:pPr marL="0" indent="0" algn="just">
              <a:buNone/>
            </a:pPr>
            <a:r>
              <a:rPr lang="tr-TR" sz="2600" dirty="0">
                <a:latin typeface="Times New Roman" panose="02020603050405020304" pitchFamily="18" charset="0"/>
                <a:cs typeface="Times New Roman" panose="02020603050405020304" pitchFamily="18" charset="0"/>
              </a:rPr>
              <a:t> b) Bunların içeriklerini çocukların girebileceği veya görebileceği yerlerde ya da alenen gösteren, görülebilecek şekilde sergileyen, okuyan, okutan, söyleyen, söyleten,</a:t>
            </a:r>
          </a:p>
          <a:p>
            <a:pPr marL="0" indent="0" algn="just">
              <a:buNone/>
            </a:pPr>
            <a:r>
              <a:rPr lang="tr-TR" sz="2600" dirty="0">
                <a:latin typeface="Times New Roman" panose="02020603050405020304" pitchFamily="18" charset="0"/>
                <a:cs typeface="Times New Roman" panose="02020603050405020304" pitchFamily="18" charset="0"/>
              </a:rPr>
              <a:t>(2) Müstehcen görüntü, yazı veya sözleri basın ve yayın yolu ile yayınlayan veya yayınlanmasına aracılık eden kişi altı aydan üç yıla kadar hapis ve beş bin güne kadar adlî para cezası ile cezalandırılır.</a:t>
            </a:r>
          </a:p>
        </p:txBody>
      </p:sp>
    </p:spTree>
    <p:extLst>
      <p:ext uri="{BB962C8B-B14F-4D97-AF65-F5344CB8AC3E}">
        <p14:creationId xmlns:p14="http://schemas.microsoft.com/office/powerpoint/2010/main" val="14139624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DİJİTAL MAHREMİYET KAYNAKÇA</a:t>
            </a:r>
          </a:p>
        </p:txBody>
      </p:sp>
      <p:sp>
        <p:nvSpPr>
          <p:cNvPr id="3" name="İçerik Yer Tutucusu 2"/>
          <p:cNvSpPr>
            <a:spLocks noGrp="1"/>
          </p:cNvSpPr>
          <p:nvPr>
            <p:ph idx="1"/>
          </p:nvPr>
        </p:nvSpPr>
        <p:spPr>
          <a:xfrm>
            <a:off x="457200" y="1268760"/>
            <a:ext cx="8229600" cy="4857403"/>
          </a:xfrm>
        </p:spPr>
        <p:txBody>
          <a:bodyPr>
            <a:normAutofit/>
          </a:bodyPr>
          <a:lstStyle/>
          <a:p>
            <a:pPr marL="457200" indent="-457200" algn="just">
              <a:buFont typeface="+mj-lt"/>
              <a:buAutoNum type="arabicPeriod"/>
            </a:pPr>
            <a:r>
              <a:rPr lang="tr-TR" sz="1600" dirty="0">
                <a:latin typeface="Times New Roman" panose="02020603050405020304" pitchFamily="18" charset="0"/>
                <a:cs typeface="Times New Roman" panose="02020603050405020304" pitchFamily="18" charset="0"/>
              </a:rPr>
              <a:t>Güran Yiğitbaşı, K. (2022) Haberde Çocuk ve Mahremiyet. Ş. Albayrak, </a:t>
            </a:r>
            <a:r>
              <a:rPr lang="tr-TR" sz="1600" i="1" dirty="0">
                <a:latin typeface="Times New Roman" panose="02020603050405020304" pitchFamily="18" charset="0"/>
                <a:cs typeface="Times New Roman" panose="02020603050405020304" pitchFamily="18" charset="0"/>
              </a:rPr>
              <a:t>Tüm yönleriyle mahremiyet </a:t>
            </a:r>
            <a:r>
              <a:rPr lang="tr-TR" sz="1600" dirty="0">
                <a:latin typeface="Times New Roman" panose="02020603050405020304" pitchFamily="18" charset="0"/>
                <a:cs typeface="Times New Roman" panose="02020603050405020304" pitchFamily="18" charset="0"/>
              </a:rPr>
              <a:t>(</a:t>
            </a:r>
            <a:r>
              <a:rPr lang="tr-TR" sz="1600" dirty="0" err="1">
                <a:latin typeface="Times New Roman" panose="02020603050405020304" pitchFamily="18" charset="0"/>
                <a:cs typeface="Times New Roman" panose="02020603050405020304" pitchFamily="18" charset="0"/>
              </a:rPr>
              <a:t>ss</a:t>
            </a:r>
            <a:r>
              <a:rPr lang="tr-TR" sz="1600" dirty="0">
                <a:latin typeface="Times New Roman" panose="02020603050405020304" pitchFamily="18" charset="0"/>
                <a:cs typeface="Times New Roman" panose="02020603050405020304" pitchFamily="18" charset="0"/>
              </a:rPr>
              <a:t>. 365-386). Ankara: Artı 6 Medya Reklam Matbaa.</a:t>
            </a:r>
          </a:p>
          <a:p>
            <a:pPr marL="457200" indent="-457200" algn="just">
              <a:buFont typeface="+mj-lt"/>
              <a:buAutoNum type="arabicPeriod"/>
            </a:pPr>
            <a:r>
              <a:rPr lang="tr-TR" sz="1600" dirty="0">
                <a:latin typeface="Times New Roman" panose="02020603050405020304" pitchFamily="18" charset="0"/>
                <a:cs typeface="Times New Roman" panose="02020603050405020304" pitchFamily="18" charset="0"/>
              </a:rPr>
              <a:t>Özel Eğitim ve Rehberlik Hizmetleri Genel Müdürlüğü, ‘Güvenli İnternet Kullanımı’, Aile Eğitim Serisi, (</a:t>
            </a:r>
            <a:r>
              <a:rPr lang="tr-TR" sz="1600" dirty="0" err="1">
                <a:latin typeface="Times New Roman" panose="02020603050405020304" pitchFamily="18" charset="0"/>
                <a:cs typeface="Times New Roman" panose="02020603050405020304" pitchFamily="18" charset="0"/>
              </a:rPr>
              <a:t>t.y</a:t>
            </a:r>
            <a:r>
              <a:rPr lang="tr-TR" sz="1600"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tr-TR" sz="1600" dirty="0">
                <a:latin typeface="Times New Roman" panose="02020603050405020304" pitchFamily="18" charset="0"/>
                <a:cs typeface="Times New Roman" panose="02020603050405020304" pitchFamily="18" charset="0"/>
              </a:rPr>
              <a:t>Özel Eğitim ve Rehberlik Hizmetleri Genel Müdürlüğü, ‘Çocuklarımız İçin Bilinçli İnternet Kullanımı’(</a:t>
            </a:r>
            <a:r>
              <a:rPr lang="tr-TR" sz="1600" dirty="0" err="1">
                <a:latin typeface="Times New Roman" panose="02020603050405020304" pitchFamily="18" charset="0"/>
                <a:cs typeface="Times New Roman" panose="02020603050405020304" pitchFamily="18" charset="0"/>
              </a:rPr>
              <a:t>t.y</a:t>
            </a:r>
            <a:r>
              <a:rPr lang="tr-TR" sz="1600"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tr-TR" sz="1600" dirty="0">
                <a:latin typeface="Times New Roman" panose="02020603050405020304" pitchFamily="18" charset="0"/>
                <a:cs typeface="Times New Roman" panose="02020603050405020304" pitchFamily="18" charset="0"/>
              </a:rPr>
              <a:t>Bilgi Teknolojileri ve İletişim Kurumu, Güvenli İnternet Merkezi, ‘ Dijital Mahremiyet’ (Ocak, 2021) </a:t>
            </a:r>
          </a:p>
          <a:p>
            <a:pPr marL="457200" indent="-457200" algn="just">
              <a:buFont typeface="+mj-lt"/>
              <a:buAutoNum type="arabicPeriod"/>
            </a:pPr>
            <a:r>
              <a:rPr lang="tr-TR" sz="1600" dirty="0">
                <a:latin typeface="Times New Roman" panose="02020603050405020304" pitchFamily="18" charset="0"/>
                <a:cs typeface="Times New Roman" panose="02020603050405020304" pitchFamily="18" charset="0"/>
              </a:rPr>
              <a:t>Çıtak Bilgin N., Tokur Kesgin M. ve Ak B. (2018).</a:t>
            </a:r>
            <a:r>
              <a:rPr lang="tr-TR" sz="1600" i="1" dirty="0">
                <a:latin typeface="Times New Roman" panose="02020603050405020304" pitchFamily="18" charset="0"/>
                <a:cs typeface="Times New Roman" panose="02020603050405020304" pitchFamily="18" charset="0"/>
              </a:rPr>
              <a:t>Yetişkinlerin İnternet Kullanma Durumu ve Bazı </a:t>
            </a:r>
            <a:r>
              <a:rPr lang="tr-TR" sz="1600" i="1" dirty="0" err="1">
                <a:latin typeface="Times New Roman" panose="02020603050405020304" pitchFamily="18" charset="0"/>
                <a:cs typeface="Times New Roman" panose="02020603050405020304" pitchFamily="18" charset="0"/>
              </a:rPr>
              <a:t>Sosyo</a:t>
            </a:r>
            <a:r>
              <a:rPr lang="tr-TR" sz="1600" i="1" dirty="0">
                <a:latin typeface="Times New Roman" panose="02020603050405020304" pitchFamily="18" charset="0"/>
                <a:cs typeface="Times New Roman" panose="02020603050405020304" pitchFamily="18" charset="0"/>
              </a:rPr>
              <a:t>-Demografik Değişkenler ile İlişkisi, </a:t>
            </a:r>
            <a:r>
              <a:rPr lang="tr-TR" sz="1600" dirty="0">
                <a:latin typeface="Times New Roman" panose="02020603050405020304" pitchFamily="18" charset="0"/>
                <a:cs typeface="Times New Roman" panose="02020603050405020304" pitchFamily="18" charset="0"/>
              </a:rPr>
              <a:t>Bolu.</a:t>
            </a:r>
          </a:p>
          <a:p>
            <a:pPr marL="457200" indent="-457200" algn="just">
              <a:buFont typeface="+mj-lt"/>
              <a:buAutoNum type="arabicPeriod"/>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1021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KİŞİSEL SINIRLAR KAYNAKÇA</a:t>
            </a:r>
          </a:p>
        </p:txBody>
      </p:sp>
      <p:sp>
        <p:nvSpPr>
          <p:cNvPr id="3" name="İçerik Yer Tutucusu 2"/>
          <p:cNvSpPr>
            <a:spLocks noGrp="1"/>
          </p:cNvSpPr>
          <p:nvPr>
            <p:ph idx="1"/>
          </p:nvPr>
        </p:nvSpPr>
        <p:spPr/>
        <p:txBody>
          <a:bodyPr>
            <a:normAutofit/>
          </a:bodyPr>
          <a:lstStyle/>
          <a:p>
            <a:pPr marL="514350" indent="-514350">
              <a:buFont typeface="+mj-lt"/>
              <a:buAutoNum type="arabicPeriod"/>
            </a:pPr>
            <a:r>
              <a:rPr lang="tr-TR" sz="1600" dirty="0">
                <a:hlinkClick r:id="rId2"/>
              </a:rPr>
              <a:t>https://hatayarge.meb.gov.tr/meb_iys_dosyalar/2022_05/09102138_Yhmal_ve_Ystismar.pdf</a:t>
            </a:r>
            <a:endParaRPr lang="tr-TR" sz="1600" dirty="0"/>
          </a:p>
          <a:p>
            <a:pPr marL="514350" indent="-514350">
              <a:buFont typeface="+mj-lt"/>
              <a:buAutoNum type="arabicPeriod"/>
            </a:pPr>
            <a:r>
              <a:rPr lang="tr-TR" sz="1600" dirty="0">
                <a:hlinkClick r:id="rId3"/>
              </a:rPr>
              <a:t>https://cohum.giresun.edu.tr/Files/ckFiles/cohum-giresun-edu-tr/e%C4%9Fitim%20materyali%202.pdf</a:t>
            </a:r>
            <a:r>
              <a:rPr lang="tr-TR" sz="1600" dirty="0"/>
              <a:t> </a:t>
            </a:r>
          </a:p>
          <a:p>
            <a:pPr marL="514350" indent="-514350">
              <a:buFont typeface="+mj-lt"/>
              <a:buAutoNum type="arabicPeriod"/>
            </a:pPr>
            <a:r>
              <a:rPr lang="tr-TR" sz="1600" dirty="0">
                <a:hlinkClick r:id="rId4"/>
              </a:rPr>
              <a:t>https://cocukistismari.wordpress.com/2013/09/30/5-altin-kural-cocuklari-cinsel-tacizden-koruyalim/</a:t>
            </a:r>
            <a:r>
              <a:rPr lang="tr-TR" sz="1600" dirty="0"/>
              <a:t> </a:t>
            </a:r>
          </a:p>
          <a:p>
            <a:endParaRPr lang="tr-TR" dirty="0"/>
          </a:p>
        </p:txBody>
      </p:sp>
    </p:spTree>
    <p:extLst>
      <p:ext uri="{BB962C8B-B14F-4D97-AF65-F5344CB8AC3E}">
        <p14:creationId xmlns:p14="http://schemas.microsoft.com/office/powerpoint/2010/main" val="1815943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3568" y="548681"/>
            <a:ext cx="7848872" cy="861774"/>
          </a:xfrm>
          <a:prstGeom prst="rect">
            <a:avLst/>
          </a:prstGeom>
        </p:spPr>
        <p:txBody>
          <a:bodyPr vert="horz" wrap="square" lIns="0" tIns="0" rIns="0" bIns="0" rtlCol="0">
            <a:spAutoFit/>
          </a:bodyPr>
          <a:lstStyle/>
          <a:p>
            <a:pPr marL="12700" algn="ctr">
              <a:lnSpc>
                <a:spcPct val="100000"/>
              </a:lnSpc>
            </a:pPr>
            <a:r>
              <a:rPr sz="2800" b="1" spc="-5" dirty="0">
                <a:latin typeface="Times New Roman" panose="02020603050405020304" pitchFamily="18" charset="0"/>
                <a:cs typeface="Times New Roman" panose="02020603050405020304" pitchFamily="18" charset="0"/>
              </a:rPr>
              <a:t>Çocuklarınıza </a:t>
            </a:r>
            <a:r>
              <a:rPr sz="2800" b="1" dirty="0">
                <a:latin typeface="Times New Roman" panose="02020603050405020304" pitchFamily="18" charset="0"/>
                <a:cs typeface="Times New Roman" panose="02020603050405020304" pitchFamily="18" charset="0"/>
              </a:rPr>
              <a:t>bazı sırların hiçbir </a:t>
            </a:r>
            <a:r>
              <a:rPr sz="2800" b="1" spc="-5" dirty="0">
                <a:latin typeface="Times New Roman" panose="02020603050405020304" pitchFamily="18" charset="0"/>
                <a:cs typeface="Times New Roman" panose="02020603050405020304" pitchFamily="18" charset="0"/>
              </a:rPr>
              <a:t>zaman saklanmaması </a:t>
            </a:r>
            <a:r>
              <a:rPr sz="2800" b="1" spc="-10" dirty="0">
                <a:latin typeface="Times New Roman" panose="02020603050405020304" pitchFamily="18" charset="0"/>
                <a:cs typeface="Times New Roman" panose="02020603050405020304" pitchFamily="18" charset="0"/>
              </a:rPr>
              <a:t>gerektiğini</a:t>
            </a:r>
            <a:r>
              <a:rPr sz="2800" b="1" spc="-140" dirty="0">
                <a:latin typeface="Times New Roman" panose="02020603050405020304" pitchFamily="18" charset="0"/>
                <a:cs typeface="Times New Roman" panose="02020603050405020304" pitchFamily="18" charset="0"/>
              </a:rPr>
              <a:t> </a:t>
            </a:r>
            <a:r>
              <a:rPr sz="2800" b="1" spc="-5" dirty="0">
                <a:latin typeface="Times New Roman" panose="02020603050405020304" pitchFamily="18" charset="0"/>
                <a:cs typeface="Times New Roman" panose="02020603050405020304" pitchFamily="18" charset="0"/>
              </a:rPr>
              <a:t>öğretin.</a:t>
            </a:r>
            <a:endParaRPr sz="2800" b="1" dirty="0">
              <a:latin typeface="Times New Roman" panose="02020603050405020304" pitchFamily="18" charset="0"/>
              <a:cs typeface="Times New Roman" panose="02020603050405020304" pitchFamily="18" charset="0"/>
            </a:endParaRPr>
          </a:p>
        </p:txBody>
      </p:sp>
      <p:sp>
        <p:nvSpPr>
          <p:cNvPr id="4" name="object 4"/>
          <p:cNvSpPr txBox="1"/>
          <p:nvPr/>
        </p:nvSpPr>
        <p:spPr>
          <a:xfrm>
            <a:off x="252515" y="1692401"/>
            <a:ext cx="8640494" cy="1263166"/>
          </a:xfrm>
          <a:prstGeom prst="rect">
            <a:avLst/>
          </a:prstGeom>
          <a:ln w="25908">
            <a:solidFill>
              <a:srgbClr val="000000"/>
            </a:solidFill>
          </a:ln>
        </p:spPr>
        <p:txBody>
          <a:bodyPr vert="horz" wrap="square" lIns="0" tIns="16510" rIns="0" bIns="0" rtlCol="0">
            <a:spAutoFit/>
          </a:bodyPr>
          <a:lstStyle/>
          <a:p>
            <a:pPr marL="76835" marR="112395">
              <a:lnSpc>
                <a:spcPct val="90000"/>
              </a:lnSpc>
              <a:spcBef>
                <a:spcPts val="130"/>
              </a:spcBef>
            </a:pPr>
            <a:r>
              <a:rPr sz="1800" spc="-5" dirty="0">
                <a:latin typeface="Calibri"/>
                <a:cs typeface="Calibri"/>
              </a:rPr>
              <a:t>«Hiç kimsenin </a:t>
            </a:r>
            <a:r>
              <a:rPr sz="1800" dirty="0">
                <a:latin typeface="Calibri"/>
                <a:cs typeface="Calibri"/>
              </a:rPr>
              <a:t>senin, </a:t>
            </a:r>
            <a:r>
              <a:rPr sz="1800" spc="-20" dirty="0">
                <a:latin typeface="Calibri"/>
                <a:cs typeface="Calibri"/>
              </a:rPr>
              <a:t>özel </a:t>
            </a:r>
            <a:r>
              <a:rPr sz="1800" spc="-5" dirty="0">
                <a:latin typeface="Calibri"/>
                <a:cs typeface="Calibri"/>
              </a:rPr>
              <a:t>yerlerine </a:t>
            </a:r>
            <a:r>
              <a:rPr sz="1800" spc="-10" dirty="0">
                <a:latin typeface="Calibri"/>
                <a:cs typeface="Calibri"/>
              </a:rPr>
              <a:t>dokunmaya </a:t>
            </a:r>
            <a:r>
              <a:rPr sz="1800" dirty="0">
                <a:latin typeface="Calibri"/>
                <a:cs typeface="Calibri"/>
              </a:rPr>
              <a:t>hakkı </a:t>
            </a:r>
            <a:r>
              <a:rPr sz="1800" spc="-35" dirty="0">
                <a:latin typeface="Calibri"/>
                <a:cs typeface="Calibri"/>
              </a:rPr>
              <a:t>yoktur. </a:t>
            </a:r>
            <a:r>
              <a:rPr sz="1800" spc="-5" dirty="0">
                <a:latin typeface="Calibri"/>
                <a:cs typeface="Calibri"/>
              </a:rPr>
              <a:t>Hiç kimsenin </a:t>
            </a:r>
            <a:r>
              <a:rPr sz="1800" dirty="0">
                <a:latin typeface="Calibri"/>
                <a:cs typeface="Calibri"/>
              </a:rPr>
              <a:t>seni, </a:t>
            </a:r>
            <a:r>
              <a:rPr sz="1800" spc="-15" dirty="0">
                <a:latin typeface="Calibri"/>
                <a:cs typeface="Calibri"/>
              </a:rPr>
              <a:t>kendi </a:t>
            </a:r>
            <a:r>
              <a:rPr sz="1800" spc="-20" dirty="0">
                <a:latin typeface="Calibri"/>
                <a:cs typeface="Calibri"/>
              </a:rPr>
              <a:t>özel </a:t>
            </a:r>
            <a:r>
              <a:rPr sz="1800" spc="-5" dirty="0">
                <a:latin typeface="Calibri"/>
                <a:cs typeface="Calibri"/>
              </a:rPr>
              <a:t>yerlerine  </a:t>
            </a:r>
            <a:r>
              <a:rPr sz="1800" spc="-10" dirty="0">
                <a:latin typeface="Calibri"/>
                <a:cs typeface="Calibri"/>
              </a:rPr>
              <a:t>dokundurtmaya </a:t>
            </a:r>
            <a:r>
              <a:rPr sz="1800" spc="-5" dirty="0">
                <a:latin typeface="Calibri"/>
                <a:cs typeface="Calibri"/>
              </a:rPr>
              <a:t>da </a:t>
            </a:r>
            <a:r>
              <a:rPr sz="1800" dirty="0">
                <a:latin typeface="Calibri"/>
                <a:cs typeface="Calibri"/>
              </a:rPr>
              <a:t>hakkı </a:t>
            </a:r>
            <a:r>
              <a:rPr sz="1800" spc="-35" dirty="0">
                <a:latin typeface="Calibri"/>
                <a:cs typeface="Calibri"/>
              </a:rPr>
              <a:t>yoktur. </a:t>
            </a:r>
            <a:r>
              <a:rPr sz="1800" spc="-5" dirty="0">
                <a:latin typeface="Calibri"/>
                <a:cs typeface="Calibri"/>
              </a:rPr>
              <a:t>Birisinin </a:t>
            </a:r>
            <a:r>
              <a:rPr sz="1800" dirty="0">
                <a:latin typeface="Calibri"/>
                <a:cs typeface="Calibri"/>
              </a:rPr>
              <a:t>senden </a:t>
            </a:r>
            <a:r>
              <a:rPr sz="1800" spc="-20" dirty="0">
                <a:latin typeface="Calibri"/>
                <a:cs typeface="Calibri"/>
              </a:rPr>
              <a:t>özel </a:t>
            </a:r>
            <a:r>
              <a:rPr sz="1800" spc="-5" dirty="0">
                <a:latin typeface="Calibri"/>
                <a:cs typeface="Calibri"/>
              </a:rPr>
              <a:t>yerlerine dokunmanı </a:t>
            </a:r>
            <a:r>
              <a:rPr sz="1800" spc="-10" dirty="0">
                <a:latin typeface="Calibri"/>
                <a:cs typeface="Calibri"/>
              </a:rPr>
              <a:t>istemesi </a:t>
            </a:r>
            <a:r>
              <a:rPr sz="1800" spc="-15" dirty="0">
                <a:latin typeface="Calibri"/>
                <a:cs typeface="Calibri"/>
              </a:rPr>
              <a:t>ya </a:t>
            </a:r>
            <a:r>
              <a:rPr sz="1800" spc="-5" dirty="0">
                <a:latin typeface="Calibri"/>
                <a:cs typeface="Calibri"/>
              </a:rPr>
              <a:t>da  seninkilere dokunması </a:t>
            </a:r>
            <a:r>
              <a:rPr sz="1800" spc="-10" dirty="0">
                <a:latin typeface="Calibri"/>
                <a:cs typeface="Calibri"/>
              </a:rPr>
              <a:t>saklayacağın </a:t>
            </a:r>
            <a:r>
              <a:rPr sz="1800" spc="-5" dirty="0">
                <a:latin typeface="Calibri"/>
                <a:cs typeface="Calibri"/>
              </a:rPr>
              <a:t>bir </a:t>
            </a:r>
            <a:r>
              <a:rPr sz="1800" dirty="0">
                <a:latin typeface="Calibri"/>
                <a:cs typeface="Calibri"/>
              </a:rPr>
              <a:t>sır </a:t>
            </a:r>
            <a:r>
              <a:rPr sz="1800" spc="-25" dirty="0">
                <a:latin typeface="Calibri"/>
                <a:cs typeface="Calibri"/>
              </a:rPr>
              <a:t>değildir. </a:t>
            </a:r>
            <a:r>
              <a:rPr sz="1800" spc="-5" dirty="0">
                <a:latin typeface="Calibri"/>
                <a:cs typeface="Calibri"/>
              </a:rPr>
              <a:t>Anlatmama </a:t>
            </a:r>
            <a:r>
              <a:rPr sz="1800" spc="-10" dirty="0">
                <a:latin typeface="Calibri"/>
                <a:cs typeface="Calibri"/>
              </a:rPr>
              <a:t>sözü </a:t>
            </a:r>
            <a:r>
              <a:rPr sz="1800" spc="-5" dirty="0">
                <a:latin typeface="Calibri"/>
                <a:cs typeface="Calibri"/>
              </a:rPr>
              <a:t>vermiş olsan bile, </a:t>
            </a:r>
            <a:r>
              <a:rPr sz="1800" spc="-10" dirty="0">
                <a:latin typeface="Calibri"/>
                <a:cs typeface="Calibri"/>
              </a:rPr>
              <a:t>anlatırsan  </a:t>
            </a:r>
            <a:r>
              <a:rPr sz="1800" spc="-5" dirty="0">
                <a:latin typeface="Calibri"/>
                <a:cs typeface="Calibri"/>
              </a:rPr>
              <a:t>başına </a:t>
            </a:r>
            <a:r>
              <a:rPr sz="1800" spc="-10" dirty="0">
                <a:latin typeface="Calibri"/>
                <a:cs typeface="Calibri"/>
              </a:rPr>
              <a:t>çok </a:t>
            </a:r>
            <a:r>
              <a:rPr sz="1800" spc="-20" dirty="0">
                <a:latin typeface="Calibri"/>
                <a:cs typeface="Calibri"/>
              </a:rPr>
              <a:t>kötü </a:t>
            </a:r>
            <a:r>
              <a:rPr sz="1800" spc="-5" dirty="0">
                <a:latin typeface="Calibri"/>
                <a:cs typeface="Calibri"/>
              </a:rPr>
              <a:t>şeyler geleceği söylenmiş olsa bile, böyle </a:t>
            </a:r>
            <a:r>
              <a:rPr sz="1800" dirty="0">
                <a:latin typeface="Calibri"/>
                <a:cs typeface="Calibri"/>
              </a:rPr>
              <a:t>bir şey </a:t>
            </a:r>
            <a:r>
              <a:rPr sz="1800" spc="-10" dirty="0">
                <a:latin typeface="Calibri"/>
                <a:cs typeface="Calibri"/>
              </a:rPr>
              <a:t>olursa mutlaka</a:t>
            </a:r>
            <a:r>
              <a:rPr sz="1800" spc="285" dirty="0">
                <a:latin typeface="Calibri"/>
                <a:cs typeface="Calibri"/>
              </a:rPr>
              <a:t> </a:t>
            </a:r>
            <a:r>
              <a:rPr sz="1800" spc="-5" dirty="0">
                <a:latin typeface="Calibri"/>
                <a:cs typeface="Calibri"/>
              </a:rPr>
              <a:t>anlatmalısın.»</a:t>
            </a:r>
            <a:endParaRPr sz="1800">
              <a:latin typeface="Calibri"/>
              <a:cs typeface="Calibri"/>
            </a:endParaRPr>
          </a:p>
        </p:txBody>
      </p:sp>
      <p:sp>
        <p:nvSpPr>
          <p:cNvPr id="5" name="object 5"/>
          <p:cNvSpPr/>
          <p:nvPr/>
        </p:nvSpPr>
        <p:spPr>
          <a:xfrm>
            <a:off x="320273" y="3149344"/>
            <a:ext cx="8568516" cy="3553761"/>
          </a:xfrm>
          <a:custGeom>
            <a:avLst/>
            <a:gdLst/>
            <a:ahLst/>
            <a:cxnLst/>
            <a:rect l="l" t="t" r="r" b="b"/>
            <a:pathLst>
              <a:path w="9360535" h="3138170">
                <a:moveTo>
                  <a:pt x="0" y="3137916"/>
                </a:moveTo>
                <a:lnTo>
                  <a:pt x="9360408" y="3137916"/>
                </a:lnTo>
                <a:lnTo>
                  <a:pt x="9360408" y="0"/>
                </a:lnTo>
                <a:lnTo>
                  <a:pt x="0" y="0"/>
                </a:lnTo>
                <a:lnTo>
                  <a:pt x="0" y="3137916"/>
                </a:lnTo>
                <a:close/>
              </a:path>
            </a:pathLst>
          </a:custGeom>
          <a:ln w="25908">
            <a:solidFill>
              <a:srgbClr val="C0504D"/>
            </a:solidFill>
          </a:ln>
        </p:spPr>
        <p:txBody>
          <a:bodyPr wrap="square" lIns="0" tIns="0" rIns="0" bIns="0" rtlCol="0"/>
          <a:lstStyle/>
          <a:p>
            <a:endParaRPr/>
          </a:p>
        </p:txBody>
      </p:sp>
      <p:sp>
        <p:nvSpPr>
          <p:cNvPr id="6" name="object 6"/>
          <p:cNvSpPr txBox="1"/>
          <p:nvPr/>
        </p:nvSpPr>
        <p:spPr>
          <a:xfrm>
            <a:off x="320273" y="3179064"/>
            <a:ext cx="8487508" cy="3524042"/>
          </a:xfrm>
          <a:prstGeom prst="rect">
            <a:avLst/>
          </a:prstGeom>
        </p:spPr>
        <p:txBody>
          <a:bodyPr vert="horz" wrap="square" lIns="0" tIns="0" rIns="0" bIns="0" rtlCol="0">
            <a:spAutoFit/>
          </a:bodyPr>
          <a:lstStyle/>
          <a:p>
            <a:pPr marL="12700" algn="just">
              <a:lnSpc>
                <a:spcPct val="100000"/>
              </a:lnSpc>
            </a:pPr>
            <a:r>
              <a:rPr sz="1800" dirty="0">
                <a:latin typeface="Calibri"/>
                <a:cs typeface="Calibri"/>
              </a:rPr>
              <a:t>***</a:t>
            </a:r>
          </a:p>
          <a:p>
            <a:pPr marL="12700" algn="just">
              <a:lnSpc>
                <a:spcPct val="100000"/>
              </a:lnSpc>
            </a:pPr>
            <a:r>
              <a:rPr sz="1800" b="1" dirty="0">
                <a:latin typeface="Calibri"/>
                <a:cs typeface="Calibri"/>
              </a:rPr>
              <a:t>İyi</a:t>
            </a:r>
            <a:r>
              <a:rPr sz="1800" b="1" spc="-110" dirty="0">
                <a:latin typeface="Calibri"/>
                <a:cs typeface="Calibri"/>
              </a:rPr>
              <a:t> </a:t>
            </a:r>
            <a:r>
              <a:rPr sz="1800" b="1" dirty="0">
                <a:latin typeface="Calibri"/>
                <a:cs typeface="Calibri"/>
              </a:rPr>
              <a:t>Sır</a:t>
            </a:r>
            <a:endParaRPr sz="1800" dirty="0">
              <a:latin typeface="Calibri"/>
              <a:cs typeface="Calibri"/>
            </a:endParaRPr>
          </a:p>
          <a:p>
            <a:pPr marL="12700" algn="just">
              <a:lnSpc>
                <a:spcPct val="100000"/>
              </a:lnSpc>
            </a:pPr>
            <a:r>
              <a:rPr sz="1800" spc="-5" dirty="0">
                <a:latin typeface="Calibri"/>
                <a:cs typeface="Calibri"/>
              </a:rPr>
              <a:t>Bizi </a:t>
            </a:r>
            <a:r>
              <a:rPr sz="1800" spc="-10" dirty="0">
                <a:latin typeface="Calibri"/>
                <a:cs typeface="Calibri"/>
              </a:rPr>
              <a:t>çok </a:t>
            </a:r>
            <a:r>
              <a:rPr sz="1800" spc="-5" dirty="0">
                <a:latin typeface="Calibri"/>
                <a:cs typeface="Calibri"/>
              </a:rPr>
              <a:t>mutlu </a:t>
            </a:r>
            <a:r>
              <a:rPr sz="1800" dirty="0">
                <a:latin typeface="Calibri"/>
                <a:cs typeface="Calibri"/>
              </a:rPr>
              <a:t>eden </a:t>
            </a:r>
            <a:r>
              <a:rPr sz="1800" spc="-5" dirty="0">
                <a:latin typeface="Calibri"/>
                <a:cs typeface="Calibri"/>
              </a:rPr>
              <a:t>sırlar </a:t>
            </a:r>
            <a:r>
              <a:rPr sz="1800" spc="-30" dirty="0">
                <a:latin typeface="Calibri"/>
                <a:cs typeface="Calibri"/>
              </a:rPr>
              <a:t>iyidir. </a:t>
            </a:r>
            <a:r>
              <a:rPr sz="1800" spc="-5" dirty="0">
                <a:latin typeface="Calibri"/>
                <a:cs typeface="Calibri"/>
              </a:rPr>
              <a:t>Doğum </a:t>
            </a:r>
            <a:r>
              <a:rPr sz="1800" dirty="0">
                <a:latin typeface="Calibri"/>
                <a:cs typeface="Calibri"/>
              </a:rPr>
              <a:t>günü </a:t>
            </a:r>
            <a:r>
              <a:rPr sz="1800" spc="-10" dirty="0">
                <a:latin typeface="Calibri"/>
                <a:cs typeface="Calibri"/>
              </a:rPr>
              <a:t>için </a:t>
            </a:r>
            <a:r>
              <a:rPr sz="1800" spc="-5" dirty="0">
                <a:latin typeface="Calibri"/>
                <a:cs typeface="Calibri"/>
              </a:rPr>
              <a:t>aldığın hediyeyi </a:t>
            </a:r>
            <a:r>
              <a:rPr sz="1800" dirty="0">
                <a:latin typeface="Calibri"/>
                <a:cs typeface="Calibri"/>
              </a:rPr>
              <a:t>saklamak, </a:t>
            </a:r>
            <a:r>
              <a:rPr sz="1800" spc="-5" dirty="0">
                <a:latin typeface="Calibri"/>
                <a:cs typeface="Calibri"/>
              </a:rPr>
              <a:t>sürpriz</a:t>
            </a:r>
            <a:r>
              <a:rPr sz="1800" spc="254" dirty="0">
                <a:latin typeface="Calibri"/>
                <a:cs typeface="Calibri"/>
              </a:rPr>
              <a:t> </a:t>
            </a:r>
            <a:r>
              <a:rPr sz="1800" spc="-5" dirty="0">
                <a:latin typeface="Calibri"/>
                <a:cs typeface="Calibri"/>
              </a:rPr>
              <a:t>partiyi</a:t>
            </a:r>
            <a:endParaRPr sz="1800" dirty="0">
              <a:latin typeface="Calibri"/>
              <a:cs typeface="Calibri"/>
            </a:endParaRPr>
          </a:p>
          <a:p>
            <a:pPr marL="12700" algn="just">
              <a:lnSpc>
                <a:spcPct val="100000"/>
              </a:lnSpc>
            </a:pPr>
            <a:r>
              <a:rPr sz="1800" spc="-5" dirty="0">
                <a:latin typeface="Calibri"/>
                <a:cs typeface="Calibri"/>
              </a:rPr>
              <a:t>saklamak </a:t>
            </a:r>
            <a:r>
              <a:rPr sz="1800" dirty="0">
                <a:latin typeface="Calibri"/>
                <a:cs typeface="Calibri"/>
              </a:rPr>
              <a:t>gibi </a:t>
            </a:r>
            <a:r>
              <a:rPr sz="1800" spc="-5" dirty="0">
                <a:latin typeface="Calibri"/>
                <a:cs typeface="Calibri"/>
              </a:rPr>
              <a:t>sırlar iyi </a:t>
            </a:r>
            <a:r>
              <a:rPr sz="1800" spc="-25" dirty="0">
                <a:latin typeface="Calibri"/>
                <a:cs typeface="Calibri"/>
              </a:rPr>
              <a:t>sırlardır. </a:t>
            </a:r>
            <a:r>
              <a:rPr sz="1800" dirty="0">
                <a:latin typeface="Calibri"/>
                <a:cs typeface="Calibri"/>
              </a:rPr>
              <a:t>Bizi </a:t>
            </a:r>
            <a:r>
              <a:rPr sz="1800" spc="-10" dirty="0">
                <a:latin typeface="Calibri"/>
                <a:cs typeface="Calibri"/>
              </a:rPr>
              <a:t>kızdırmaz,</a:t>
            </a:r>
            <a:r>
              <a:rPr sz="1800" spc="55" dirty="0">
                <a:latin typeface="Calibri"/>
                <a:cs typeface="Calibri"/>
              </a:rPr>
              <a:t> </a:t>
            </a:r>
            <a:r>
              <a:rPr sz="1800" spc="-5" dirty="0">
                <a:latin typeface="Calibri"/>
                <a:cs typeface="Calibri"/>
              </a:rPr>
              <a:t>üzmez.</a:t>
            </a:r>
            <a:endParaRPr sz="1800" dirty="0">
              <a:latin typeface="Calibri"/>
              <a:cs typeface="Calibri"/>
            </a:endParaRPr>
          </a:p>
          <a:p>
            <a:pPr>
              <a:lnSpc>
                <a:spcPct val="100000"/>
              </a:lnSpc>
              <a:spcBef>
                <a:spcPts val="30"/>
              </a:spcBef>
            </a:pPr>
            <a:endParaRPr sz="1850" dirty="0">
              <a:latin typeface="Times New Roman"/>
              <a:cs typeface="Times New Roman"/>
            </a:endParaRPr>
          </a:p>
          <a:p>
            <a:pPr marL="12700" algn="just">
              <a:lnSpc>
                <a:spcPct val="100000"/>
              </a:lnSpc>
            </a:pPr>
            <a:r>
              <a:rPr sz="1800" b="1" spc="-10" dirty="0">
                <a:latin typeface="Calibri"/>
                <a:cs typeface="Calibri"/>
              </a:rPr>
              <a:t>Kötü</a:t>
            </a:r>
            <a:r>
              <a:rPr sz="1800" b="1" spc="-95" dirty="0">
                <a:latin typeface="Calibri"/>
                <a:cs typeface="Calibri"/>
              </a:rPr>
              <a:t> </a:t>
            </a:r>
            <a:r>
              <a:rPr sz="1800" b="1" dirty="0">
                <a:latin typeface="Calibri"/>
                <a:cs typeface="Calibri"/>
              </a:rPr>
              <a:t>sır</a:t>
            </a:r>
            <a:endParaRPr sz="1800" dirty="0">
              <a:latin typeface="Calibri"/>
              <a:cs typeface="Calibri"/>
            </a:endParaRPr>
          </a:p>
          <a:p>
            <a:pPr marL="12700" marR="5080" algn="just">
              <a:lnSpc>
                <a:spcPct val="100000"/>
              </a:lnSpc>
            </a:pPr>
            <a:r>
              <a:rPr sz="1800" spc="-15" dirty="0">
                <a:latin typeface="Calibri"/>
                <a:cs typeface="Calibri"/>
              </a:rPr>
              <a:t>Kötü </a:t>
            </a:r>
            <a:r>
              <a:rPr sz="1800" dirty="0">
                <a:latin typeface="Calibri"/>
                <a:cs typeface="Calibri"/>
              </a:rPr>
              <a:t>sır bizi </a:t>
            </a:r>
            <a:r>
              <a:rPr sz="1800" spc="-15" dirty="0">
                <a:latin typeface="Calibri"/>
                <a:cs typeface="Calibri"/>
              </a:rPr>
              <a:t>korkutan, üzen </a:t>
            </a:r>
            <a:r>
              <a:rPr sz="1800" spc="-25" dirty="0">
                <a:latin typeface="Calibri"/>
                <a:cs typeface="Calibri"/>
              </a:rPr>
              <a:t>sırlardır. </a:t>
            </a:r>
            <a:r>
              <a:rPr sz="1800" spc="-5" dirty="0">
                <a:latin typeface="Calibri"/>
                <a:cs typeface="Calibri"/>
              </a:rPr>
              <a:t>Eğer birisi canını </a:t>
            </a:r>
            <a:r>
              <a:rPr sz="1800" spc="-15" dirty="0">
                <a:latin typeface="Calibri"/>
                <a:cs typeface="Calibri"/>
              </a:rPr>
              <a:t>yakıyorsa, </a:t>
            </a:r>
            <a:r>
              <a:rPr sz="1800" spc="-5" dirty="0">
                <a:latin typeface="Calibri"/>
                <a:cs typeface="Calibri"/>
              </a:rPr>
              <a:t>sana </a:t>
            </a:r>
            <a:r>
              <a:rPr sz="1800" spc="-10" dirty="0">
                <a:latin typeface="Calibri"/>
                <a:cs typeface="Calibri"/>
              </a:rPr>
              <a:t>vuruyorsa, paranı </a:t>
            </a:r>
            <a:r>
              <a:rPr sz="1800" spc="-5" dirty="0">
                <a:latin typeface="Calibri"/>
                <a:cs typeface="Calibri"/>
              </a:rPr>
              <a:t>alıp </a:t>
            </a:r>
            <a:r>
              <a:rPr sz="1800" spc="-10" dirty="0">
                <a:latin typeface="Calibri"/>
                <a:cs typeface="Calibri"/>
              </a:rPr>
              <a:t>kimseye  </a:t>
            </a:r>
            <a:r>
              <a:rPr sz="1800" spc="-5" dirty="0">
                <a:latin typeface="Calibri"/>
                <a:cs typeface="Calibri"/>
              </a:rPr>
              <a:t>söyleme </a:t>
            </a:r>
            <a:r>
              <a:rPr sz="1800" spc="-10" dirty="0">
                <a:latin typeface="Calibri"/>
                <a:cs typeface="Calibri"/>
              </a:rPr>
              <a:t>diye </a:t>
            </a:r>
            <a:r>
              <a:rPr sz="1800" spc="-5" dirty="0">
                <a:latin typeface="Calibri"/>
                <a:cs typeface="Calibri"/>
              </a:rPr>
              <a:t>tehdit </a:t>
            </a:r>
            <a:r>
              <a:rPr sz="1800" spc="-10" dirty="0">
                <a:latin typeface="Calibri"/>
                <a:cs typeface="Calibri"/>
              </a:rPr>
              <a:t>ediyorsa, </a:t>
            </a:r>
            <a:r>
              <a:rPr sz="1800" spc="-20" dirty="0">
                <a:latin typeface="Calibri"/>
                <a:cs typeface="Calibri"/>
              </a:rPr>
              <a:t>özel </a:t>
            </a:r>
            <a:r>
              <a:rPr sz="1800" spc="-5" dirty="0">
                <a:latin typeface="Calibri"/>
                <a:cs typeface="Calibri"/>
              </a:rPr>
              <a:t>bölgelerine </a:t>
            </a:r>
            <a:r>
              <a:rPr sz="1800" spc="-10" dirty="0">
                <a:latin typeface="Calibri"/>
                <a:cs typeface="Calibri"/>
              </a:rPr>
              <a:t>dokunuyorsa </a:t>
            </a:r>
            <a:r>
              <a:rPr sz="1800" spc="-5" dirty="0">
                <a:latin typeface="Calibri"/>
                <a:cs typeface="Calibri"/>
              </a:rPr>
              <a:t>ve </a:t>
            </a:r>
            <a:r>
              <a:rPr sz="1800" spc="-10" dirty="0">
                <a:latin typeface="Calibri"/>
                <a:cs typeface="Calibri"/>
              </a:rPr>
              <a:t>aranızda </a:t>
            </a:r>
            <a:r>
              <a:rPr sz="1800" dirty="0">
                <a:latin typeface="Calibri"/>
                <a:cs typeface="Calibri"/>
              </a:rPr>
              <a:t>sır </a:t>
            </a:r>
            <a:r>
              <a:rPr sz="1800" spc="-5" dirty="0">
                <a:latin typeface="Calibri"/>
                <a:cs typeface="Calibri"/>
              </a:rPr>
              <a:t>olduğunu </a:t>
            </a:r>
            <a:r>
              <a:rPr sz="1800" spc="-10" dirty="0">
                <a:latin typeface="Calibri"/>
                <a:cs typeface="Calibri"/>
              </a:rPr>
              <a:t>söylüyorsa </a:t>
            </a:r>
            <a:r>
              <a:rPr sz="1800" spc="-5" dirty="0">
                <a:latin typeface="Calibri"/>
                <a:cs typeface="Calibri"/>
              </a:rPr>
              <a:t>bu  </a:t>
            </a:r>
            <a:r>
              <a:rPr sz="1800" spc="-20" dirty="0">
                <a:latin typeface="Calibri"/>
                <a:cs typeface="Calibri"/>
              </a:rPr>
              <a:t>kötü </a:t>
            </a:r>
            <a:r>
              <a:rPr sz="1800" spc="-35" dirty="0">
                <a:latin typeface="Calibri"/>
                <a:cs typeface="Calibri"/>
              </a:rPr>
              <a:t>sırdır. </a:t>
            </a:r>
            <a:r>
              <a:rPr sz="1800" dirty="0">
                <a:latin typeface="Calibri"/>
                <a:cs typeface="Calibri"/>
              </a:rPr>
              <a:t>Bunu hemen güvendiğin </a:t>
            </a:r>
            <a:r>
              <a:rPr sz="1800" spc="-5" dirty="0">
                <a:latin typeface="Calibri"/>
                <a:cs typeface="Calibri"/>
              </a:rPr>
              <a:t>büyüklerine anlatmalı ve </a:t>
            </a:r>
            <a:r>
              <a:rPr sz="1800" spc="-10" dirty="0">
                <a:latin typeface="Calibri"/>
                <a:cs typeface="Calibri"/>
              </a:rPr>
              <a:t>yardım</a:t>
            </a:r>
            <a:r>
              <a:rPr sz="1800" spc="120" dirty="0">
                <a:latin typeface="Calibri"/>
                <a:cs typeface="Calibri"/>
              </a:rPr>
              <a:t> </a:t>
            </a:r>
            <a:r>
              <a:rPr sz="1800" spc="-5" dirty="0">
                <a:latin typeface="Calibri"/>
                <a:cs typeface="Calibri"/>
              </a:rPr>
              <a:t>istemelisin.</a:t>
            </a:r>
            <a:endParaRPr sz="1800" dirty="0">
              <a:latin typeface="Calibri"/>
              <a:cs typeface="Calibri"/>
            </a:endParaRPr>
          </a:p>
          <a:p>
            <a:pPr marL="4724400">
              <a:lnSpc>
                <a:spcPct val="100000"/>
              </a:lnSpc>
              <a:spcBef>
                <a:spcPts val="1480"/>
              </a:spcBef>
            </a:pPr>
            <a:r>
              <a:rPr sz="1800" spc="-5" dirty="0">
                <a:latin typeface="Calibri"/>
                <a:cs typeface="Calibri"/>
              </a:rPr>
              <a:t>***Gülçin </a:t>
            </a:r>
            <a:r>
              <a:rPr sz="1800" spc="-10" dirty="0">
                <a:latin typeface="Calibri"/>
                <a:cs typeface="Calibri"/>
              </a:rPr>
              <a:t>CİNGÖZ </a:t>
            </a:r>
            <a:r>
              <a:rPr sz="1800" spc="-5" dirty="0">
                <a:latin typeface="Calibri"/>
                <a:cs typeface="Calibri"/>
              </a:rPr>
              <a:t>TEKE'nin </a:t>
            </a:r>
            <a:r>
              <a:rPr sz="1800" i="1" spc="-5" dirty="0">
                <a:latin typeface="Calibri"/>
                <a:cs typeface="Calibri"/>
              </a:rPr>
              <a:t>yazısından</a:t>
            </a:r>
            <a:r>
              <a:rPr sz="1800" i="1" spc="114" dirty="0">
                <a:latin typeface="Calibri"/>
                <a:cs typeface="Calibri"/>
              </a:rPr>
              <a:t> </a:t>
            </a:r>
            <a:r>
              <a:rPr sz="1800" i="1" spc="-25" dirty="0">
                <a:latin typeface="Calibri"/>
                <a:cs typeface="Calibri"/>
              </a:rPr>
              <a:t>alıntıdır.</a:t>
            </a:r>
            <a:endParaRPr sz="1800" dirty="0">
              <a:latin typeface="Calibri"/>
              <a:cs typeface="Calibri"/>
            </a:endParaRPr>
          </a:p>
        </p:txBody>
      </p:sp>
    </p:spTree>
    <p:extLst>
      <p:ext uri="{BB962C8B-B14F-4D97-AF65-F5344CB8AC3E}">
        <p14:creationId xmlns:p14="http://schemas.microsoft.com/office/powerpoint/2010/main" val="34007697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AİLEDE MAHREMİYET KAYNAKÇA</a:t>
            </a:r>
          </a:p>
        </p:txBody>
      </p:sp>
      <p:sp>
        <p:nvSpPr>
          <p:cNvPr id="2" name="İçerik Yer Tutucusu 1"/>
          <p:cNvSpPr>
            <a:spLocks noGrp="1"/>
          </p:cNvSpPr>
          <p:nvPr>
            <p:ph idx="1"/>
          </p:nvPr>
        </p:nvSpPr>
        <p:spPr>
          <a:xfrm>
            <a:off x="107504" y="1441640"/>
            <a:ext cx="8928992" cy="3787560"/>
          </a:xfrm>
        </p:spPr>
        <p:txBody>
          <a:bodyPr>
            <a:noAutofit/>
          </a:bodyPr>
          <a:lstStyle/>
          <a:p>
            <a:pPr marL="514350" indent="-514350">
              <a:buFont typeface="+mj-lt"/>
              <a:buAutoNum type="arabicPeriod"/>
            </a:pPr>
            <a:r>
              <a:rPr lang="tr-TR" sz="1600" dirty="0">
                <a:solidFill>
                  <a:schemeClr val="tx1"/>
                </a:solidFill>
                <a:latin typeface="Times New Roman" panose="02020603050405020304" pitchFamily="18" charset="0"/>
                <a:cs typeface="Times New Roman" panose="02020603050405020304" pitchFamily="18" charset="0"/>
              </a:rPr>
              <a:t>Akın, M.K. (2022). Ailede Mahremiyet.  Doç. Dr. H. Şule ALBAYRAK (Ed.), Tüm Yönleriyle Mahremiyet (s. 387-403). </a:t>
            </a:r>
            <a:r>
              <a:rPr lang="tr-TR" sz="1600" dirty="0">
                <a:solidFill>
                  <a:srgbClr val="FF0000"/>
                </a:solidFill>
                <a:latin typeface="Times New Roman" panose="02020603050405020304" pitchFamily="18" charset="0"/>
                <a:cs typeface="Times New Roman" panose="02020603050405020304" pitchFamily="18" charset="0"/>
                <a:hlinkClick r:id="rId2"/>
              </a:rPr>
              <a:t>https://www.aile.gov.tr/media/99850/tum-yonleriyle-mahremiyet.pdf</a:t>
            </a:r>
            <a:endParaRPr lang="tr-TR" sz="1600" dirty="0">
              <a:solidFill>
                <a:srgbClr val="FF00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tr-TR" sz="1600" dirty="0">
                <a:solidFill>
                  <a:schemeClr val="tx1"/>
                </a:solidFill>
                <a:latin typeface="Times New Roman" panose="02020603050405020304" pitchFamily="18" charset="0"/>
                <a:cs typeface="Times New Roman" panose="02020603050405020304" pitchFamily="18" charset="0"/>
              </a:rPr>
              <a:t>Beder Şen, R. (2019). Aile Mahremiyeti ve Mahremiyetin Korunması. Sorularla Mahremiyet Bilinci (s. 31-52). </a:t>
            </a:r>
            <a:r>
              <a:rPr lang="tr-TR" sz="1600" dirty="0">
                <a:solidFill>
                  <a:srgbClr val="FF0000"/>
                </a:solidFill>
                <a:latin typeface="Times New Roman" panose="02020603050405020304" pitchFamily="18" charset="0"/>
                <a:cs typeface="Times New Roman" panose="02020603050405020304" pitchFamily="18" charset="0"/>
                <a:hlinkClick r:id="rId3"/>
              </a:rPr>
              <a:t>https://yayin.diyanet.gov.tr/File/Download?path=sorularla_mahremiyet_bilinci.pdf&amp;id=420</a:t>
            </a:r>
            <a:r>
              <a:rPr lang="tr-TR" sz="1600" dirty="0">
                <a:solidFill>
                  <a:srgbClr val="FF0000"/>
                </a:solidFill>
                <a:latin typeface="Times New Roman" panose="02020603050405020304" pitchFamily="18" charset="0"/>
                <a:cs typeface="Times New Roman" panose="02020603050405020304" pitchFamily="18" charset="0"/>
              </a:rPr>
              <a:t> </a:t>
            </a:r>
          </a:p>
          <a:p>
            <a:pPr marL="514350" indent="-514350">
              <a:buFont typeface="+mj-lt"/>
              <a:buAutoNum type="arabicPeriod"/>
            </a:pPr>
            <a:r>
              <a:rPr lang="tr-TR" sz="1600" dirty="0">
                <a:solidFill>
                  <a:schemeClr val="tx1"/>
                </a:solidFill>
                <a:latin typeface="Times New Roman" panose="02020603050405020304" pitchFamily="18" charset="0"/>
                <a:cs typeface="Times New Roman" panose="02020603050405020304" pitchFamily="18" charset="0"/>
              </a:rPr>
              <a:t>Pehlivan, M. (2021). Ailede Mahremiyet Bilinci (PowerPoint Sunumu/PPT). </a:t>
            </a:r>
            <a:r>
              <a:rPr lang="tr-TR" sz="1600" dirty="0">
                <a:solidFill>
                  <a:schemeClr val="tx1"/>
                </a:solidFill>
                <a:latin typeface="Times New Roman" panose="02020603050405020304" pitchFamily="18" charset="0"/>
                <a:cs typeface="Times New Roman" panose="02020603050405020304" pitchFamily="18" charset="0"/>
                <a:hlinkClick r:id="rId4"/>
              </a:rPr>
              <a:t>https://slideplayer.biz.tr/slide/18083062/</a:t>
            </a:r>
            <a:r>
              <a:rPr lang="tr-TR" sz="1600" dirty="0">
                <a:solidFill>
                  <a:schemeClr val="tx1"/>
                </a:solidFill>
                <a:latin typeface="Times New Roman" panose="02020603050405020304" pitchFamily="18" charset="0"/>
                <a:cs typeface="Times New Roman" panose="02020603050405020304" pitchFamily="18" charset="0"/>
              </a:rPr>
              <a:t> </a:t>
            </a:r>
            <a:endParaRPr lang="tr-TR" sz="1600" dirty="0">
              <a:solidFill>
                <a:srgbClr val="FF00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tr-TR" sz="1600" dirty="0">
                <a:latin typeface="Times New Roman" panose="02020603050405020304" pitchFamily="18" charset="0"/>
                <a:cs typeface="Times New Roman" panose="02020603050405020304" pitchFamily="18" charset="0"/>
                <a:hlinkClick r:id="rId5"/>
              </a:rPr>
              <a:t>https://static4.abc.es/media/201212/03/padre-de-familia-pelicula--644x362.jpg</a:t>
            </a:r>
            <a:endParaRPr lang="tr-TR" sz="16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tr-TR" sz="1600" dirty="0">
                <a:latin typeface="Times New Roman" panose="02020603050405020304" pitchFamily="18" charset="0"/>
                <a:cs typeface="Times New Roman" panose="02020603050405020304" pitchFamily="18" charset="0"/>
                <a:hlinkClick r:id="rId6"/>
              </a:rPr>
              <a:t>https://variety.com/wp-content/uploads/2017/03/netflix-living-room.jpg?w=681&amp;h=383&amp;crop=1</a:t>
            </a:r>
            <a:endParaRPr lang="tr-TR" sz="16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tr-TR" sz="1600" dirty="0">
                <a:latin typeface="Times New Roman" panose="02020603050405020304" pitchFamily="18" charset="0"/>
                <a:cs typeface="Times New Roman" panose="02020603050405020304" pitchFamily="18" charset="0"/>
                <a:hlinkClick r:id="rId7"/>
              </a:rPr>
              <a:t>https://i4.hurimg.com/i/hurriyet/75/750x422/5f77b917c03c0d2ba09d2fd1.jpg</a:t>
            </a:r>
            <a:endParaRPr lang="tr-TR" sz="16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tr-TR" sz="1600" dirty="0">
                <a:latin typeface="Times New Roman" panose="02020603050405020304" pitchFamily="18" charset="0"/>
                <a:cs typeface="Times New Roman" panose="02020603050405020304" pitchFamily="18" charset="0"/>
                <a:hlinkClick r:id="rId8"/>
              </a:rPr>
              <a:t>https://www.islamveihsan.com/wp-content/uploads/2017/11/aile_mahremiyeti_1-702x336.jpg</a:t>
            </a:r>
            <a:endParaRPr lang="tr-TR" sz="1600" dirty="0">
              <a:latin typeface="Times New Roman" panose="02020603050405020304" pitchFamily="18" charset="0"/>
              <a:cs typeface="Times New Roman" panose="02020603050405020304" pitchFamily="18" charset="0"/>
            </a:endParaRPr>
          </a:p>
          <a:p>
            <a:pPr marL="0" indent="0">
              <a:buNone/>
            </a:pPr>
            <a:endParaRPr lang="tr-TR" sz="1600" dirty="0">
              <a:solidFill>
                <a:srgbClr val="FF0000"/>
              </a:solidFill>
              <a:latin typeface="Times New Roman" panose="02020603050405020304" pitchFamily="18" charset="0"/>
              <a:cs typeface="Times New Roman" panose="02020603050405020304" pitchFamily="18" charset="0"/>
            </a:endParaRPr>
          </a:p>
          <a:p>
            <a:pPr marL="514350" indent="-514350">
              <a:buFont typeface="+mj-lt"/>
              <a:buAutoNum type="arabicPeriod"/>
            </a:pPr>
            <a:endParaRPr lang="tr-TR" sz="1800" dirty="0">
              <a:solidFill>
                <a:srgbClr val="FF0000"/>
              </a:solidFill>
              <a:latin typeface="Times New Roman" panose="02020603050405020304" pitchFamily="18" charset="0"/>
              <a:cs typeface="Times New Roman" panose="02020603050405020304" pitchFamily="18" charset="0"/>
            </a:endParaRPr>
          </a:p>
          <a:p>
            <a:pPr marL="0" indent="0">
              <a:buNone/>
            </a:pPr>
            <a:endParaRPr lang="tr-TR" sz="1800" dirty="0">
              <a:solidFill>
                <a:srgbClr val="FF0000"/>
              </a:solidFill>
            </a:endParaRPr>
          </a:p>
          <a:p>
            <a:pPr marL="0" indent="0">
              <a:buNone/>
            </a:pPr>
            <a:endParaRPr lang="tr-TR" sz="1800" dirty="0">
              <a:solidFill>
                <a:srgbClr val="FF0000"/>
              </a:solidFill>
            </a:endParaRPr>
          </a:p>
          <a:p>
            <a:pPr marL="0" indent="0">
              <a:buNone/>
            </a:pPr>
            <a:endParaRPr lang="tr-TR" sz="1800" dirty="0">
              <a:solidFill>
                <a:srgbClr val="FF0000"/>
              </a:solidFill>
            </a:endParaRPr>
          </a:p>
        </p:txBody>
      </p:sp>
    </p:spTree>
    <p:extLst>
      <p:ext uri="{BB962C8B-B14F-4D97-AF65-F5344CB8AC3E}">
        <p14:creationId xmlns:p14="http://schemas.microsoft.com/office/powerpoint/2010/main" val="25377425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32656"/>
            <a:ext cx="8352928" cy="720080"/>
          </a:xfrm>
        </p:spPr>
        <p:txBody>
          <a:bodyPr>
            <a:noAutofit/>
          </a:bodyPr>
          <a:lstStyle/>
          <a:p>
            <a:r>
              <a:rPr lang="tr-TR"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ÇOCUK İHMAL VE İSTİSMARINDAN KORUNMA YOLLARI KAYNAKÇA</a:t>
            </a:r>
          </a:p>
        </p:txBody>
      </p:sp>
      <p:sp>
        <p:nvSpPr>
          <p:cNvPr id="3" name="İçerik Yer Tutucusu 2"/>
          <p:cNvSpPr>
            <a:spLocks noGrp="1"/>
          </p:cNvSpPr>
          <p:nvPr>
            <p:ph idx="1"/>
          </p:nvPr>
        </p:nvSpPr>
        <p:spPr>
          <a:xfrm>
            <a:off x="323528" y="1340768"/>
            <a:ext cx="8280920" cy="4536504"/>
          </a:xfrm>
        </p:spPr>
        <p:txBody>
          <a:bodyPr>
            <a:noAutofit/>
          </a:bodyPr>
          <a:lstStyle/>
          <a:p>
            <a:pPr>
              <a:buFont typeface="+mj-lt"/>
              <a:buAutoNum type="arabicPeriod"/>
            </a:pP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Aktay, M. (2020). İstismar ve İhmalin Çocuk Üzerindeki Etkileri ve Tedavisi . Gelişim ve Psikoloji Dergisi , 1 (2) , 169-184 . </a:t>
            </a:r>
            <a:r>
              <a:rPr lang="tr-TR" sz="1500" b="0" dirty="0" err="1">
                <a:solidFill>
                  <a:schemeClr val="tx1">
                    <a:lumMod val="95000"/>
                    <a:lumOff val="5000"/>
                  </a:schemeClr>
                </a:solidFill>
                <a:latin typeface="Times New Roman" panose="02020603050405020304" pitchFamily="18" charset="0"/>
                <a:cs typeface="Times New Roman" panose="02020603050405020304" pitchFamily="18" charset="0"/>
              </a:rPr>
              <a:t>Retrieved</a:t>
            </a: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sz="1500" b="0" dirty="0" err="1">
                <a:solidFill>
                  <a:schemeClr val="tx1">
                    <a:lumMod val="95000"/>
                    <a:lumOff val="5000"/>
                  </a:schemeClr>
                </a:solidFill>
                <a:latin typeface="Times New Roman" panose="02020603050405020304" pitchFamily="18" charset="0"/>
                <a:cs typeface="Times New Roman" panose="02020603050405020304" pitchFamily="18" charset="0"/>
              </a:rPr>
              <a:t>from</a:t>
            </a: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hlinkClick r:id="rId2"/>
              </a:rPr>
              <a:t>https://dergipark.org.tr/en/pub/gpd/issue/54914/774648</a:t>
            </a:r>
            <a:endParaRPr lang="tr-TR" sz="15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mj-lt"/>
              <a:buAutoNum type="arabicPeriod"/>
            </a:pP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Alpaslan, A.H. (2014). Çocukluk döneminde cinsel istismar. Kocatepe Tıp Dergisi, 15(2), 194- 201.</a:t>
            </a:r>
          </a:p>
          <a:p>
            <a:pPr>
              <a:buFont typeface="+mj-lt"/>
              <a:buAutoNum type="arabicPeriod"/>
            </a:pP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Bilecik Rehberlik Ve Araştırma Merkezi. ‘Bilecik Rehberlik Ve Araştırma Merkezi’. Erişim: 22 Aralık 2022, </a:t>
            </a:r>
            <a:r>
              <a:rPr lang="tr-TR" sz="1500" b="0" u="sng" dirty="0">
                <a:solidFill>
                  <a:schemeClr val="tx1">
                    <a:lumMod val="65000"/>
                    <a:lumOff val="35000"/>
                  </a:schemeClr>
                </a:solidFill>
                <a:latin typeface="Times New Roman" panose="02020603050405020304" pitchFamily="18" charset="0"/>
                <a:cs typeface="Times New Roman" panose="02020603050405020304" pitchFamily="18" charset="0"/>
              </a:rPr>
              <a:t>https://bilecikram.meb.k12.tr/meb_iys_dosyalar/11/01/130586/dosyalar/2017_10/17145159_Yhmal_ve_Ystismar.pdf</a:t>
            </a:r>
          </a:p>
          <a:p>
            <a:pPr>
              <a:buFont typeface="+mj-lt"/>
              <a:buAutoNum type="arabicPeriod"/>
            </a:pP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Çocuk Koruma Kanunu (2005, 3 Temmuz). Resmi Gazete (Kanun No: 5395). Erişim adresi: </a:t>
            </a: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hlinkClick r:id="rId3"/>
              </a:rPr>
              <a:t>https://www.resmigazete.gov.tr/eskiler/2005/07/20050715-1.htm</a:t>
            </a:r>
            <a:endParaRPr lang="tr-TR" sz="15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mj-lt"/>
              <a:buAutoNum type="arabicPeriod"/>
            </a:pPr>
            <a:r>
              <a:rPr lang="tr-TR" sz="1500" b="0" dirty="0" err="1">
                <a:solidFill>
                  <a:schemeClr val="tx1">
                    <a:lumMod val="95000"/>
                    <a:lumOff val="5000"/>
                  </a:schemeClr>
                </a:solidFill>
                <a:latin typeface="Times New Roman" panose="02020603050405020304" pitchFamily="18" charset="0"/>
                <a:cs typeface="Times New Roman" panose="02020603050405020304" pitchFamily="18" charset="0"/>
              </a:rPr>
              <a:t>Koçtürk</a:t>
            </a: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 N.(2018). Çocuk İhmalini Ve İstismarını Önlemede Okul Çalışanlarının Sorumlulukları. MSKU Eğitim Fakültesi Dergisi, 5(1), 38-47. </a:t>
            </a:r>
            <a:r>
              <a:rPr lang="tr-TR" sz="1500" b="0" dirty="0" err="1">
                <a:solidFill>
                  <a:schemeClr val="tx1">
                    <a:lumMod val="95000"/>
                    <a:lumOff val="5000"/>
                  </a:schemeClr>
                </a:solidFill>
                <a:latin typeface="Times New Roman" panose="02020603050405020304" pitchFamily="18" charset="0"/>
                <a:cs typeface="Times New Roman" panose="02020603050405020304" pitchFamily="18" charset="0"/>
              </a:rPr>
              <a:t>Retrieved</a:t>
            </a: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sz="1500" b="0" dirty="0" err="1">
                <a:solidFill>
                  <a:schemeClr val="tx1">
                    <a:lumMod val="95000"/>
                    <a:lumOff val="5000"/>
                  </a:schemeClr>
                </a:solidFill>
                <a:latin typeface="Times New Roman" panose="02020603050405020304" pitchFamily="18" charset="0"/>
                <a:cs typeface="Times New Roman" panose="02020603050405020304" pitchFamily="18" charset="0"/>
              </a:rPr>
              <a:t>from</a:t>
            </a: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 </a:t>
            </a:r>
          </a:p>
          <a:p>
            <a:pPr>
              <a:buFont typeface="+mj-lt"/>
              <a:buAutoNum type="arabicPeriod"/>
            </a:pP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sz="1500" b="0" u="sng" dirty="0">
                <a:solidFill>
                  <a:schemeClr val="tx1">
                    <a:lumMod val="95000"/>
                    <a:lumOff val="5000"/>
                  </a:schemeClr>
                </a:solidFill>
                <a:latin typeface="Times New Roman" panose="02020603050405020304" pitchFamily="18" charset="0"/>
                <a:cs typeface="Times New Roman" panose="02020603050405020304" pitchFamily="18" charset="0"/>
                <a:hlinkClick r:id="rId4"/>
              </a:rPr>
              <a:t>https://dergipark.org.tr/tr/download/article-file/464433</a:t>
            </a:r>
            <a:endParaRPr lang="tr-TR" sz="1500" b="0" u="sng" dirty="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mj-lt"/>
              <a:buAutoNum type="arabicPeriod"/>
            </a:pP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Milli Eğitim Bakanlığı. ‘Özel Eğitim Ve Rehberlik Hizmetleri Genel Müdürlüğü’. Erişim: 22 Aralık 2022, </a:t>
            </a: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hlinkClick r:id="rId5"/>
              </a:rPr>
              <a:t>https://orgm.meb.gov.tr/meb_iys_dosyalar/2018_04/05104328_1.Yocuk_Yhmal_ve_YstismarY_HakkYnda_Genel_Bilgi.pdf</a:t>
            </a:r>
            <a:endParaRPr lang="tr-TR" sz="15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mj-lt"/>
              <a:buAutoNum type="arabicPeriod"/>
            </a:pPr>
            <a:r>
              <a:rPr lang="tr-TR" sz="1500" b="0" dirty="0" err="1">
                <a:solidFill>
                  <a:schemeClr val="tx1">
                    <a:lumMod val="95000"/>
                    <a:lumOff val="5000"/>
                  </a:schemeClr>
                </a:solidFill>
                <a:latin typeface="Times New Roman" panose="02020603050405020304" pitchFamily="18" charset="0"/>
                <a:cs typeface="Times New Roman" panose="02020603050405020304" pitchFamily="18" charset="0"/>
              </a:rPr>
              <a:t>Tıraşçı</a:t>
            </a: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 Y. ve Gören, S. (2007). Çocuk istismarı ve ihmali. Dicle Tıp Dergisi, 34(1), 70-74. </a:t>
            </a:r>
          </a:p>
          <a:p>
            <a:endParaRPr lang="tr-TR" sz="1500" dirty="0">
              <a:latin typeface="Times New Roman" panose="02020603050405020304" pitchFamily="18" charset="0"/>
              <a:cs typeface="Times New Roman" panose="02020603050405020304" pitchFamily="18" charset="0"/>
            </a:endParaRPr>
          </a:p>
          <a:p>
            <a:endParaRPr lang="tr-TR"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4214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8640"/>
            <a:ext cx="8640960" cy="6552728"/>
          </a:xfrm>
        </p:spPr>
        <p:txBody>
          <a:bodyPr>
            <a:normAutofit/>
          </a:bodyPr>
          <a:lstStyle/>
          <a:p>
            <a:pPr marL="0" indent="0" algn="ctr">
              <a:spcBef>
                <a:spcPct val="0"/>
              </a:spcBef>
              <a:buNone/>
            </a:pPr>
            <a:r>
              <a:rPr lang="tr-TR" sz="2600" b="1" dirty="0">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HAYIR DİYEBİLME KAYNAKÇA</a:t>
            </a:r>
          </a:p>
          <a:p>
            <a:pPr marL="457200" indent="-457200">
              <a:buFont typeface="+mj-lt"/>
              <a:buAutoNum type="arabicPeriod"/>
            </a:pPr>
            <a:r>
              <a:rPr lang="tr-TR" sz="1600" dirty="0" err="1">
                <a:latin typeface="Times New Roman" panose="02020603050405020304" pitchFamily="18" charset="0"/>
                <a:cs typeface="Times New Roman" panose="02020603050405020304" pitchFamily="18" charset="0"/>
              </a:rPr>
              <a:t>Bozkurt,Sibel.Son</a:t>
            </a:r>
            <a:r>
              <a:rPr lang="tr-TR" sz="1600" dirty="0">
                <a:latin typeface="Times New Roman" panose="02020603050405020304" pitchFamily="18" charset="0"/>
                <a:cs typeface="Times New Roman" panose="02020603050405020304" pitchFamily="18" charset="0"/>
              </a:rPr>
              <a:t> Çocukluk (9-11YAŞ) Çağındaki Çocuklarda Hayır Diyebilme Ve Atılganlık Beceri Sıklığı Ve Kullanılan Ölçeklerin Tanılama Yeterliliği. Yüksek Lisans Tezi. Çağ Üniversitesi.2020</a:t>
            </a:r>
          </a:p>
          <a:p>
            <a:pPr marL="457200" indent="-457200">
              <a:buFont typeface="+mj-lt"/>
              <a:buAutoNum type="arabicPeriod"/>
            </a:pPr>
            <a:r>
              <a:rPr lang="tr-TR" sz="1600" dirty="0" err="1">
                <a:latin typeface="Times New Roman" panose="02020603050405020304" pitchFamily="18" charset="0"/>
                <a:cs typeface="Times New Roman" panose="02020603050405020304" pitchFamily="18" charset="0"/>
              </a:rPr>
              <a:t>Çelik,Büşra</a:t>
            </a:r>
            <a:r>
              <a:rPr lang="tr-TR" sz="1600" dirty="0">
                <a:latin typeface="Times New Roman" panose="02020603050405020304" pitchFamily="18" charset="0"/>
                <a:cs typeface="Times New Roman" panose="02020603050405020304" pitchFamily="18" charset="0"/>
              </a:rPr>
              <a:t>. Yüksek Ve Düşük Düzeyde Hayır Diyebilme Becerisine Sahip Olan Öğrencilerin Sosyal </a:t>
            </a:r>
            <a:r>
              <a:rPr lang="tr-TR" sz="1600" dirty="0" err="1">
                <a:latin typeface="Times New Roman" panose="02020603050405020304" pitchFamily="18" charset="0"/>
                <a:cs typeface="Times New Roman" panose="02020603050405020304" pitchFamily="18" charset="0"/>
              </a:rPr>
              <a:t>Anksiyete</a:t>
            </a:r>
            <a:r>
              <a:rPr lang="tr-TR" sz="1600" dirty="0">
                <a:latin typeface="Times New Roman" panose="02020603050405020304" pitchFamily="18" charset="0"/>
                <a:cs typeface="Times New Roman" panose="02020603050405020304" pitchFamily="18" charset="0"/>
              </a:rPr>
              <a:t> Ve Bilgisayar Oyun Bağımlılığı Açısından İncelenmesi. Yüksek Lisans Tezi. İstanbul Sabahattin Zaim Üniversitesi.2021</a:t>
            </a:r>
          </a:p>
          <a:p>
            <a:pPr marL="457200" indent="-457200">
              <a:buFont typeface="+mj-lt"/>
              <a:buAutoNum type="arabicPeriod"/>
            </a:pPr>
            <a:r>
              <a:rPr lang="tr-TR" sz="1600" dirty="0">
                <a:latin typeface="Times New Roman" panose="02020603050405020304" pitchFamily="18" charset="0"/>
                <a:cs typeface="Times New Roman" panose="02020603050405020304" pitchFamily="18" charset="0"/>
              </a:rPr>
              <a:t>Yeşilay.2016. Türkiye Bağımlılıkla Mücadele Eğitim Programı Madde Bağımlılığı Lise Broşür</a:t>
            </a:r>
          </a:p>
          <a:p>
            <a:pPr marL="457200" indent="-457200">
              <a:buFont typeface="+mj-lt"/>
              <a:buAutoNum type="arabicPeriod"/>
            </a:pP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902472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2674</TotalTime>
  <Words>2928</Words>
  <Application>Microsoft Office PowerPoint</Application>
  <PresentationFormat>Ekran Gösterisi (4:3)</PresentationFormat>
  <Paragraphs>429</Paragraphs>
  <Slides>92</Slides>
  <Notes>1</Notes>
  <HiddenSlides>0</HiddenSlides>
  <MMClips>0</MMClips>
  <ScaleCrop>false</ScaleCrop>
  <HeadingPairs>
    <vt:vector size="4" baseType="variant">
      <vt:variant>
        <vt:lpstr>Tema</vt:lpstr>
      </vt:variant>
      <vt:variant>
        <vt:i4>1</vt:i4>
      </vt:variant>
      <vt:variant>
        <vt:lpstr>Slayt Başlıkları</vt:lpstr>
      </vt:variant>
      <vt:variant>
        <vt:i4>92</vt:i4>
      </vt:variant>
    </vt:vector>
  </HeadingPairs>
  <TitlesOfParts>
    <vt:vector size="93" baseType="lpstr">
      <vt:lpstr>Ofis Teması</vt:lpstr>
      <vt:lpstr>ÇOCUK İHMAL-İSTİSMARI  VE  DİJİTAL MAHREMİYET (VELİ)</vt:lpstr>
      <vt:lpstr> SUNUM İÇERİĞİ </vt:lpstr>
      <vt:lpstr>KİŞİSEL SINIRLAR</vt:lpstr>
      <vt:lpstr>Bedenlerini korumayı öğretin;</vt:lpstr>
      <vt:lpstr>Bedenlerini korumayı öğretin;</vt:lpstr>
      <vt:lpstr>Bedenlerini korumayı öğretin;</vt:lpstr>
      <vt:lpstr>İYİ DOKUNMA-KÖTÜ DOKUNMA</vt:lpstr>
      <vt:lpstr>Yardım istemeyi öğretin:</vt:lpstr>
      <vt:lpstr>PowerPoint Sunusu</vt:lpstr>
      <vt:lpstr>PowerPoint Sunusu</vt:lpstr>
      <vt:lpstr>HAYIR DİYEBİLME BECERİSİ</vt:lpstr>
      <vt:lpstr>HAYIR DİYEBİLMEK</vt:lpstr>
      <vt:lpstr>HAYIR DİYEBİLMEK</vt:lpstr>
      <vt:lpstr>PowerPoint Sunusu</vt:lpstr>
      <vt:lpstr>PowerPoint Sunusu</vt:lpstr>
      <vt:lpstr>PowerPoint Sunusu</vt:lpstr>
      <vt:lpstr>ÇOCUK İHMAL VE İSTİSMARINDAN KORUNMA YOLLARI</vt:lpstr>
      <vt:lpstr>Çocuk Tanımı</vt:lpstr>
      <vt:lpstr>PowerPoint Sunusu</vt:lpstr>
      <vt:lpstr>Dünya Sağlık Örgütü Tarafından 4 Tip Kötü Muamele Tanımlanmaktadır:</vt:lpstr>
      <vt:lpstr>İHMAL</vt:lpstr>
      <vt:lpstr>FİZİKSEL İHMAL</vt:lpstr>
      <vt:lpstr>DUYGUSAL İHMAL</vt:lpstr>
      <vt:lpstr>EĞİTİM İHMALİ</vt:lpstr>
      <vt:lpstr>BİR ÇOCUK ;</vt:lpstr>
      <vt:lpstr>İhmalin çocuk üzerindeki etkileri nelerdir?</vt:lpstr>
      <vt:lpstr>İSTİSMAR</vt:lpstr>
      <vt:lpstr>ÇOCUK İSTİSMARI</vt:lpstr>
      <vt:lpstr>Fiziksel İstismar</vt:lpstr>
      <vt:lpstr>FİZİKSEL İSTİSMAR MI NORMAL YARALANMA MI ?</vt:lpstr>
      <vt:lpstr>Duygusal İstismar</vt:lpstr>
      <vt:lpstr>PowerPoint Sunusu</vt:lpstr>
      <vt:lpstr>BİR ÇOCUK DUYGUSAL İSTİSMARA MARUZ KALDIĞINDA</vt:lpstr>
      <vt:lpstr>Ekonomik İstismar</vt:lpstr>
      <vt:lpstr>Cinsel İstismar</vt:lpstr>
      <vt:lpstr>Dokunma Olmaksızın Yapılan Cinsel istismar</vt:lpstr>
      <vt:lpstr>Dokunmanın Olduğu Cinsel İstismar</vt:lpstr>
      <vt:lpstr>Cinsel İstismarı Yapan;</vt:lpstr>
      <vt:lpstr>AİLE İLE İLGİLİ RİSK ETMENLERİ</vt:lpstr>
      <vt:lpstr>PowerPoint Sunusu</vt:lpstr>
      <vt:lpstr>PowerPoint Sunusu</vt:lpstr>
      <vt:lpstr>PowerPoint Sunusu</vt:lpstr>
      <vt:lpstr>PowerPoint Sunusu</vt:lpstr>
      <vt:lpstr>Bir istismar durumunda ilk olarak yapılması gerekenler</vt:lpstr>
      <vt:lpstr>Çocuğunuz veya Herhangi Bir Çocuk İstismara Maruz Kaldığında Yapacağınız En İyi Şey ;</vt:lpstr>
      <vt:lpstr>PowerPoint Sunusu</vt:lpstr>
      <vt:lpstr>PowerPoint Sunusu</vt:lpstr>
      <vt:lpstr> ÇOCUK suçlu değil MAĞDUR!</vt:lpstr>
      <vt:lpstr>SUSMA!</vt:lpstr>
      <vt:lpstr>PowerPoint Sunusu</vt:lpstr>
      <vt:lpstr>PowerPoint Sunusu</vt:lpstr>
      <vt:lpstr>PowerPoint Sunusu</vt:lpstr>
      <vt:lpstr>PowerPoint Sunusu</vt:lpstr>
      <vt:lpstr>PowerPoint Sunusu</vt:lpstr>
      <vt:lpstr>Aile Mahremiyeti</vt:lpstr>
      <vt:lpstr>PowerPoint Sunusu</vt:lpstr>
      <vt:lpstr>Beden Mahremiyeti Eğitimi</vt:lpstr>
      <vt:lpstr>PowerPoint Sunusu</vt:lpstr>
      <vt:lpstr>Beden Mahremiyeti Eğitimi</vt:lpstr>
      <vt:lpstr>Beden Mahremiyeti Eğitimi</vt:lpstr>
      <vt:lpstr>Mekan Mahremiyeti Eğitimi</vt:lpstr>
      <vt:lpstr>Mekan Mahremiyeti Eğitimi</vt:lpstr>
      <vt:lpstr>Kitle İletişim Araçlarının  Aile Mahremiyetine Etkileri</vt:lpstr>
      <vt:lpstr>PowerPoint Sunusu</vt:lpstr>
      <vt:lpstr>DİJİTAL MAHREMİYET</vt:lpstr>
      <vt:lpstr>DİJİTAL MAHREMİYET </vt:lpstr>
      <vt:lpstr>DİJİTAL MAHREMİYET</vt:lpstr>
      <vt:lpstr>DİJİTAL MAHREMİYET</vt:lpstr>
      <vt:lpstr>DİJİTAL MAHREMİYET</vt:lpstr>
      <vt:lpstr>DİJİTAL MAHREMİYET</vt:lpstr>
      <vt:lpstr>DİJİTAL MAHREMİYET</vt:lpstr>
      <vt:lpstr>DİJİTAL MAHREMİYET</vt:lpstr>
      <vt:lpstr>DİJİTAL MAHREMİYET</vt:lpstr>
      <vt:lpstr>DİJİTAL MAHREMİYET</vt:lpstr>
      <vt:lpstr>DİJİTAL ORTAMDA İHMAL VE İSTİSMAR</vt:lpstr>
      <vt:lpstr>DİJİTAL ORTAMDA İHMAL VE İSTİSMAR</vt:lpstr>
      <vt:lpstr>Çocukların fotoğraflarının ebeveynler, öğretmenler ve çevresindeki bireyler tarafından paylaşılması aşağıdaki durumlara sebep olabilmektedir: </vt:lpstr>
      <vt:lpstr>Çocukların fotoğraflarının ebeveynler, öğretmenler ve çevresindeki bireyler tarafından paylaşılması aşağıdaki durumlara sebep olabilmektedir: </vt:lpstr>
      <vt:lpstr>DİJİTAL MAHREMİYET VE SİBER ZORBALIK</vt:lpstr>
      <vt:lpstr>DİJİTAL MAHREMİYET VE SİBER ZORBALIK</vt:lpstr>
      <vt:lpstr>DİJİTAL ORTAMDA İHMAL VE İSTİSMAR</vt:lpstr>
      <vt:lpstr>DİJİTAL ORTAMDA İHMAL VE İSTİSMAR</vt:lpstr>
      <vt:lpstr>DİJİTAL ORTAMDA İHMAL VE İSTİSMAR</vt:lpstr>
      <vt:lpstr>DİJİTAL ORTAMDA İHMAL VE İSTİSMAR</vt:lpstr>
      <vt:lpstr>PowerPoint Sunusu</vt:lpstr>
      <vt:lpstr>PowerPoint Sunusu</vt:lpstr>
      <vt:lpstr>PowerPoint Sunusu</vt:lpstr>
      <vt:lpstr>DİJİTAL MAHREMİYET KAYNAKÇA</vt:lpstr>
      <vt:lpstr>KİŞİSEL SINIRLAR KAYNAKÇA</vt:lpstr>
      <vt:lpstr>AİLEDE MAHREMİYET KAYNAKÇA</vt:lpstr>
      <vt:lpstr>ÇOCUK İHMAL VE İSTİSMARINDAN KORUNMA YOLLARI KAYNAKÇA</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KİŞİSEL SINIRLAR</dc:title>
  <dc:creator>D.N.15</dc:creator>
  <cp:lastModifiedBy>neslihan yaşar</cp:lastModifiedBy>
  <cp:revision>57</cp:revision>
  <dcterms:created xsi:type="dcterms:W3CDTF">2022-12-28T06:11:47Z</dcterms:created>
  <dcterms:modified xsi:type="dcterms:W3CDTF">2023-09-22T17:48:12Z</dcterms:modified>
</cp:coreProperties>
</file>