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58" r:id="rId12"/>
    <p:sldId id="29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4" r:id="rId27"/>
    <p:sldId id="285" r:id="rId28"/>
    <p:sldId id="286" r:id="rId29"/>
    <p:sldId id="279" r:id="rId30"/>
    <p:sldId id="280" r:id="rId31"/>
    <p:sldId id="281" r:id="rId32"/>
    <p:sldId id="294" r:id="rId33"/>
    <p:sldId id="295" r:id="rId34"/>
    <p:sldId id="287" r:id="rId35"/>
    <p:sldId id="289" r:id="rId36"/>
    <p:sldId id="288" r:id="rId37"/>
    <p:sldId id="293" r:id="rId38"/>
    <p:sldId id="290" r:id="rId39"/>
    <p:sldId id="291" r:id="rId40"/>
    <p:sldId id="292" r:id="rId41"/>
    <p:sldId id="297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ÇOCUK İHMAL-İSTİSMARI 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DİJİTAL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MAHREMİYET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İLKOKUL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9248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Şimdiye kadar vücudumuzu korumak için yapabileceklerimizden bahsettik.</a:t>
            </a:r>
          </a:p>
          <a:p>
            <a:r>
              <a:rPr lang="tr-TR" sz="2800" dirty="0" smtClean="0"/>
              <a:t>Haydi şimdi de bedenimizi korumaktan bahsedelim.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aşkalarından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kendimizi korumak için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oluşturduğumuz fiziksel, duygusal ve psikolojik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sınırlar vardır. Bunlar kişisel sınırlardır.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Fiziksel sınırlar; bireyin «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bedeninin kendine ait olduğunu ve kimsenin izinsiz dokunamayacağını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belirleyen sınırlardır.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25801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KİŞİSEL SINIRLARIMIZ</a:t>
            </a:r>
          </a:p>
        </p:txBody>
      </p:sp>
    </p:spTree>
    <p:extLst>
      <p:ext uri="{BB962C8B-B14F-4D97-AF65-F5344CB8AC3E}">
        <p14:creationId xmlns:p14="http://schemas.microsoft.com/office/powerpoint/2010/main" val="9170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5801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KİŞİSEL SINIRLARIMIZ</a:t>
            </a:r>
          </a:p>
        </p:txBody>
      </p:sp>
      <p:pic>
        <p:nvPicPr>
          <p:cNvPr id="4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33633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1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Şimdi de dokunma türlerini öğrenelim.</a:t>
            </a:r>
          </a:p>
          <a:p>
            <a:r>
              <a:rPr lang="tr-TR" dirty="0" smtClean="0"/>
              <a:t>Birbirimizle </a:t>
            </a:r>
            <a:r>
              <a:rPr lang="tr-TR" dirty="0"/>
              <a:t>iletişim kurmamızın, duygularımızı paylaşmamızın önemli bir </a:t>
            </a:r>
            <a:r>
              <a:rPr lang="tr-TR" dirty="0" smtClean="0"/>
              <a:t>yolu da  </a:t>
            </a:r>
            <a:r>
              <a:rPr lang="tr-TR" dirty="0"/>
              <a:t>dokunmaktır. Fakat bazı dokunmalar bize iyi hissettirirken bazı dokunmalar bizi rahatsız eder.</a:t>
            </a:r>
          </a:p>
          <a:p>
            <a:r>
              <a:rPr lang="tr-TR" dirty="0"/>
              <a:t>İyi dokunuş ve kötü dokunuş olmak üzere iki tür dokunuş vardır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26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-258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İyi Dokunuş</a:t>
            </a:r>
          </a:p>
        </p:txBody>
      </p:sp>
      <p:sp>
        <p:nvSpPr>
          <p:cNvPr id="4" name="Alt Başlık 2"/>
          <p:cNvSpPr>
            <a:spLocks noGrp="1"/>
          </p:cNvSpPr>
          <p:nvPr/>
        </p:nvSpPr>
        <p:spPr>
          <a:xfrm>
            <a:off x="586518" y="1340768"/>
            <a:ext cx="8089938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Sevdiğin kişilerin sarılması ve öpmesi güzel bir şeydir</a:t>
            </a:r>
          </a:p>
          <a:p>
            <a:pPr algn="l"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 Uyandığında annenin sana sarılması ve öpmesi</a:t>
            </a:r>
          </a:p>
          <a:p>
            <a:pPr algn="l"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Babanın iyi geceler dilemek için sarılması ve öpmesi</a:t>
            </a:r>
          </a:p>
          <a:p>
            <a:pPr algn="l"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 Anneanne ve dedenin ziyarete geldiklerinde herkesin birbirini kucaklaması ve öpmesi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ÇOCUKLAR ve MAHREMİYET EĞİTİMİ - PDF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6081"/>
            <a:ext cx="8226855" cy="46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İyi Dokunuş</a:t>
            </a:r>
          </a:p>
        </p:txBody>
      </p:sp>
    </p:spTree>
    <p:extLst>
      <p:ext uri="{BB962C8B-B14F-4D97-AF65-F5344CB8AC3E}">
        <p14:creationId xmlns:p14="http://schemas.microsoft.com/office/powerpoint/2010/main" val="37814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Kötü Dokunuş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28800"/>
            <a:ext cx="532859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Eğer bir dokunuş</a:t>
            </a:r>
            <a:r>
              <a:rPr lang="tr-TR" dirty="0" smtClean="0"/>
              <a:t>;</a:t>
            </a:r>
          </a:p>
          <a:p>
            <a:pPr algn="ctr"/>
            <a:r>
              <a:rPr lang="tr-TR" dirty="0"/>
              <a:t>C</a:t>
            </a:r>
            <a:r>
              <a:rPr lang="tr-TR" dirty="0" smtClean="0"/>
              <a:t>anını </a:t>
            </a:r>
            <a:r>
              <a:rPr lang="tr-TR" dirty="0"/>
              <a:t>acıtıyorsa </a:t>
            </a:r>
          </a:p>
          <a:p>
            <a:pPr algn="ctr"/>
            <a:r>
              <a:rPr lang="tr-TR" dirty="0" smtClean="0"/>
              <a:t>Seni </a:t>
            </a:r>
            <a:r>
              <a:rPr lang="tr-TR" dirty="0"/>
              <a:t>üzüyor, mutsuz </a:t>
            </a:r>
            <a:r>
              <a:rPr lang="tr-TR" dirty="0" smtClean="0"/>
              <a:t>ediyorsa</a:t>
            </a:r>
          </a:p>
          <a:p>
            <a:pPr algn="ctr"/>
            <a:r>
              <a:rPr lang="tr-TR" dirty="0"/>
              <a:t>S</a:t>
            </a:r>
            <a:r>
              <a:rPr lang="tr-TR" dirty="0" smtClean="0"/>
              <a:t>eni </a:t>
            </a:r>
            <a:r>
              <a:rPr lang="tr-TR" dirty="0"/>
              <a:t>korkutuyorsa </a:t>
            </a:r>
          </a:p>
          <a:p>
            <a:pPr algn="ctr"/>
            <a:r>
              <a:rPr lang="tr-TR" dirty="0" smtClean="0"/>
              <a:t>Seni </a:t>
            </a:r>
            <a:r>
              <a:rPr lang="tr-TR" dirty="0"/>
              <a:t>rahatsız ediyorsa </a:t>
            </a:r>
            <a:endParaRPr lang="tr-TR" dirty="0" smtClean="0"/>
          </a:p>
          <a:p>
            <a:pPr marL="0" indent="0" algn="ctr">
              <a:buNone/>
            </a:pPr>
            <a:r>
              <a:rPr lang="tr-TR" b="1" dirty="0" smtClean="0"/>
              <a:t>Bu kötü dokunuştur!</a:t>
            </a:r>
            <a:endParaRPr lang="tr-TR" b="1" dirty="0"/>
          </a:p>
        </p:txBody>
      </p:sp>
      <p:pic>
        <p:nvPicPr>
          <p:cNvPr id="10242" name="Picture 2" descr="İYİ DOKUNUŞ &amp; KÖTÜ DOKUNU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44" y="2596805"/>
            <a:ext cx="3525477" cy="176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3356992"/>
            <a:ext cx="8229600" cy="3340968"/>
          </a:xfrm>
        </p:spPr>
        <p:txBody>
          <a:bodyPr>
            <a:normAutofit/>
          </a:bodyPr>
          <a:lstStyle/>
          <a:p>
            <a:r>
              <a:rPr lang="tr-TR" dirty="0"/>
              <a:t>Kendini rahatsız hissetmene neden olan dokunmalar genellikle kötü dokunmalardır.</a:t>
            </a:r>
          </a:p>
          <a:p>
            <a:r>
              <a:rPr lang="tr-TR" dirty="0" smtClean="0"/>
              <a:t> </a:t>
            </a:r>
            <a:r>
              <a:rPr lang="tr-TR" dirty="0"/>
              <a:t>Birisi sana istemediğin bir şekilde dokunduğunda bunu </a:t>
            </a:r>
            <a:r>
              <a:rPr lang="tr-TR" dirty="0" smtClean="0"/>
              <a:t>gizlememelisin</a:t>
            </a:r>
          </a:p>
          <a:p>
            <a:r>
              <a:rPr lang="tr-TR" dirty="0" smtClean="0"/>
              <a:t> </a:t>
            </a:r>
            <a:r>
              <a:rPr lang="tr-TR" dirty="0"/>
              <a:t>Bedenin sana aittir. Sen istemiyorsan kimse sana dokunmamalıdır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587182" y="152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Kötü Dokunuş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 descr="İYİ DOKUNMA KÖTÜ DOKUNMA Böyle bir durum ne olursa olsun sizin suçunuz  olamaz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91" y="1114248"/>
            <a:ext cx="282398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2692896"/>
          </a:xfrm>
        </p:spPr>
        <p:txBody>
          <a:bodyPr/>
          <a:lstStyle/>
          <a:p>
            <a:r>
              <a:rPr lang="tr-TR" dirty="0"/>
              <a:t>Dokunan kişi bunu hiç kimseye söylememeni istiyorsa bu bir kötü dokunmadır.</a:t>
            </a:r>
          </a:p>
          <a:p>
            <a:r>
              <a:rPr lang="tr-TR" dirty="0"/>
              <a:t> Dokunan kişi bunu başkasına söylersen sana bir zarar </a:t>
            </a:r>
            <a:r>
              <a:rPr lang="tr-TR" dirty="0" smtClean="0"/>
              <a:t>vereceği </a:t>
            </a:r>
            <a:r>
              <a:rPr lang="tr-TR" dirty="0"/>
              <a:t>tehdidinde bulunuyorsa bu kötü dokunmadır.</a:t>
            </a: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97222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Kötü Dokunuş</a:t>
            </a:r>
          </a:p>
        </p:txBody>
      </p:sp>
      <p:pic>
        <p:nvPicPr>
          <p:cNvPr id="11266" name="Picture 2" descr="İYİ DOKUNMA KÖTÜ DOKUNMA Böyle bir durum ne olursa olsun sizin suçunuz  olamaz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680445" cy="24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Vücudumuzda Özel Bölgelerimize yapılan dokunuşlar bütün çocuklar için kötü </a:t>
            </a:r>
            <a:r>
              <a:rPr lang="tr-TR" dirty="0" smtClean="0">
                <a:solidFill>
                  <a:srgbClr val="FF0000"/>
                </a:solidFill>
              </a:rPr>
              <a:t>dokunuştur.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Haydi şimdi özel bölgelerimizi öğrenelim.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48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383" y="5517232"/>
            <a:ext cx="8219256" cy="896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Resimde işaretlenen bölgeler bizim özel bölgelerimizdir.</a:t>
            </a:r>
            <a:endParaRPr lang="tr-TR" dirty="0"/>
          </a:p>
        </p:txBody>
      </p:sp>
      <p:pic>
        <p:nvPicPr>
          <p:cNvPr id="13314" name="Picture 2" descr="Microsoft PowerPoint - Tokat RAM \326\360renci i\347in \307ocuk \335hmal ve  \335stismar\375n\375 \326nlem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5480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3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Bir zamanlar küçüktünüz 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Çocuk Bebek Çizim, çocuk, Aşk, çocuk, Yüz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98" y="1295059"/>
            <a:ext cx="2761230" cy="237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kiz bebek vektörler | Ikiz bebek vektör çizimler, vektörel grafik | 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492635" cy="19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Çizim karikatür, çocuk, çizgi roman, çocuk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13" y="3789040"/>
            <a:ext cx="3024312" cy="25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728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4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!!!Özel Dokunuşlar:</a:t>
            </a:r>
          </a:p>
          <a:p>
            <a:r>
              <a:rPr lang="tr-TR" dirty="0" smtClean="0"/>
              <a:t> </a:t>
            </a:r>
            <a:r>
              <a:rPr lang="tr-TR" dirty="0"/>
              <a:t>Bazı büyükler bir çocuğun özel yerlerine bazı durumlarda bakabilir ya da dokunabilir!</a:t>
            </a:r>
          </a:p>
        </p:txBody>
      </p:sp>
      <p:pic>
        <p:nvPicPr>
          <p:cNvPr id="14338" name="Picture 2" descr="Çizim karikatür, çocuk, çizgi roman, çocuk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58" y="3814758"/>
            <a:ext cx="3170218" cy="268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kış Çizelgesi: Sıralı Erişimli Depolama 3"/>
          <p:cNvSpPr/>
          <p:nvPr/>
        </p:nvSpPr>
        <p:spPr>
          <a:xfrm>
            <a:off x="0" y="2636912"/>
            <a:ext cx="2763069" cy="158417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Peki bu büyükler kim??</a:t>
            </a:r>
          </a:p>
        </p:txBody>
      </p:sp>
      <p:sp>
        <p:nvSpPr>
          <p:cNvPr id="5" name="Oval Belirtme Çizgisi 4"/>
          <p:cNvSpPr/>
          <p:nvPr/>
        </p:nvSpPr>
        <p:spPr>
          <a:xfrm>
            <a:off x="5831632" y="2179146"/>
            <a:ext cx="3312368" cy="2304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Mesela annen, baban, doktor veya hemşire (annen yanındayken) </a:t>
            </a:r>
            <a:r>
              <a:rPr lang="tr-TR" dirty="0" smtClean="0">
                <a:solidFill>
                  <a:srgbClr val="C00000"/>
                </a:solidFill>
              </a:rPr>
              <a:t>Ancak </a:t>
            </a:r>
            <a:r>
              <a:rPr lang="tr-TR" dirty="0">
                <a:solidFill>
                  <a:srgbClr val="C00000"/>
                </a:solidFill>
              </a:rPr>
              <a:t>senden İZİN almak şartıyla</a:t>
            </a:r>
          </a:p>
        </p:txBody>
      </p:sp>
    </p:spTree>
    <p:extLst>
      <p:ext uri="{BB962C8B-B14F-4D97-AF65-F5344CB8AC3E}">
        <p14:creationId xmlns:p14="http://schemas.microsoft.com/office/powerpoint/2010/main" val="9025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Çıkartması Pixerstick Sevimli küçük bir çocuk karikatür - PIXERS.COM.T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388" name="Picture 4" descr="Sevimli Çocuk Karikatür Iyi Poz Stok Vektör Sanatı &amp; Erkek çocuklar'nin  Daha Fazla Görseli - Erkek çocuklar, Nükteli, Portre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1"/>
            <a:ext cx="2698034" cy="44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Belirtme Çizgisi 4"/>
          <p:cNvSpPr/>
          <p:nvPr/>
        </p:nvSpPr>
        <p:spPr>
          <a:xfrm>
            <a:off x="3851920" y="620688"/>
            <a:ext cx="4536504" cy="1656184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Aşağıdaki gibi durumlarda </a:t>
            </a:r>
            <a:endParaRPr lang="tr-TR" sz="2400" dirty="0" smtClean="0">
              <a:solidFill>
                <a:schemeClr val="tx1"/>
              </a:solidFill>
            </a:endParaRP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büyükler </a:t>
            </a:r>
            <a:r>
              <a:rPr lang="tr-TR" sz="2400" dirty="0">
                <a:solidFill>
                  <a:schemeClr val="tx1"/>
                </a:solidFill>
              </a:rPr>
              <a:t>çocukların özel yerlerine bakabilir/dokunabilir: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635896" y="2790947"/>
            <a:ext cx="5184576" cy="30243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Bebek </a:t>
            </a:r>
            <a:r>
              <a:rPr lang="tr-TR" sz="2800" dirty="0">
                <a:solidFill>
                  <a:schemeClr val="tx1"/>
                </a:solidFill>
              </a:rPr>
              <a:t>altı değiştirmek, 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Bebeği </a:t>
            </a:r>
            <a:r>
              <a:rPr lang="tr-TR" sz="2800" dirty="0">
                <a:solidFill>
                  <a:schemeClr val="tx1"/>
                </a:solidFill>
              </a:rPr>
              <a:t>yıkamak ve kurulamak</a:t>
            </a:r>
            <a:r>
              <a:rPr lang="tr-TR" sz="2800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 Hasta </a:t>
            </a:r>
            <a:r>
              <a:rPr lang="tr-TR" sz="2800" dirty="0">
                <a:solidFill>
                  <a:schemeClr val="tx1"/>
                </a:solidFill>
              </a:rPr>
              <a:t>bir çocuğa bakmak, 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Bir </a:t>
            </a:r>
            <a:r>
              <a:rPr lang="tr-TR" sz="2800" dirty="0">
                <a:solidFill>
                  <a:schemeClr val="tx1"/>
                </a:solidFill>
              </a:rPr>
              <a:t>çocuğu tedavi etmek</a:t>
            </a:r>
          </a:p>
        </p:txBody>
      </p:sp>
    </p:spTree>
    <p:extLst>
      <p:ext uri="{BB962C8B-B14F-4D97-AF65-F5344CB8AC3E}">
        <p14:creationId xmlns:p14="http://schemas.microsoft.com/office/powerpoint/2010/main" val="38672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725144"/>
            <a:ext cx="7859216" cy="1905075"/>
          </a:xfrm>
        </p:spPr>
        <p:txBody>
          <a:bodyPr>
            <a:normAutofit fontScale="77500" lnSpcReduction="20000"/>
          </a:bodyPr>
          <a:lstStyle/>
          <a:p>
            <a:r>
              <a:rPr lang="tr-TR" sz="4800" b="1" dirty="0"/>
              <a:t>Bunların </a:t>
            </a:r>
            <a:r>
              <a:rPr lang="tr-TR" sz="4800" b="1" dirty="0" smtClean="0"/>
              <a:t>dışında bize  </a:t>
            </a:r>
            <a:r>
              <a:rPr lang="tr-TR" sz="4800" b="1" dirty="0"/>
              <a:t>kötü </a:t>
            </a:r>
            <a:r>
              <a:rPr lang="tr-TR" sz="4800" b="1" dirty="0" smtClean="0"/>
              <a:t>hissettiren dokunmalara karşı vücudumuzu </a:t>
            </a:r>
            <a:r>
              <a:rPr lang="tr-TR" sz="4800" b="1" dirty="0"/>
              <a:t>korumak zorundayız! </a:t>
            </a:r>
          </a:p>
        </p:txBody>
      </p:sp>
      <p:pic>
        <p:nvPicPr>
          <p:cNvPr id="17410" name="Picture 2" descr="Hayat kurtaran eğitim: Hayır de! - Son Dakika Haber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63" y="620688"/>
            <a:ext cx="47552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04664"/>
            <a:ext cx="7859216" cy="3052936"/>
          </a:xfrm>
        </p:spPr>
        <p:txBody>
          <a:bodyPr/>
          <a:lstStyle/>
          <a:p>
            <a:r>
              <a:rPr lang="tr-TR" dirty="0"/>
              <a:t>Birisi bizim canımızı acıttığında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Hoşlanmadığımız bir şaka yaptığında,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Bize kötü dokunuşta bulunduğunda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Özel bölgelerimize dokunduğunda,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Bize kötü sır verdiğinde</a:t>
            </a:r>
          </a:p>
        </p:txBody>
      </p:sp>
      <p:pic>
        <p:nvPicPr>
          <p:cNvPr id="18434" name="Picture 2" descr="İş Hayatında Nasıl Profesyonelce 'HAYIR' Diyebilirsiniz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04" y="3284984"/>
            <a:ext cx="4064451" cy="22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ağ Ok 3"/>
          <p:cNvSpPr/>
          <p:nvPr/>
        </p:nvSpPr>
        <p:spPr>
          <a:xfrm>
            <a:off x="251520" y="3395265"/>
            <a:ext cx="5544616" cy="309634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u="sng" dirty="0" smtClean="0">
                <a:solidFill>
                  <a:schemeClr val="tx1"/>
                </a:solidFill>
              </a:rPr>
              <a:t>Yüksek sesle HAYIR de</a:t>
            </a:r>
            <a:endParaRPr lang="tr-TR" sz="4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5085184"/>
            <a:ext cx="8229600" cy="964704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/>
              <a:t>KÖTÜ DOKUNMA HER YERDE BAŞINA GELEBİLİR.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DİKKATLİ OLMALISIN.</a:t>
            </a:r>
            <a:endParaRPr lang="tr-TR" dirty="0"/>
          </a:p>
          <a:p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735588" cy="443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5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5226655"/>
            <a:ext cx="6923112" cy="824955"/>
          </a:xfrm>
        </p:spPr>
        <p:txBody>
          <a:bodyPr>
            <a:normAutofit fontScale="92500" lnSpcReduction="10000"/>
          </a:bodyPr>
          <a:lstStyle/>
          <a:p>
            <a:r>
              <a:rPr lang="tr-TR" sz="5400" b="1" dirty="0"/>
              <a:t>HAYIR DE !!!!</a:t>
            </a:r>
            <a:endParaRPr lang="tr-TR" sz="5400" dirty="0"/>
          </a:p>
          <a:p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724128" cy="501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r>
              <a:rPr lang="tr-TR" sz="4800" b="1" dirty="0"/>
              <a:t>BAĞIRARAK YARDIM İSTE</a:t>
            </a:r>
            <a:endParaRPr lang="tr-TR" sz="4800" dirty="0"/>
          </a:p>
          <a:p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436096" cy="456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6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8984" y="5157192"/>
            <a:ext cx="8229600" cy="1224136"/>
          </a:xfrm>
        </p:spPr>
        <p:txBody>
          <a:bodyPr>
            <a:normAutofit/>
          </a:bodyPr>
          <a:lstStyle/>
          <a:p>
            <a:r>
              <a:rPr lang="tr-TR" b="1" dirty="0"/>
              <a:t>GÜVENLİK GÜÇLERİNİ DURUMDAN HABERDAR ET</a:t>
            </a:r>
            <a:endParaRPr lang="tr-TR" dirty="0"/>
          </a:p>
          <a:p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5148064" cy="504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2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735" y="4983138"/>
            <a:ext cx="7283152" cy="1326182"/>
          </a:xfrm>
        </p:spPr>
        <p:txBody>
          <a:bodyPr>
            <a:normAutofit/>
          </a:bodyPr>
          <a:lstStyle/>
          <a:p>
            <a:r>
              <a:rPr lang="tr-TR" b="1" dirty="0"/>
              <a:t>AİLENDEN HİÇBİR ŞEY SAKLAMA</a:t>
            </a:r>
            <a:endParaRPr lang="tr-TR" dirty="0"/>
          </a:p>
          <a:p>
            <a:r>
              <a:rPr lang="tr-TR" b="1" dirty="0"/>
              <a:t>YAŞADIKLARINI AİLENLE PAYLAŞ</a:t>
            </a:r>
            <a:endParaRPr lang="tr-TR" dirty="0"/>
          </a:p>
          <a:p>
            <a:endParaRPr lang="tr-T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61" y="620688"/>
            <a:ext cx="67437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5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3052936"/>
          </a:xfrm>
        </p:spPr>
        <p:txBody>
          <a:bodyPr/>
          <a:lstStyle/>
          <a:p>
            <a:r>
              <a:rPr lang="tr-TR" b="1" dirty="0"/>
              <a:t>Böyle bir durum ne olursa olsun sizin suçunuz olamaz. Size söylenenleri bilmediğiniz bir nedenle yapsanız </a:t>
            </a:r>
            <a:r>
              <a:rPr lang="tr-TR" b="1" dirty="0">
                <a:solidFill>
                  <a:srgbClr val="FF0000"/>
                </a:solidFill>
              </a:rPr>
              <a:t>dahi BU SİZİ ASLA SUÇ ORTAĞI YAPMAZ. Çünkü SİZ ÇOCUKSUNUZ VE BÖYLE DURUMLARDA ASLA SUÇLU OLAMAZSINIZ.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4" r="16580" b="31657"/>
          <a:stretch/>
        </p:blipFill>
        <p:spPr>
          <a:xfrm>
            <a:off x="2555776" y="3573016"/>
            <a:ext cx="4763100" cy="27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Büyüdünüz…</a:t>
            </a:r>
          </a:p>
        </p:txBody>
      </p:sp>
      <p:pic>
        <p:nvPicPr>
          <p:cNvPr id="2050" name="Picture 2" descr="BÜYÜMEK İÇİN BÜYÜMEK… – Mehmet Semih Söylemez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37" y="1844824"/>
            <a:ext cx="6768752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‘HAYIR’ Diyebilme Yöntemleri</a:t>
            </a:r>
          </a:p>
        </p:txBody>
      </p:sp>
      <p:sp>
        <p:nvSpPr>
          <p:cNvPr id="4" name="Alt Başlık 2"/>
          <p:cNvSpPr>
            <a:spLocks noGrp="1"/>
          </p:cNvSpPr>
          <p:nvPr/>
        </p:nvSpPr>
        <p:spPr>
          <a:xfrm>
            <a:off x="-180528" y="1412776"/>
            <a:ext cx="9145015" cy="4897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dirty="0" smtClean="0"/>
          </a:p>
          <a:p>
            <a:r>
              <a:rPr lang="tr-TR" sz="5100" b="1" dirty="0" smtClean="0">
                <a:solidFill>
                  <a:schemeClr val="tx1"/>
                </a:solidFill>
              </a:rPr>
              <a:t>1) ‘’HAYIR’’</a:t>
            </a:r>
          </a:p>
          <a:p>
            <a:r>
              <a:rPr lang="tr-TR" sz="5100" b="1" dirty="0" smtClean="0">
                <a:solidFill>
                  <a:srgbClr val="FF0000"/>
                </a:solidFill>
              </a:rPr>
              <a:t> “Hayır teşekkürler”</a:t>
            </a:r>
          </a:p>
          <a:p>
            <a:r>
              <a:rPr lang="tr-TR" sz="5100" b="1" dirty="0" smtClean="0">
                <a:solidFill>
                  <a:schemeClr val="tx1"/>
                </a:solidFill>
              </a:rPr>
              <a:t> </a:t>
            </a:r>
            <a:r>
              <a:rPr lang="tr-TR" sz="5100" b="1" dirty="0" smtClean="0">
                <a:solidFill>
                  <a:srgbClr val="FF0000"/>
                </a:solidFill>
              </a:rPr>
              <a:t>“Hayır olmaz.’’</a:t>
            </a:r>
          </a:p>
          <a:p>
            <a:r>
              <a:rPr lang="tr-TR" sz="5100" b="1" dirty="0" smtClean="0">
                <a:solidFill>
                  <a:schemeClr val="tx1"/>
                </a:solidFill>
              </a:rPr>
              <a:t>2) MAZERET BİLDİRME </a:t>
            </a:r>
          </a:p>
          <a:p>
            <a:r>
              <a:rPr lang="tr-TR" sz="5100" b="1" dirty="0" smtClean="0">
                <a:solidFill>
                  <a:srgbClr val="FF0000"/>
                </a:solidFill>
              </a:rPr>
              <a:t>“Hayır teşekkürler, bundan çok rahatsız oluyorum.”</a:t>
            </a:r>
          </a:p>
          <a:p>
            <a:r>
              <a:rPr lang="tr-TR" sz="5100" b="1" dirty="0" smtClean="0">
                <a:solidFill>
                  <a:schemeClr val="tx1"/>
                </a:solidFill>
              </a:rPr>
              <a:t>3) ATLATMA </a:t>
            </a:r>
          </a:p>
          <a:p>
            <a:r>
              <a:rPr lang="tr-TR" sz="5100" b="1" dirty="0" smtClean="0">
                <a:solidFill>
                  <a:srgbClr val="FF0000"/>
                </a:solidFill>
              </a:rPr>
              <a:t>“Hayır, teşekkürler, şimdi değil.”</a:t>
            </a:r>
          </a:p>
          <a:p>
            <a:pPr algn="l"/>
            <a:endParaRPr lang="tr-TR" sz="5100" b="1" dirty="0" smtClean="0">
              <a:solidFill>
                <a:srgbClr val="FF0000"/>
              </a:solidFill>
            </a:endParaRPr>
          </a:p>
          <a:p>
            <a:pPr algn="l"/>
            <a:endParaRPr lang="tr-TR" sz="1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‘HAYIR’ Diyebilme Yöntemleri</a:t>
            </a:r>
          </a:p>
        </p:txBody>
      </p:sp>
      <p:sp>
        <p:nvSpPr>
          <p:cNvPr id="5" name="Alt Başlık 2"/>
          <p:cNvSpPr>
            <a:spLocks noGrp="1"/>
          </p:cNvSpPr>
          <p:nvPr/>
        </p:nvSpPr>
        <p:spPr>
          <a:xfrm>
            <a:off x="0" y="692696"/>
            <a:ext cx="9144000" cy="5924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200" b="1" dirty="0" smtClean="0"/>
          </a:p>
          <a:p>
            <a:endParaRPr lang="tr-TR" sz="11200" b="1" dirty="0" smtClean="0">
              <a:solidFill>
                <a:schemeClr val="tx1"/>
              </a:solidFill>
            </a:endParaRPr>
          </a:p>
          <a:p>
            <a:r>
              <a:rPr lang="tr-TR" sz="11200" b="1" dirty="0" smtClean="0">
                <a:solidFill>
                  <a:schemeClr val="tx1"/>
                </a:solidFill>
              </a:rPr>
              <a:t>4) KONUYU DEĞİŞTİRMEK</a:t>
            </a:r>
          </a:p>
          <a:p>
            <a:r>
              <a:rPr lang="tr-TR" sz="11200" b="1" dirty="0" smtClean="0"/>
              <a:t> </a:t>
            </a:r>
            <a:r>
              <a:rPr lang="tr-TR" sz="11200" b="1" dirty="0" smtClean="0">
                <a:solidFill>
                  <a:srgbClr val="FF0000"/>
                </a:solidFill>
              </a:rPr>
              <a:t>“Hayır teşekkürler, ben bir bardak su alabilir miyim?”</a:t>
            </a:r>
          </a:p>
          <a:p>
            <a:endParaRPr lang="tr-TR" sz="11200" b="1" dirty="0" smtClean="0"/>
          </a:p>
          <a:p>
            <a:r>
              <a:rPr lang="tr-TR" sz="11200" b="1" dirty="0" smtClean="0">
                <a:solidFill>
                  <a:schemeClr val="tx1"/>
                </a:solidFill>
              </a:rPr>
              <a:t>5) HAYIR TEKRARI </a:t>
            </a:r>
          </a:p>
          <a:p>
            <a:r>
              <a:rPr lang="tr-TR" sz="11200" b="1" dirty="0" smtClean="0">
                <a:solidFill>
                  <a:srgbClr val="FF0000"/>
                </a:solidFill>
              </a:rPr>
              <a:t>“Hayır demiştim.” Hayır teşekkürler.”</a:t>
            </a:r>
          </a:p>
          <a:p>
            <a:endParaRPr lang="tr-TR" sz="11200" b="1" dirty="0" smtClean="0">
              <a:solidFill>
                <a:srgbClr val="FF0000"/>
              </a:solidFill>
            </a:endParaRPr>
          </a:p>
          <a:p>
            <a:r>
              <a:rPr lang="tr-TR" sz="11200" b="1" dirty="0" smtClean="0">
                <a:solidFill>
                  <a:schemeClr val="tx1"/>
                </a:solidFill>
              </a:rPr>
              <a:t>6) YÜRÜYÜP GİTMEK/ ORTAMDAN SAKINMAK</a:t>
            </a:r>
          </a:p>
          <a:p>
            <a:r>
              <a:rPr lang="tr-TR" sz="11200" b="1" dirty="0" smtClean="0"/>
              <a:t> </a:t>
            </a:r>
            <a:r>
              <a:rPr lang="tr-TR" sz="11200" b="1" dirty="0" smtClean="0">
                <a:solidFill>
                  <a:srgbClr val="FF0000"/>
                </a:solidFill>
              </a:rPr>
              <a:t>“Hayır” de ve ortamı terk et.</a:t>
            </a:r>
          </a:p>
          <a:p>
            <a:pPr algn="l"/>
            <a:endParaRPr lang="tr-TR" sz="11200" b="1" dirty="0" smtClean="0">
              <a:solidFill>
                <a:srgbClr val="FF0000"/>
              </a:solidFill>
            </a:endParaRPr>
          </a:p>
          <a:p>
            <a:pPr algn="l"/>
            <a:endParaRPr lang="tr-TR" sz="11200" b="1" dirty="0" smtClean="0">
              <a:solidFill>
                <a:srgbClr val="FF0000"/>
              </a:solidFill>
            </a:endParaRPr>
          </a:p>
          <a:p>
            <a:pPr algn="l"/>
            <a:endParaRPr lang="tr-TR" sz="1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Ailede Mahremiyet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2592288"/>
          </a:xfrm>
        </p:spPr>
        <p:txBody>
          <a:bodyPr/>
          <a:lstStyle/>
          <a:p>
            <a:r>
              <a:rPr lang="tr-TR" dirty="0"/>
              <a:t>Mahremiyet; kişinin kendisini tehditlerden koruyabilmesini sağlayan, kendisinin ve başkalarının ‘’özelini’’ fark etmesi bu anlamda doğru bir şekilde diğerlerine karşı sınırlarını koyabilmesidir. </a:t>
            </a:r>
          </a:p>
        </p:txBody>
      </p:sp>
      <p:pic>
        <p:nvPicPr>
          <p:cNvPr id="5122" name="Picture 2" descr="Mahremiyet nedir? Mahremiyet eğitimi ne zaman ve nasıl verilmeli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9861"/>
            <a:ext cx="4255297" cy="23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Aile bireyleri birbirlerinin özel alanlarını korumalı ve saygı duymalıdır. Anne-baba veya çocukların odasına gire girerken kapı vurmak ve sesli olarak izin istemek, diğer aile üyelerinin yanında üzerini değiştirmemek, zorla ‘’öpme’’, ‘’sarılma’’ vb. gibi eylemleri yapmamak, </a:t>
            </a:r>
            <a:r>
              <a:rPr lang="tr-TR" dirty="0" smtClean="0"/>
              <a:t>karşılıklı konuşmaların </a:t>
            </a:r>
            <a:r>
              <a:rPr lang="tr-TR" dirty="0"/>
              <a:t>saygı çerçevesinde olması, ev içinde </a:t>
            </a:r>
            <a:r>
              <a:rPr lang="tr-TR" dirty="0" smtClean="0"/>
              <a:t> </a:t>
            </a:r>
            <a:r>
              <a:rPr lang="tr-TR" dirty="0"/>
              <a:t>kılık kıyafetlere dikkat etmek gibi aile içinde mahremiyet sınırlarına özen </a:t>
            </a:r>
            <a:r>
              <a:rPr lang="tr-TR" dirty="0" smtClean="0"/>
              <a:t>göstermek aile mahremiyeti açısından önemlidir.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Ailede Mahremiyet</a:t>
            </a:r>
          </a:p>
        </p:txBody>
      </p:sp>
    </p:spTree>
    <p:extLst>
      <p:ext uri="{BB962C8B-B14F-4D97-AF65-F5344CB8AC3E}">
        <p14:creationId xmlns:p14="http://schemas.microsoft.com/office/powerpoint/2010/main" val="23942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Dijital Mahremiyet/Siber Zorbalık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908720"/>
            <a:ext cx="11295679" cy="6353820"/>
          </a:xfrm>
        </p:spPr>
      </p:pic>
    </p:spTree>
    <p:extLst>
      <p:ext uri="{BB962C8B-B14F-4D97-AF65-F5344CB8AC3E}">
        <p14:creationId xmlns:p14="http://schemas.microsoft.com/office/powerpoint/2010/main" val="38538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692696"/>
            <a:ext cx="9036497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" y="845840"/>
            <a:ext cx="9089007" cy="51125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2848894" cy="27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Farkına Var!: Siber Zorbalık - fikirilegelece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8497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508" y="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Siber zorbalık örnekleri: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3434140"/>
            <a:ext cx="9073008" cy="3423859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Sosyal medyada bir başkasının rahatsızlık verici görüntülerini yayınlamak</a:t>
            </a:r>
          </a:p>
          <a:p>
            <a:r>
              <a:rPr lang="tr-TR" dirty="0"/>
              <a:t>Bir başkası hakkında yalan ya da uydurma haberler yaratmak ve bunları yaymak</a:t>
            </a:r>
          </a:p>
          <a:p>
            <a:r>
              <a:rPr lang="tr-TR" dirty="0"/>
              <a:t>Bir başkasının özel ya da mahrem bilgilerini sızdırmak</a:t>
            </a:r>
          </a:p>
          <a:p>
            <a:r>
              <a:rPr lang="tr-TR" dirty="0"/>
              <a:t>Tehdit mesajları yollamak, hakarete varan ifadeler kullanmak</a:t>
            </a:r>
          </a:p>
          <a:p>
            <a:endParaRPr lang="tr-TR" dirty="0"/>
          </a:p>
        </p:txBody>
      </p:sp>
      <p:pic>
        <p:nvPicPr>
          <p:cNvPr id="1026" name="Picture 2" descr="Siber Zorbalık Nedir?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4104456" cy="23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340768"/>
            <a:ext cx="5626968" cy="5256584"/>
          </a:xfrm>
        </p:spPr>
        <p:txBody>
          <a:bodyPr/>
          <a:lstStyle/>
          <a:p>
            <a:r>
              <a:rPr lang="tr-TR" dirty="0"/>
              <a:t>Anonim hesaplardan taciz etmek, rahatsızlık vermek</a:t>
            </a:r>
          </a:p>
          <a:p>
            <a:r>
              <a:rPr lang="tr-TR" dirty="0"/>
              <a:t>Bir başkasının hesaplarını ele geçirmek bu hesaplardan uygunsuz yayınlar yapmak</a:t>
            </a:r>
          </a:p>
          <a:p>
            <a:r>
              <a:rPr lang="tr-TR" dirty="0"/>
              <a:t>Bir kimseyi ısrarla takip etmek</a:t>
            </a:r>
          </a:p>
          <a:p>
            <a:r>
              <a:rPr lang="tr-TR" dirty="0"/>
              <a:t>Bir kimsenin paylaşımlarına kasıtlı olarak sürekli olumsuz yorumlar yapmak</a:t>
            </a: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508" y="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Siber zorbalık örnekleri:</a:t>
            </a:r>
          </a:p>
        </p:txBody>
      </p:sp>
      <p:pic>
        <p:nvPicPr>
          <p:cNvPr id="2050" name="Picture 2" descr="Siber zorbalık nedir? Siber zorbalık araçları nelerdir? Nasıl önleni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52" y="1733550"/>
            <a:ext cx="3063602" cy="306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Geliştiniz ve Değişimlere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Uyum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Sağladınız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684784"/>
          </a:xfrm>
        </p:spPr>
        <p:txBody>
          <a:bodyPr/>
          <a:lstStyle/>
          <a:p>
            <a:r>
              <a:rPr lang="tr-TR" dirty="0"/>
              <a:t>Doğduğumuz andan itibaren çevreye uyum sağlamaya, kendimizi güvende hissetmeye çalışırız.</a:t>
            </a:r>
          </a:p>
          <a:p>
            <a:endParaRPr lang="tr-TR" dirty="0"/>
          </a:p>
        </p:txBody>
      </p:sp>
      <p:pic>
        <p:nvPicPr>
          <p:cNvPr id="3074" name="Picture 2" descr="Bitki Büyüme Maddeleri (Bitkisel Hormonlar) Nelerdi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359306" cy="30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0375" y="601439"/>
            <a:ext cx="8229600" cy="778098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Siber zorbalık ile karşılaşıldığında</a:t>
            </a:r>
            <a:br>
              <a:rPr lang="tr-TR" dirty="0">
                <a:solidFill>
                  <a:schemeClr val="accent1">
                    <a:lumMod val="50000"/>
                  </a:schemeClr>
                </a:solidFill>
              </a:rPr>
            </a:b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Sizi rahatsız eden kişiyle iletişiminize son verin.</a:t>
            </a:r>
          </a:p>
          <a:p>
            <a:r>
              <a:rPr lang="tr-TR" dirty="0"/>
              <a:t>Hesaplarınızı korunaklı hale getirin, herkesin erişimine açmayın.</a:t>
            </a:r>
          </a:p>
          <a:p>
            <a:r>
              <a:rPr lang="tr-TR" dirty="0"/>
              <a:t>Zorbalık ısrarla devam ediyorsa </a:t>
            </a:r>
            <a:r>
              <a:rPr lang="tr-TR" dirty="0" smtClean="0"/>
              <a:t>güvendiğiniz </a:t>
            </a:r>
            <a:r>
              <a:rPr lang="tr-TR" dirty="0"/>
              <a:t>kişilere/ebeveynlerinize durumu anlatın.</a:t>
            </a:r>
          </a:p>
          <a:p>
            <a:endParaRPr lang="tr-TR" dirty="0"/>
          </a:p>
        </p:txBody>
      </p:sp>
      <p:sp>
        <p:nvSpPr>
          <p:cNvPr id="4" name="AutoShape 2" descr="Siber Zorbalık Nedir? 6 Adımda Nasıl Önlenir? | Mental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Siber Zorbalık Nedir? 6 Adımda Nasıl Önlenir? | MentalU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Siber Zorbalık Nedir? 6 Adımda Nasıl Önlenir? | MentalU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8" descr="Akran Zorbalığı – Nirengi Derneğ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10" descr="Akran Zorbalığı – Nirengi Derneğ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12" descr="Farkına Var!: Siber Zorbalık - fikirilegelecek.co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14" descr="Farkına Var!: Siber Zorbalık - fikirilegelecek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16" descr="Güvenli Web - SİBER ZORBALI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18" descr="Siber Zorbalıktan Korunmak İçin 5 Öneri - CyberMa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AutoShape 20" descr="Zorbalığın Mekânsal Değişimi – SOSYOLOJİK MÜDAHALE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AutoShape 22" descr="SİBER ZORBALIĞIN HUKUKİ DEĞERLENDİRMESİ | KoçArslan Hukuk Bürosu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96" name="Picture 24" descr="RTÜK Medya Okuryazarlığ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84338"/>
            <a:ext cx="3752944" cy="41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sekkurler-hareketli-resim-00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74" y="-99392"/>
            <a:ext cx="19621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187624" y="1920601"/>
            <a:ext cx="698477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rPr>
              <a:t>Dinlediğiniz</a:t>
            </a:r>
          </a:p>
          <a:p>
            <a:pPr algn="ctr"/>
            <a:r>
              <a:rPr lang="tr-TR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rPr>
              <a:t> için </a:t>
            </a:r>
          </a:p>
          <a:p>
            <a:pPr algn="ctr"/>
            <a:r>
              <a:rPr lang="tr-TR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rPr>
              <a:t>Teşekkürler </a:t>
            </a:r>
            <a:r>
              <a:rPr lang="tr-TR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Condensed" panose="020B0502040204020203" pitchFamily="34" charset="0"/>
                <a:sym typeface="Wingdings" panose="05000000000000000000" pitchFamily="2" charset="2"/>
              </a:rPr>
              <a:t></a:t>
            </a:r>
            <a:endParaRPr lang="tr-T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7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5013176"/>
            <a:ext cx="8229600" cy="1440160"/>
          </a:xfrm>
        </p:spPr>
        <p:txBody>
          <a:bodyPr/>
          <a:lstStyle/>
          <a:p>
            <a:r>
              <a:rPr lang="tr-TR" dirty="0" smtClean="0"/>
              <a:t>Güvende olmak ve vücudumuzu korumak bizim en doğal hakkımızdır.</a:t>
            </a:r>
          </a:p>
        </p:txBody>
      </p:sp>
      <p:pic>
        <p:nvPicPr>
          <p:cNvPr id="4098" name="Picture 2" descr="Bir çocuğun ücretsiz çizgi film resimleri, Bedava Klip Art, Bedava Küçük  Resim İndir - Diğ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3207092" cy="427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799" y="5509383"/>
            <a:ext cx="8229600" cy="820688"/>
          </a:xfrm>
        </p:spPr>
        <p:txBody>
          <a:bodyPr/>
          <a:lstStyle/>
          <a:p>
            <a:r>
              <a:rPr lang="tr-TR" dirty="0" smtClean="0"/>
              <a:t>Kask takmak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Vücudumuzu korumanın birçok yolu vardır:</a:t>
            </a:r>
          </a:p>
        </p:txBody>
      </p:sp>
      <p:pic>
        <p:nvPicPr>
          <p:cNvPr id="6146" name="Picture 2" descr="Bisiklet Kullanırken Neden Kask Takmalıyız ve Doğru Bisiklet Kaskı Nasıl  Seçilir - Hayalmey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29" y="1689387"/>
            <a:ext cx="4931767" cy="34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Vücudumuzu korumanın birçok yolu vardır: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r>
              <a:rPr lang="tr-TR" dirty="0" smtClean="0"/>
              <a:t>Dişlerimizi fırçalamak</a:t>
            </a:r>
            <a:endParaRPr lang="tr-TR" dirty="0"/>
          </a:p>
        </p:txBody>
      </p:sp>
      <p:pic>
        <p:nvPicPr>
          <p:cNvPr id="5122" name="Picture 2" descr="Erkek Diş Fırçalama Stok Vektör Sanatı &amp; Diş fırçalamak'nin Daha Fazla  Görseli - Diş fırçalamak, Diş fırçası, Animasyon karakter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31236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5805264"/>
            <a:ext cx="8229600" cy="748679"/>
          </a:xfrm>
        </p:spPr>
        <p:txBody>
          <a:bodyPr/>
          <a:lstStyle/>
          <a:p>
            <a:r>
              <a:rPr lang="tr-TR" dirty="0" smtClean="0"/>
              <a:t>Güneş gözlüğü takmak</a:t>
            </a:r>
            <a:endParaRPr lang="tr-TR" dirty="0"/>
          </a:p>
        </p:txBody>
      </p:sp>
      <p:pic>
        <p:nvPicPr>
          <p:cNvPr id="7170" name="Picture 2" descr="karikatür güneş gözlüğü - karikatür güneş şeffaf PNG görüntüs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93" y="1700808"/>
            <a:ext cx="4042733" cy="37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Vücudumuzu korumanın birçok yolu vardır:</a:t>
            </a:r>
          </a:p>
        </p:txBody>
      </p:sp>
    </p:spTree>
    <p:extLst>
      <p:ext uri="{BB962C8B-B14F-4D97-AF65-F5344CB8AC3E}">
        <p14:creationId xmlns:p14="http://schemas.microsoft.com/office/powerpoint/2010/main" val="19972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1164" y="5576456"/>
            <a:ext cx="8229600" cy="604664"/>
          </a:xfrm>
        </p:spPr>
        <p:txBody>
          <a:bodyPr/>
          <a:lstStyle/>
          <a:p>
            <a:r>
              <a:rPr lang="tr-TR" dirty="0" smtClean="0"/>
              <a:t>Sağlıklı beslenmek</a:t>
            </a:r>
            <a:endParaRPr lang="tr-TR" dirty="0"/>
          </a:p>
        </p:txBody>
      </p:sp>
      <p:pic>
        <p:nvPicPr>
          <p:cNvPr id="8194" name="Picture 2" descr="Sağlıklı gıda karikatür temsil seti Stok Vektör (Telifsiz) 525915481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721566" cy="38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Vücudumuzu korumanın birçok yolu vardır:</a:t>
            </a:r>
          </a:p>
        </p:txBody>
      </p:sp>
    </p:spTree>
    <p:extLst>
      <p:ext uri="{BB962C8B-B14F-4D97-AF65-F5344CB8AC3E}">
        <p14:creationId xmlns:p14="http://schemas.microsoft.com/office/powerpoint/2010/main" val="41502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785</Words>
  <Application>Microsoft Office PowerPoint</Application>
  <PresentationFormat>Ekran Gösterisi (4:3)</PresentationFormat>
  <Paragraphs>116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ÇOCUK İHMAL-İSTİSMARI  VE  DİJİTAL MAHREMİYET İLKOKUL</vt:lpstr>
      <vt:lpstr>Bir zamanlar küçüktünüz </vt:lpstr>
      <vt:lpstr>Büyüdünüz…</vt:lpstr>
      <vt:lpstr>Geliştiniz ve Değişimlere Uyum Sağladınız</vt:lpstr>
      <vt:lpstr>PowerPoint Sunusu</vt:lpstr>
      <vt:lpstr>Vücudumuzu korumanın birçok yolu vardır:</vt:lpstr>
      <vt:lpstr>Vücudumuzu korumanın birçok yolu vardır:</vt:lpstr>
      <vt:lpstr>Vücudumuzu korumanın birçok yolu vardır:</vt:lpstr>
      <vt:lpstr>Vücudumuzu korumanın birçok yolu vardır:</vt:lpstr>
      <vt:lpstr>KİŞİSEL SINIRLARIMIZ</vt:lpstr>
      <vt:lpstr>KİŞİSEL SINIRLARIMIZ</vt:lpstr>
      <vt:lpstr>PowerPoint Sunusu</vt:lpstr>
      <vt:lpstr>İyi Dokunuş</vt:lpstr>
      <vt:lpstr>İyi Dokunuş</vt:lpstr>
      <vt:lpstr>Kötü Dokunuş</vt:lpstr>
      <vt:lpstr>PowerPoint Sunusu</vt:lpstr>
      <vt:lpstr>Kötü Dokunuş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‘HAYIR’ Diyebilme Yöntemleri</vt:lpstr>
      <vt:lpstr>‘HAYIR’ Diyebilme Yöntemleri</vt:lpstr>
      <vt:lpstr>Ailede Mahremiyet</vt:lpstr>
      <vt:lpstr>Ailede Mahremiyet</vt:lpstr>
      <vt:lpstr>Dijital Mahremiyet/Siber Zorbalık</vt:lpstr>
      <vt:lpstr>PowerPoint Sunusu</vt:lpstr>
      <vt:lpstr>PowerPoint Sunusu</vt:lpstr>
      <vt:lpstr>PowerPoint Sunusu</vt:lpstr>
      <vt:lpstr>Siber zorbalık örnekleri:</vt:lpstr>
      <vt:lpstr>Siber zorbalık örnekleri:</vt:lpstr>
      <vt:lpstr>Siber zorbalık ile karşılaşıldığında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İHMAL-İSTİSMARI  VE  DİJİTAL MAHREMİYET İLKOKUL</dc:title>
  <dc:creator>D.N.16</dc:creator>
  <cp:lastModifiedBy>D.N.16</cp:lastModifiedBy>
  <cp:revision>31</cp:revision>
  <dcterms:created xsi:type="dcterms:W3CDTF">2023-01-23T11:08:51Z</dcterms:created>
  <dcterms:modified xsi:type="dcterms:W3CDTF">2023-01-26T07:16:00Z</dcterms:modified>
</cp:coreProperties>
</file>