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5" r:id="rId8"/>
    <p:sldId id="268" r:id="rId9"/>
    <p:sldId id="260" r:id="rId10"/>
    <p:sldId id="261" r:id="rId11"/>
    <p:sldId id="269" r:id="rId12"/>
    <p:sldId id="270" r:id="rId13"/>
    <p:sldId id="271" r:id="rId14"/>
    <p:sldId id="273" r:id="rId15"/>
    <p:sldId id="275" r:id="rId16"/>
    <p:sldId id="276" r:id="rId17"/>
    <p:sldId id="277" r:id="rId18"/>
    <p:sldId id="310" r:id="rId19"/>
    <p:sldId id="311" r:id="rId20"/>
    <p:sldId id="278" r:id="rId21"/>
    <p:sldId id="319" r:id="rId22"/>
    <p:sldId id="279" r:id="rId23"/>
    <p:sldId id="280" r:id="rId24"/>
    <p:sldId id="281" r:id="rId25"/>
    <p:sldId id="282" r:id="rId26"/>
    <p:sldId id="283" r:id="rId27"/>
    <p:sldId id="284" r:id="rId28"/>
    <p:sldId id="285" r:id="rId29"/>
    <p:sldId id="288" r:id="rId30"/>
    <p:sldId id="289" r:id="rId31"/>
    <p:sldId id="290" r:id="rId32"/>
    <p:sldId id="286" r:id="rId33"/>
    <p:sldId id="287" r:id="rId34"/>
    <p:sldId id="291" r:id="rId35"/>
    <p:sldId id="292" r:id="rId36"/>
    <p:sldId id="293" r:id="rId37"/>
    <p:sldId id="294" r:id="rId38"/>
    <p:sldId id="295" r:id="rId39"/>
    <p:sldId id="296" r:id="rId40"/>
    <p:sldId id="297" r:id="rId41"/>
    <p:sldId id="298" r:id="rId42"/>
    <p:sldId id="299" r:id="rId43"/>
    <p:sldId id="300" r:id="rId44"/>
    <p:sldId id="301" r:id="rId45"/>
    <p:sldId id="303" r:id="rId46"/>
    <p:sldId id="312" r:id="rId47"/>
    <p:sldId id="304" r:id="rId48"/>
    <p:sldId id="305" r:id="rId49"/>
    <p:sldId id="308" r:id="rId50"/>
    <p:sldId id="307" r:id="rId51"/>
    <p:sldId id="309" r:id="rId52"/>
    <p:sldId id="314" r:id="rId53"/>
    <p:sldId id="315" r:id="rId54"/>
    <p:sldId id="316" r:id="rId55"/>
    <p:sldId id="317" r:id="rId56"/>
    <p:sldId id="318"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A1E27-1776-46BC-A50F-DEE92ED34CA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tr-TR"/>
        </a:p>
      </dgm:t>
    </dgm:pt>
    <dgm:pt modelId="{42638800-704A-43EF-8212-44497EE856EC}">
      <dgm:prSet phldrT="[Metin]" custT="1"/>
      <dgm:spPr/>
      <dgm:t>
        <a:bodyPr/>
        <a:lstStyle/>
        <a:p>
          <a:r>
            <a:rPr lang="tr-TR" sz="2000" dirty="0" smtClean="0"/>
            <a:t>Çocuk Hakları Sözleşmesi</a:t>
          </a:r>
          <a:endParaRPr lang="tr-TR" sz="2000" dirty="0"/>
        </a:p>
      </dgm:t>
    </dgm:pt>
    <dgm:pt modelId="{27D44872-68C7-4283-9769-0550B870B067}" type="parTrans" cxnId="{9E11DB77-FA9C-4A71-B5B3-E053ECDC611C}">
      <dgm:prSet/>
      <dgm:spPr/>
      <dgm:t>
        <a:bodyPr/>
        <a:lstStyle/>
        <a:p>
          <a:endParaRPr lang="tr-TR"/>
        </a:p>
      </dgm:t>
    </dgm:pt>
    <dgm:pt modelId="{442ECAF5-F090-4226-A3C8-545A22996E4A}" type="sibTrans" cxnId="{9E11DB77-FA9C-4A71-B5B3-E053ECDC611C}">
      <dgm:prSet/>
      <dgm:spPr/>
      <dgm:t>
        <a:bodyPr/>
        <a:lstStyle/>
        <a:p>
          <a:endParaRPr lang="tr-TR"/>
        </a:p>
      </dgm:t>
    </dgm:pt>
    <dgm:pt modelId="{6B891D5C-2136-4F03-8BA4-DA75FC170CDA}">
      <dgm:prSet phldrT="[Metin]"/>
      <dgm:spPr/>
      <dgm:t>
        <a:bodyPr/>
        <a:lstStyle/>
        <a:p>
          <a:r>
            <a:rPr lang="tr-TR" dirty="0" smtClean="0"/>
            <a:t>1. Madde:</a:t>
          </a:r>
          <a:endParaRPr lang="tr-TR" dirty="0"/>
        </a:p>
      </dgm:t>
    </dgm:pt>
    <dgm:pt modelId="{1F863F2F-AE23-4DA9-B979-31A6EFA5D9EB}" type="parTrans" cxnId="{ED5A8D79-C7F8-4BEB-AB30-0F43C5B50929}">
      <dgm:prSet/>
      <dgm:spPr/>
      <dgm:t>
        <a:bodyPr/>
        <a:lstStyle/>
        <a:p>
          <a:endParaRPr lang="tr-TR"/>
        </a:p>
      </dgm:t>
    </dgm:pt>
    <dgm:pt modelId="{9E2DED24-322D-4DF8-80EB-45E89730225E}" type="sibTrans" cxnId="{ED5A8D79-C7F8-4BEB-AB30-0F43C5B50929}">
      <dgm:prSet/>
      <dgm:spPr/>
      <dgm:t>
        <a:bodyPr/>
        <a:lstStyle/>
        <a:p>
          <a:endParaRPr lang="tr-TR"/>
        </a:p>
      </dgm:t>
    </dgm:pt>
    <dgm:pt modelId="{8F2A2BEB-BBAA-4378-957B-18E51C5077A6}">
      <dgm:prSet phldrT="[Metin]"/>
      <dgm:spPr/>
      <dgm:t>
        <a:bodyPr/>
        <a:lstStyle/>
        <a:p>
          <a:r>
            <a:rPr lang="tr-TR" dirty="0" smtClean="0"/>
            <a:t>18 yaşından küçük her insan çocuk sayılır</a:t>
          </a:r>
          <a:endParaRPr lang="tr-TR" dirty="0"/>
        </a:p>
      </dgm:t>
    </dgm:pt>
    <dgm:pt modelId="{1756E760-C1DC-45A8-B28D-00EE16B409A6}" type="parTrans" cxnId="{F8F95864-A1CC-4ABF-B61A-F4441BB032D3}">
      <dgm:prSet/>
      <dgm:spPr/>
      <dgm:t>
        <a:bodyPr/>
        <a:lstStyle/>
        <a:p>
          <a:endParaRPr lang="tr-TR"/>
        </a:p>
      </dgm:t>
    </dgm:pt>
    <dgm:pt modelId="{17AB16C4-A5DC-4C57-A25E-76537445AD83}" type="sibTrans" cxnId="{F8F95864-A1CC-4ABF-B61A-F4441BB032D3}">
      <dgm:prSet/>
      <dgm:spPr/>
      <dgm:t>
        <a:bodyPr/>
        <a:lstStyle/>
        <a:p>
          <a:endParaRPr lang="tr-TR"/>
        </a:p>
      </dgm:t>
    </dgm:pt>
    <dgm:pt modelId="{BD6BFA42-963F-4EDD-BAB2-27E94E741E4B}">
      <dgm:prSet phldrT="[Metin]" custT="1"/>
      <dgm:spPr/>
      <dgm:t>
        <a:bodyPr/>
        <a:lstStyle/>
        <a:p>
          <a:r>
            <a:rPr lang="tr-TR" sz="2000" dirty="0" smtClean="0"/>
            <a:t>5395 Sayılı Çocuk Koruma Kanunu</a:t>
          </a:r>
          <a:endParaRPr lang="tr-TR" sz="2000" dirty="0"/>
        </a:p>
      </dgm:t>
    </dgm:pt>
    <dgm:pt modelId="{1AF7CFED-D3D3-4C81-9BCD-272FD6A8F9D3}" type="parTrans" cxnId="{D959315E-0F40-4B38-8419-C01F7A253940}">
      <dgm:prSet/>
      <dgm:spPr/>
      <dgm:t>
        <a:bodyPr/>
        <a:lstStyle/>
        <a:p>
          <a:endParaRPr lang="tr-TR"/>
        </a:p>
      </dgm:t>
    </dgm:pt>
    <dgm:pt modelId="{00DA7314-6650-4F10-93A6-A9109980C9CF}" type="sibTrans" cxnId="{D959315E-0F40-4B38-8419-C01F7A253940}">
      <dgm:prSet/>
      <dgm:spPr/>
      <dgm:t>
        <a:bodyPr/>
        <a:lstStyle/>
        <a:p>
          <a:endParaRPr lang="tr-TR"/>
        </a:p>
      </dgm:t>
    </dgm:pt>
    <dgm:pt modelId="{0230F935-ABF3-44B3-9EB5-CE0EB4547674}">
      <dgm:prSet phldrT="[Metin]"/>
      <dgm:spPr/>
      <dgm:t>
        <a:bodyPr/>
        <a:lstStyle/>
        <a:p>
          <a:r>
            <a:rPr lang="tr-TR" dirty="0" smtClean="0"/>
            <a:t>3. Madde:</a:t>
          </a:r>
          <a:endParaRPr lang="tr-TR" dirty="0"/>
        </a:p>
      </dgm:t>
    </dgm:pt>
    <dgm:pt modelId="{AF373960-10CB-422C-BFD9-E8AB1D2845C0}" type="parTrans" cxnId="{BFFD3083-F684-4BDD-AF33-5B050879F409}">
      <dgm:prSet/>
      <dgm:spPr/>
      <dgm:t>
        <a:bodyPr/>
        <a:lstStyle/>
        <a:p>
          <a:endParaRPr lang="tr-TR"/>
        </a:p>
      </dgm:t>
    </dgm:pt>
    <dgm:pt modelId="{63D21FA4-171D-41A1-A2FA-5F1963EACA3A}" type="sibTrans" cxnId="{BFFD3083-F684-4BDD-AF33-5B050879F409}">
      <dgm:prSet/>
      <dgm:spPr/>
      <dgm:t>
        <a:bodyPr/>
        <a:lstStyle/>
        <a:p>
          <a:endParaRPr lang="tr-TR"/>
        </a:p>
      </dgm:t>
    </dgm:pt>
    <dgm:pt modelId="{0B2F9722-B0E8-4568-BC01-557884621A59}">
      <dgm:prSet phldrT="[Metin]"/>
      <dgm:spPr/>
      <dgm:t>
        <a:bodyPr/>
        <a:lstStyle/>
        <a:p>
          <a:r>
            <a:rPr lang="tr-TR" dirty="0" smtClean="0"/>
            <a:t>Daha erken ergin(reşit) olsa bile 18 yaşını doldurmamış kimse çocuk sayılır</a:t>
          </a:r>
          <a:endParaRPr lang="tr-TR" dirty="0"/>
        </a:p>
      </dgm:t>
    </dgm:pt>
    <dgm:pt modelId="{0514A681-9D6C-411B-8951-C746775F9966}" type="parTrans" cxnId="{08E89601-819A-4BF5-9E9A-E57ED865EC22}">
      <dgm:prSet/>
      <dgm:spPr/>
      <dgm:t>
        <a:bodyPr/>
        <a:lstStyle/>
        <a:p>
          <a:endParaRPr lang="tr-TR"/>
        </a:p>
      </dgm:t>
    </dgm:pt>
    <dgm:pt modelId="{48A0779F-4283-466B-A051-2E18EC9248F8}" type="sibTrans" cxnId="{08E89601-819A-4BF5-9E9A-E57ED865EC22}">
      <dgm:prSet/>
      <dgm:spPr/>
      <dgm:t>
        <a:bodyPr/>
        <a:lstStyle/>
        <a:p>
          <a:endParaRPr lang="tr-TR"/>
        </a:p>
      </dgm:t>
    </dgm:pt>
    <dgm:pt modelId="{3705BE66-FA87-418C-8BFC-69B823D7F62F}">
      <dgm:prSet phldrT="[Metin]" custT="1"/>
      <dgm:spPr/>
      <dgm:t>
        <a:bodyPr/>
        <a:lstStyle/>
        <a:p>
          <a:r>
            <a:rPr lang="tr-TR" sz="2000" dirty="0" smtClean="0"/>
            <a:t>5237 Sayılı Türk Ceza Kanunu</a:t>
          </a:r>
          <a:endParaRPr lang="tr-TR" sz="2000" dirty="0"/>
        </a:p>
      </dgm:t>
    </dgm:pt>
    <dgm:pt modelId="{6590897D-0E89-413E-B4B6-58DA28BC55EC}" type="parTrans" cxnId="{8D159A5A-0890-4D62-866E-1F18E4A86194}">
      <dgm:prSet/>
      <dgm:spPr/>
      <dgm:t>
        <a:bodyPr/>
        <a:lstStyle/>
        <a:p>
          <a:endParaRPr lang="tr-TR"/>
        </a:p>
      </dgm:t>
    </dgm:pt>
    <dgm:pt modelId="{4855FE4B-2153-43F2-87E1-0C69134F7EC1}" type="sibTrans" cxnId="{8D159A5A-0890-4D62-866E-1F18E4A86194}">
      <dgm:prSet/>
      <dgm:spPr/>
      <dgm:t>
        <a:bodyPr/>
        <a:lstStyle/>
        <a:p>
          <a:endParaRPr lang="tr-TR"/>
        </a:p>
      </dgm:t>
    </dgm:pt>
    <dgm:pt modelId="{79401EBB-3CA6-4325-905A-B647DD357C63}">
      <dgm:prSet phldrT="[Metin]"/>
      <dgm:spPr/>
      <dgm:t>
        <a:bodyPr/>
        <a:lstStyle/>
        <a:p>
          <a:r>
            <a:rPr lang="tr-TR" dirty="0" smtClean="0"/>
            <a:t>6 Madde:</a:t>
          </a:r>
          <a:endParaRPr lang="tr-TR" dirty="0"/>
        </a:p>
      </dgm:t>
    </dgm:pt>
    <dgm:pt modelId="{94404142-0D7E-4D6E-967B-8F74BF4B1BAB}" type="parTrans" cxnId="{EAE9D66C-4597-47AC-8906-0FB3BF553BB3}">
      <dgm:prSet/>
      <dgm:spPr/>
      <dgm:t>
        <a:bodyPr/>
        <a:lstStyle/>
        <a:p>
          <a:endParaRPr lang="tr-TR"/>
        </a:p>
      </dgm:t>
    </dgm:pt>
    <dgm:pt modelId="{3B0AC2E0-D543-426F-968C-6BD5730E3642}" type="sibTrans" cxnId="{EAE9D66C-4597-47AC-8906-0FB3BF553BB3}">
      <dgm:prSet/>
      <dgm:spPr/>
      <dgm:t>
        <a:bodyPr/>
        <a:lstStyle/>
        <a:p>
          <a:endParaRPr lang="tr-TR"/>
        </a:p>
      </dgm:t>
    </dgm:pt>
    <dgm:pt modelId="{99179E0A-AF88-4D8A-B5EE-08A40487DC9C}">
      <dgm:prSet phldrT="[Metin]"/>
      <dgm:spPr/>
      <dgm:t>
        <a:bodyPr/>
        <a:lstStyle/>
        <a:p>
          <a:r>
            <a:rPr lang="tr-TR" dirty="0" smtClean="0"/>
            <a:t>Çocuk deyiminden 18 yaşını doldurmamış kişi anlaşılır</a:t>
          </a:r>
          <a:endParaRPr lang="tr-TR" dirty="0"/>
        </a:p>
      </dgm:t>
    </dgm:pt>
    <dgm:pt modelId="{CC8E706F-D120-48A1-AC17-73CEC7B2F2E3}" type="parTrans" cxnId="{B1D1E819-001E-4662-A803-73108B6E7847}">
      <dgm:prSet/>
      <dgm:spPr/>
      <dgm:t>
        <a:bodyPr/>
        <a:lstStyle/>
        <a:p>
          <a:endParaRPr lang="tr-TR"/>
        </a:p>
      </dgm:t>
    </dgm:pt>
    <dgm:pt modelId="{642556C0-465C-4D66-A1DB-B1E3E58A4F2B}" type="sibTrans" cxnId="{B1D1E819-001E-4662-A803-73108B6E7847}">
      <dgm:prSet/>
      <dgm:spPr/>
      <dgm:t>
        <a:bodyPr/>
        <a:lstStyle/>
        <a:p>
          <a:endParaRPr lang="tr-TR"/>
        </a:p>
      </dgm:t>
    </dgm:pt>
    <dgm:pt modelId="{E2A3266A-F0DA-4DD6-AAC9-436E56A88DD7}" type="pres">
      <dgm:prSet presAssocID="{3C1A1E27-1776-46BC-A50F-DEE92ED34CAE}" presName="Name0" presStyleCnt="0">
        <dgm:presLayoutVars>
          <dgm:dir/>
          <dgm:animLvl val="lvl"/>
          <dgm:resizeHandles val="exact"/>
        </dgm:presLayoutVars>
      </dgm:prSet>
      <dgm:spPr/>
      <dgm:t>
        <a:bodyPr/>
        <a:lstStyle/>
        <a:p>
          <a:endParaRPr lang="tr-TR"/>
        </a:p>
      </dgm:t>
    </dgm:pt>
    <dgm:pt modelId="{B25F8993-44BB-4CA1-9631-BD2D7FEC2B80}" type="pres">
      <dgm:prSet presAssocID="{42638800-704A-43EF-8212-44497EE856EC}" presName="linNode" presStyleCnt="0"/>
      <dgm:spPr/>
    </dgm:pt>
    <dgm:pt modelId="{F003F634-6F53-4683-8D40-95C2D5E96F4E}" type="pres">
      <dgm:prSet presAssocID="{42638800-704A-43EF-8212-44497EE856EC}" presName="parentText" presStyleLbl="node1" presStyleIdx="0" presStyleCnt="3">
        <dgm:presLayoutVars>
          <dgm:chMax val="1"/>
          <dgm:bulletEnabled val="1"/>
        </dgm:presLayoutVars>
      </dgm:prSet>
      <dgm:spPr/>
      <dgm:t>
        <a:bodyPr/>
        <a:lstStyle/>
        <a:p>
          <a:endParaRPr lang="tr-TR"/>
        </a:p>
      </dgm:t>
    </dgm:pt>
    <dgm:pt modelId="{2D470F26-62F2-42CC-92FF-CA6048E2AF6A}" type="pres">
      <dgm:prSet presAssocID="{42638800-704A-43EF-8212-44497EE856EC}" presName="descendantText" presStyleLbl="alignAccFollowNode1" presStyleIdx="0" presStyleCnt="3">
        <dgm:presLayoutVars>
          <dgm:bulletEnabled val="1"/>
        </dgm:presLayoutVars>
      </dgm:prSet>
      <dgm:spPr/>
      <dgm:t>
        <a:bodyPr/>
        <a:lstStyle/>
        <a:p>
          <a:endParaRPr lang="tr-TR"/>
        </a:p>
      </dgm:t>
    </dgm:pt>
    <dgm:pt modelId="{80C60B52-B844-403A-B735-0338338F4A72}" type="pres">
      <dgm:prSet presAssocID="{442ECAF5-F090-4226-A3C8-545A22996E4A}" presName="sp" presStyleCnt="0"/>
      <dgm:spPr/>
    </dgm:pt>
    <dgm:pt modelId="{2ADAC62E-73F7-4897-96C1-1749B03516D2}" type="pres">
      <dgm:prSet presAssocID="{BD6BFA42-963F-4EDD-BAB2-27E94E741E4B}" presName="linNode" presStyleCnt="0"/>
      <dgm:spPr/>
    </dgm:pt>
    <dgm:pt modelId="{6961B6AC-5562-467B-AADD-B8656BEC564B}" type="pres">
      <dgm:prSet presAssocID="{BD6BFA42-963F-4EDD-BAB2-27E94E741E4B}" presName="parentText" presStyleLbl="node1" presStyleIdx="1" presStyleCnt="3">
        <dgm:presLayoutVars>
          <dgm:chMax val="1"/>
          <dgm:bulletEnabled val="1"/>
        </dgm:presLayoutVars>
      </dgm:prSet>
      <dgm:spPr/>
      <dgm:t>
        <a:bodyPr/>
        <a:lstStyle/>
        <a:p>
          <a:endParaRPr lang="tr-TR"/>
        </a:p>
      </dgm:t>
    </dgm:pt>
    <dgm:pt modelId="{1DE2BE45-BCA2-41FF-96D0-8168927078C2}" type="pres">
      <dgm:prSet presAssocID="{BD6BFA42-963F-4EDD-BAB2-27E94E741E4B}" presName="descendantText" presStyleLbl="alignAccFollowNode1" presStyleIdx="1" presStyleCnt="3">
        <dgm:presLayoutVars>
          <dgm:bulletEnabled val="1"/>
        </dgm:presLayoutVars>
      </dgm:prSet>
      <dgm:spPr/>
      <dgm:t>
        <a:bodyPr/>
        <a:lstStyle/>
        <a:p>
          <a:endParaRPr lang="tr-TR"/>
        </a:p>
      </dgm:t>
    </dgm:pt>
    <dgm:pt modelId="{C1EE2D55-C26A-43AB-81AF-E9D3BC1EFC0D}" type="pres">
      <dgm:prSet presAssocID="{00DA7314-6650-4F10-93A6-A9109980C9CF}" presName="sp" presStyleCnt="0"/>
      <dgm:spPr/>
    </dgm:pt>
    <dgm:pt modelId="{7E466A18-26F1-4792-9CB4-622F3B8FF433}" type="pres">
      <dgm:prSet presAssocID="{3705BE66-FA87-418C-8BFC-69B823D7F62F}" presName="linNode" presStyleCnt="0"/>
      <dgm:spPr/>
    </dgm:pt>
    <dgm:pt modelId="{C5E990E6-F8DA-41A2-976C-3EC65667C7A9}" type="pres">
      <dgm:prSet presAssocID="{3705BE66-FA87-418C-8BFC-69B823D7F62F}" presName="parentText" presStyleLbl="node1" presStyleIdx="2" presStyleCnt="3">
        <dgm:presLayoutVars>
          <dgm:chMax val="1"/>
          <dgm:bulletEnabled val="1"/>
        </dgm:presLayoutVars>
      </dgm:prSet>
      <dgm:spPr/>
      <dgm:t>
        <a:bodyPr/>
        <a:lstStyle/>
        <a:p>
          <a:endParaRPr lang="tr-TR"/>
        </a:p>
      </dgm:t>
    </dgm:pt>
    <dgm:pt modelId="{4341A541-A6CE-481A-9FEB-BFD34379D2C7}" type="pres">
      <dgm:prSet presAssocID="{3705BE66-FA87-418C-8BFC-69B823D7F62F}" presName="descendantText" presStyleLbl="alignAccFollowNode1" presStyleIdx="2" presStyleCnt="3">
        <dgm:presLayoutVars>
          <dgm:bulletEnabled val="1"/>
        </dgm:presLayoutVars>
      </dgm:prSet>
      <dgm:spPr/>
      <dgm:t>
        <a:bodyPr/>
        <a:lstStyle/>
        <a:p>
          <a:endParaRPr lang="tr-TR"/>
        </a:p>
      </dgm:t>
    </dgm:pt>
  </dgm:ptLst>
  <dgm:cxnLst>
    <dgm:cxn modelId="{FFEC29BE-B891-471B-BF9B-1671A335BF4F}" type="presOf" srcId="{3705BE66-FA87-418C-8BFC-69B823D7F62F}" destId="{C5E990E6-F8DA-41A2-976C-3EC65667C7A9}" srcOrd="0" destOrd="0" presId="urn:microsoft.com/office/officeart/2005/8/layout/vList5"/>
    <dgm:cxn modelId="{48482291-1CA4-44FA-9389-A6D9C9410E3F}" type="presOf" srcId="{8F2A2BEB-BBAA-4378-957B-18E51C5077A6}" destId="{2D470F26-62F2-42CC-92FF-CA6048E2AF6A}" srcOrd="0" destOrd="1" presId="urn:microsoft.com/office/officeart/2005/8/layout/vList5"/>
    <dgm:cxn modelId="{08E89601-819A-4BF5-9E9A-E57ED865EC22}" srcId="{BD6BFA42-963F-4EDD-BAB2-27E94E741E4B}" destId="{0B2F9722-B0E8-4568-BC01-557884621A59}" srcOrd="1" destOrd="0" parTransId="{0514A681-9D6C-411B-8951-C746775F9966}" sibTransId="{48A0779F-4283-466B-A051-2E18EC9248F8}"/>
    <dgm:cxn modelId="{7AB05975-7286-4746-BC82-02A1BB7D5A90}" type="presOf" srcId="{0230F935-ABF3-44B3-9EB5-CE0EB4547674}" destId="{1DE2BE45-BCA2-41FF-96D0-8168927078C2}" srcOrd="0" destOrd="0" presId="urn:microsoft.com/office/officeart/2005/8/layout/vList5"/>
    <dgm:cxn modelId="{F8F95864-A1CC-4ABF-B61A-F4441BB032D3}" srcId="{42638800-704A-43EF-8212-44497EE856EC}" destId="{8F2A2BEB-BBAA-4378-957B-18E51C5077A6}" srcOrd="1" destOrd="0" parTransId="{1756E760-C1DC-45A8-B28D-00EE16B409A6}" sibTransId="{17AB16C4-A5DC-4C57-A25E-76537445AD83}"/>
    <dgm:cxn modelId="{37A06131-2CE0-4884-9A4A-85FE051E825A}" type="presOf" srcId="{79401EBB-3CA6-4325-905A-B647DD357C63}" destId="{4341A541-A6CE-481A-9FEB-BFD34379D2C7}" srcOrd="0" destOrd="0" presId="urn:microsoft.com/office/officeart/2005/8/layout/vList5"/>
    <dgm:cxn modelId="{B1D1E819-001E-4662-A803-73108B6E7847}" srcId="{3705BE66-FA87-418C-8BFC-69B823D7F62F}" destId="{99179E0A-AF88-4D8A-B5EE-08A40487DC9C}" srcOrd="1" destOrd="0" parTransId="{CC8E706F-D120-48A1-AC17-73CEC7B2F2E3}" sibTransId="{642556C0-465C-4D66-A1DB-B1E3E58A4F2B}"/>
    <dgm:cxn modelId="{7AEAD80F-55F5-4263-A0C1-489B7CAD0B72}" type="presOf" srcId="{99179E0A-AF88-4D8A-B5EE-08A40487DC9C}" destId="{4341A541-A6CE-481A-9FEB-BFD34379D2C7}" srcOrd="0" destOrd="1" presId="urn:microsoft.com/office/officeart/2005/8/layout/vList5"/>
    <dgm:cxn modelId="{5684A1C7-84A3-4176-8F9A-2006B3C04215}" type="presOf" srcId="{3C1A1E27-1776-46BC-A50F-DEE92ED34CAE}" destId="{E2A3266A-F0DA-4DD6-AAC9-436E56A88DD7}" srcOrd="0" destOrd="0" presId="urn:microsoft.com/office/officeart/2005/8/layout/vList5"/>
    <dgm:cxn modelId="{5E36BAC7-3780-45E3-8ACE-0D1BACEC0FCF}" type="presOf" srcId="{6B891D5C-2136-4F03-8BA4-DA75FC170CDA}" destId="{2D470F26-62F2-42CC-92FF-CA6048E2AF6A}" srcOrd="0" destOrd="0" presId="urn:microsoft.com/office/officeart/2005/8/layout/vList5"/>
    <dgm:cxn modelId="{ED5A8D79-C7F8-4BEB-AB30-0F43C5B50929}" srcId="{42638800-704A-43EF-8212-44497EE856EC}" destId="{6B891D5C-2136-4F03-8BA4-DA75FC170CDA}" srcOrd="0" destOrd="0" parTransId="{1F863F2F-AE23-4DA9-B979-31A6EFA5D9EB}" sibTransId="{9E2DED24-322D-4DF8-80EB-45E89730225E}"/>
    <dgm:cxn modelId="{8D159A5A-0890-4D62-866E-1F18E4A86194}" srcId="{3C1A1E27-1776-46BC-A50F-DEE92ED34CAE}" destId="{3705BE66-FA87-418C-8BFC-69B823D7F62F}" srcOrd="2" destOrd="0" parTransId="{6590897D-0E89-413E-B4B6-58DA28BC55EC}" sibTransId="{4855FE4B-2153-43F2-87E1-0C69134F7EC1}"/>
    <dgm:cxn modelId="{EAE9D66C-4597-47AC-8906-0FB3BF553BB3}" srcId="{3705BE66-FA87-418C-8BFC-69B823D7F62F}" destId="{79401EBB-3CA6-4325-905A-B647DD357C63}" srcOrd="0" destOrd="0" parTransId="{94404142-0D7E-4D6E-967B-8F74BF4B1BAB}" sibTransId="{3B0AC2E0-D543-426F-968C-6BD5730E3642}"/>
    <dgm:cxn modelId="{BA2CB8CD-D884-4694-B32F-9E396ADAEB38}" type="presOf" srcId="{42638800-704A-43EF-8212-44497EE856EC}" destId="{F003F634-6F53-4683-8D40-95C2D5E96F4E}" srcOrd="0" destOrd="0" presId="urn:microsoft.com/office/officeart/2005/8/layout/vList5"/>
    <dgm:cxn modelId="{9E11DB77-FA9C-4A71-B5B3-E053ECDC611C}" srcId="{3C1A1E27-1776-46BC-A50F-DEE92ED34CAE}" destId="{42638800-704A-43EF-8212-44497EE856EC}" srcOrd="0" destOrd="0" parTransId="{27D44872-68C7-4283-9769-0550B870B067}" sibTransId="{442ECAF5-F090-4226-A3C8-545A22996E4A}"/>
    <dgm:cxn modelId="{D959315E-0F40-4B38-8419-C01F7A253940}" srcId="{3C1A1E27-1776-46BC-A50F-DEE92ED34CAE}" destId="{BD6BFA42-963F-4EDD-BAB2-27E94E741E4B}" srcOrd="1" destOrd="0" parTransId="{1AF7CFED-D3D3-4C81-9BCD-272FD6A8F9D3}" sibTransId="{00DA7314-6650-4F10-93A6-A9109980C9CF}"/>
    <dgm:cxn modelId="{BFFD3083-F684-4BDD-AF33-5B050879F409}" srcId="{BD6BFA42-963F-4EDD-BAB2-27E94E741E4B}" destId="{0230F935-ABF3-44B3-9EB5-CE0EB4547674}" srcOrd="0" destOrd="0" parTransId="{AF373960-10CB-422C-BFD9-E8AB1D2845C0}" sibTransId="{63D21FA4-171D-41A1-A2FA-5F1963EACA3A}"/>
    <dgm:cxn modelId="{D82E1270-1336-42CB-8AFF-067AB0341FF8}" type="presOf" srcId="{BD6BFA42-963F-4EDD-BAB2-27E94E741E4B}" destId="{6961B6AC-5562-467B-AADD-B8656BEC564B}" srcOrd="0" destOrd="0" presId="urn:microsoft.com/office/officeart/2005/8/layout/vList5"/>
    <dgm:cxn modelId="{B4632DE5-4CCC-4A8E-ACEA-F103D9CC0E4E}" type="presOf" srcId="{0B2F9722-B0E8-4568-BC01-557884621A59}" destId="{1DE2BE45-BCA2-41FF-96D0-8168927078C2}" srcOrd="0" destOrd="1" presId="urn:microsoft.com/office/officeart/2005/8/layout/vList5"/>
    <dgm:cxn modelId="{E066D9C4-EC5B-4568-A895-F05EACA9A6EB}" type="presParOf" srcId="{E2A3266A-F0DA-4DD6-AAC9-436E56A88DD7}" destId="{B25F8993-44BB-4CA1-9631-BD2D7FEC2B80}" srcOrd="0" destOrd="0" presId="urn:microsoft.com/office/officeart/2005/8/layout/vList5"/>
    <dgm:cxn modelId="{698E4157-1538-4885-84CC-93A9A8A8D3F3}" type="presParOf" srcId="{B25F8993-44BB-4CA1-9631-BD2D7FEC2B80}" destId="{F003F634-6F53-4683-8D40-95C2D5E96F4E}" srcOrd="0" destOrd="0" presId="urn:microsoft.com/office/officeart/2005/8/layout/vList5"/>
    <dgm:cxn modelId="{1780A0AF-0B5D-4C27-A30A-18038FB04523}" type="presParOf" srcId="{B25F8993-44BB-4CA1-9631-BD2D7FEC2B80}" destId="{2D470F26-62F2-42CC-92FF-CA6048E2AF6A}" srcOrd="1" destOrd="0" presId="urn:microsoft.com/office/officeart/2005/8/layout/vList5"/>
    <dgm:cxn modelId="{2465BA07-8397-47AD-B465-823E6E16AED9}" type="presParOf" srcId="{E2A3266A-F0DA-4DD6-AAC9-436E56A88DD7}" destId="{80C60B52-B844-403A-B735-0338338F4A72}" srcOrd="1" destOrd="0" presId="urn:microsoft.com/office/officeart/2005/8/layout/vList5"/>
    <dgm:cxn modelId="{F59EFBF8-6B87-48DC-A86C-94A9D4DEBC67}" type="presParOf" srcId="{E2A3266A-F0DA-4DD6-AAC9-436E56A88DD7}" destId="{2ADAC62E-73F7-4897-96C1-1749B03516D2}" srcOrd="2" destOrd="0" presId="urn:microsoft.com/office/officeart/2005/8/layout/vList5"/>
    <dgm:cxn modelId="{685ABD56-9E7F-4AFD-9762-AA91791CE577}" type="presParOf" srcId="{2ADAC62E-73F7-4897-96C1-1749B03516D2}" destId="{6961B6AC-5562-467B-AADD-B8656BEC564B}" srcOrd="0" destOrd="0" presId="urn:microsoft.com/office/officeart/2005/8/layout/vList5"/>
    <dgm:cxn modelId="{3BE8CB22-8DE7-491C-BA10-E05CF295A422}" type="presParOf" srcId="{2ADAC62E-73F7-4897-96C1-1749B03516D2}" destId="{1DE2BE45-BCA2-41FF-96D0-8168927078C2}" srcOrd="1" destOrd="0" presId="urn:microsoft.com/office/officeart/2005/8/layout/vList5"/>
    <dgm:cxn modelId="{6AEFFCD6-5925-41F6-97FF-45B4DE008BA8}" type="presParOf" srcId="{E2A3266A-F0DA-4DD6-AAC9-436E56A88DD7}" destId="{C1EE2D55-C26A-43AB-81AF-E9D3BC1EFC0D}" srcOrd="3" destOrd="0" presId="urn:microsoft.com/office/officeart/2005/8/layout/vList5"/>
    <dgm:cxn modelId="{4A3FE0FE-9A8B-4290-B571-3AC33D5A06B2}" type="presParOf" srcId="{E2A3266A-F0DA-4DD6-AAC9-436E56A88DD7}" destId="{7E466A18-26F1-4792-9CB4-622F3B8FF433}" srcOrd="4" destOrd="0" presId="urn:microsoft.com/office/officeart/2005/8/layout/vList5"/>
    <dgm:cxn modelId="{EC1944ED-D057-4938-AC78-B69EE21BA356}" type="presParOf" srcId="{7E466A18-26F1-4792-9CB4-622F3B8FF433}" destId="{C5E990E6-F8DA-41A2-976C-3EC65667C7A9}" srcOrd="0" destOrd="0" presId="urn:microsoft.com/office/officeart/2005/8/layout/vList5"/>
    <dgm:cxn modelId="{D30BDF8F-30A7-4CE2-8F79-0F3237052D31}" type="presParOf" srcId="{7E466A18-26F1-4792-9CB4-622F3B8FF433}" destId="{4341A541-A6CE-481A-9FEB-BFD34379D2C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CCBB2-A5A0-4D73-90CC-94B0D5AA1DC9}"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tr-TR"/>
        </a:p>
      </dgm:t>
    </dgm:pt>
    <dgm:pt modelId="{86A670CD-AE8E-4DC4-9D75-F86756D1B6C4}">
      <dgm:prSet phldrT="[Metin]" custT="1"/>
      <dgm:spPr/>
      <dgm:t>
        <a:bodyPr/>
        <a:lstStyle/>
        <a:p>
          <a:r>
            <a:rPr lang="tr-TR" sz="2800" dirty="0" smtClean="0"/>
            <a:t>Fiziksel İstismar</a:t>
          </a:r>
          <a:endParaRPr lang="tr-TR" sz="2800" dirty="0"/>
        </a:p>
      </dgm:t>
    </dgm:pt>
    <dgm:pt modelId="{2B4D1D92-043B-4CB9-822F-FE8433329C06}" type="parTrans" cxnId="{9E75BD84-89FB-49A7-8668-EAE03B1607C9}">
      <dgm:prSet/>
      <dgm:spPr/>
      <dgm:t>
        <a:bodyPr/>
        <a:lstStyle/>
        <a:p>
          <a:endParaRPr lang="tr-TR"/>
        </a:p>
      </dgm:t>
    </dgm:pt>
    <dgm:pt modelId="{CA7CE037-416D-4019-BABC-CF02782068C5}" type="sibTrans" cxnId="{9E75BD84-89FB-49A7-8668-EAE03B1607C9}">
      <dgm:prSet/>
      <dgm:spPr/>
      <dgm:t>
        <a:bodyPr/>
        <a:lstStyle/>
        <a:p>
          <a:endParaRPr lang="tr-TR"/>
        </a:p>
      </dgm:t>
    </dgm:pt>
    <dgm:pt modelId="{8106A35C-1B49-490E-94D9-D4D9323FC5D4}">
      <dgm:prSet phldrT="[Metin]" custT="1"/>
      <dgm:spPr/>
      <dgm:t>
        <a:bodyPr/>
        <a:lstStyle/>
        <a:p>
          <a:r>
            <a:rPr lang="tr-TR" sz="2800" dirty="0" smtClean="0"/>
            <a:t>Cinsel İstismar</a:t>
          </a:r>
          <a:endParaRPr lang="tr-TR" sz="2800" dirty="0"/>
        </a:p>
      </dgm:t>
    </dgm:pt>
    <dgm:pt modelId="{03F38E2F-06B3-40B4-A782-F89A08D84753}" type="parTrans" cxnId="{591447A1-04D2-45D4-A8D4-765A3E5F7AA2}">
      <dgm:prSet/>
      <dgm:spPr/>
      <dgm:t>
        <a:bodyPr/>
        <a:lstStyle/>
        <a:p>
          <a:endParaRPr lang="tr-TR"/>
        </a:p>
      </dgm:t>
    </dgm:pt>
    <dgm:pt modelId="{C38C8261-A238-4445-B7C1-D99BC6AD4A22}" type="sibTrans" cxnId="{591447A1-04D2-45D4-A8D4-765A3E5F7AA2}">
      <dgm:prSet/>
      <dgm:spPr/>
      <dgm:t>
        <a:bodyPr/>
        <a:lstStyle/>
        <a:p>
          <a:endParaRPr lang="tr-TR"/>
        </a:p>
      </dgm:t>
    </dgm:pt>
    <dgm:pt modelId="{39F0F585-9FFD-4B94-A18F-3D729DB9A054}">
      <dgm:prSet phldrT="[Metin]" custT="1"/>
      <dgm:spPr/>
      <dgm:t>
        <a:bodyPr/>
        <a:lstStyle/>
        <a:p>
          <a:r>
            <a:rPr lang="tr-TR" sz="2800" dirty="0" smtClean="0"/>
            <a:t>Duygusal istismar</a:t>
          </a:r>
          <a:endParaRPr lang="tr-TR" sz="2800" dirty="0"/>
        </a:p>
      </dgm:t>
    </dgm:pt>
    <dgm:pt modelId="{4589630B-FDEA-408E-BBB5-20D0DCADB380}" type="parTrans" cxnId="{90C7CC07-F344-4BDA-8D02-A9447174A4AA}">
      <dgm:prSet/>
      <dgm:spPr/>
      <dgm:t>
        <a:bodyPr/>
        <a:lstStyle/>
        <a:p>
          <a:endParaRPr lang="tr-TR"/>
        </a:p>
      </dgm:t>
    </dgm:pt>
    <dgm:pt modelId="{F66D68CB-EE7F-400B-989E-163DFB0A307A}" type="sibTrans" cxnId="{90C7CC07-F344-4BDA-8D02-A9447174A4AA}">
      <dgm:prSet/>
      <dgm:spPr/>
      <dgm:t>
        <a:bodyPr/>
        <a:lstStyle/>
        <a:p>
          <a:endParaRPr lang="tr-TR"/>
        </a:p>
      </dgm:t>
    </dgm:pt>
    <dgm:pt modelId="{F7370353-EF0E-42A3-8ED1-5A5B70BDDA75}">
      <dgm:prSet phldrT="[Metin]" custT="1"/>
      <dgm:spPr/>
      <dgm:t>
        <a:bodyPr/>
        <a:lstStyle/>
        <a:p>
          <a:r>
            <a:rPr lang="tr-TR" sz="2800" dirty="0" smtClean="0"/>
            <a:t>İhmal</a:t>
          </a:r>
          <a:endParaRPr lang="tr-TR" sz="2800" dirty="0"/>
        </a:p>
      </dgm:t>
    </dgm:pt>
    <dgm:pt modelId="{5778C3C0-4393-43FC-904B-5BD03A6961BE}" type="parTrans" cxnId="{F6ECD699-7CA6-49C8-991F-23A5BA1378E9}">
      <dgm:prSet/>
      <dgm:spPr/>
      <dgm:t>
        <a:bodyPr/>
        <a:lstStyle/>
        <a:p>
          <a:endParaRPr lang="tr-TR"/>
        </a:p>
      </dgm:t>
    </dgm:pt>
    <dgm:pt modelId="{A8E134CE-39F6-48ED-B341-8FC4026DF4EB}" type="sibTrans" cxnId="{F6ECD699-7CA6-49C8-991F-23A5BA1378E9}">
      <dgm:prSet/>
      <dgm:spPr/>
      <dgm:t>
        <a:bodyPr/>
        <a:lstStyle/>
        <a:p>
          <a:endParaRPr lang="tr-TR"/>
        </a:p>
      </dgm:t>
    </dgm:pt>
    <dgm:pt modelId="{BE530C70-696B-4B39-A6F8-5E35E2B03884}" type="pres">
      <dgm:prSet presAssocID="{D16CCBB2-A5A0-4D73-90CC-94B0D5AA1DC9}" presName="linear" presStyleCnt="0">
        <dgm:presLayoutVars>
          <dgm:animLvl val="lvl"/>
          <dgm:resizeHandles val="exact"/>
        </dgm:presLayoutVars>
      </dgm:prSet>
      <dgm:spPr/>
      <dgm:t>
        <a:bodyPr/>
        <a:lstStyle/>
        <a:p>
          <a:endParaRPr lang="tr-TR"/>
        </a:p>
      </dgm:t>
    </dgm:pt>
    <dgm:pt modelId="{422D85BC-C0E6-4111-AC7E-9E3DC63E12A6}" type="pres">
      <dgm:prSet presAssocID="{86A670CD-AE8E-4DC4-9D75-F86756D1B6C4}" presName="parentText" presStyleLbl="node1" presStyleIdx="0" presStyleCnt="4" custLinFactNeighborY="-74559">
        <dgm:presLayoutVars>
          <dgm:chMax val="0"/>
          <dgm:bulletEnabled val="1"/>
        </dgm:presLayoutVars>
      </dgm:prSet>
      <dgm:spPr/>
      <dgm:t>
        <a:bodyPr/>
        <a:lstStyle/>
        <a:p>
          <a:endParaRPr lang="tr-TR"/>
        </a:p>
      </dgm:t>
    </dgm:pt>
    <dgm:pt modelId="{353D3900-02E0-413B-8814-1F13469460D5}" type="pres">
      <dgm:prSet presAssocID="{CA7CE037-416D-4019-BABC-CF02782068C5}" presName="spacer" presStyleCnt="0"/>
      <dgm:spPr/>
    </dgm:pt>
    <dgm:pt modelId="{6DC0FA4B-4017-43C4-AAB9-C276D7A7AF6D}" type="pres">
      <dgm:prSet presAssocID="{8106A35C-1B49-490E-94D9-D4D9323FC5D4}" presName="parentText" presStyleLbl="node1" presStyleIdx="1" presStyleCnt="4">
        <dgm:presLayoutVars>
          <dgm:chMax val="0"/>
          <dgm:bulletEnabled val="1"/>
        </dgm:presLayoutVars>
      </dgm:prSet>
      <dgm:spPr/>
      <dgm:t>
        <a:bodyPr/>
        <a:lstStyle/>
        <a:p>
          <a:endParaRPr lang="tr-TR"/>
        </a:p>
      </dgm:t>
    </dgm:pt>
    <dgm:pt modelId="{CEC1CB89-0A8E-4FCC-860E-97148B1B8E22}" type="pres">
      <dgm:prSet presAssocID="{C38C8261-A238-4445-B7C1-D99BC6AD4A22}" presName="spacer" presStyleCnt="0"/>
      <dgm:spPr/>
    </dgm:pt>
    <dgm:pt modelId="{A1C06C7E-2F23-4C43-87B7-A8732E8023EF}" type="pres">
      <dgm:prSet presAssocID="{39F0F585-9FFD-4B94-A18F-3D729DB9A054}" presName="parentText" presStyleLbl="node1" presStyleIdx="2" presStyleCnt="4">
        <dgm:presLayoutVars>
          <dgm:chMax val="0"/>
          <dgm:bulletEnabled val="1"/>
        </dgm:presLayoutVars>
      </dgm:prSet>
      <dgm:spPr/>
      <dgm:t>
        <a:bodyPr/>
        <a:lstStyle/>
        <a:p>
          <a:endParaRPr lang="tr-TR"/>
        </a:p>
      </dgm:t>
    </dgm:pt>
    <dgm:pt modelId="{CE2C01D7-5B7F-4AF0-9372-94DE6518F597}" type="pres">
      <dgm:prSet presAssocID="{F66D68CB-EE7F-400B-989E-163DFB0A307A}" presName="spacer" presStyleCnt="0"/>
      <dgm:spPr/>
    </dgm:pt>
    <dgm:pt modelId="{1E8BA0EB-5364-4B19-9E7E-979478E27CAC}" type="pres">
      <dgm:prSet presAssocID="{F7370353-EF0E-42A3-8ED1-5A5B70BDDA75}" presName="parentText" presStyleLbl="node1" presStyleIdx="3" presStyleCnt="4">
        <dgm:presLayoutVars>
          <dgm:chMax val="0"/>
          <dgm:bulletEnabled val="1"/>
        </dgm:presLayoutVars>
      </dgm:prSet>
      <dgm:spPr/>
      <dgm:t>
        <a:bodyPr/>
        <a:lstStyle/>
        <a:p>
          <a:endParaRPr lang="tr-TR"/>
        </a:p>
      </dgm:t>
    </dgm:pt>
  </dgm:ptLst>
  <dgm:cxnLst>
    <dgm:cxn modelId="{262CF566-9CAC-43EC-899A-9EC7EE23AEDA}" type="presOf" srcId="{86A670CD-AE8E-4DC4-9D75-F86756D1B6C4}" destId="{422D85BC-C0E6-4111-AC7E-9E3DC63E12A6}" srcOrd="0" destOrd="0" presId="urn:microsoft.com/office/officeart/2005/8/layout/vList2"/>
    <dgm:cxn modelId="{CACA691F-6820-4FCA-98D9-1126A18C76DA}" type="presOf" srcId="{8106A35C-1B49-490E-94D9-D4D9323FC5D4}" destId="{6DC0FA4B-4017-43C4-AAB9-C276D7A7AF6D}" srcOrd="0" destOrd="0" presId="urn:microsoft.com/office/officeart/2005/8/layout/vList2"/>
    <dgm:cxn modelId="{90C7CC07-F344-4BDA-8D02-A9447174A4AA}" srcId="{D16CCBB2-A5A0-4D73-90CC-94B0D5AA1DC9}" destId="{39F0F585-9FFD-4B94-A18F-3D729DB9A054}" srcOrd="2" destOrd="0" parTransId="{4589630B-FDEA-408E-BBB5-20D0DCADB380}" sibTransId="{F66D68CB-EE7F-400B-989E-163DFB0A307A}"/>
    <dgm:cxn modelId="{889A3458-40EF-4D60-BAF0-CFE217F1A973}" type="presOf" srcId="{39F0F585-9FFD-4B94-A18F-3D729DB9A054}" destId="{A1C06C7E-2F23-4C43-87B7-A8732E8023EF}" srcOrd="0" destOrd="0" presId="urn:microsoft.com/office/officeart/2005/8/layout/vList2"/>
    <dgm:cxn modelId="{6F6D4BF4-3CF9-4EC2-AE83-2AD5209C21F8}" type="presOf" srcId="{F7370353-EF0E-42A3-8ED1-5A5B70BDDA75}" destId="{1E8BA0EB-5364-4B19-9E7E-979478E27CAC}" srcOrd="0" destOrd="0" presId="urn:microsoft.com/office/officeart/2005/8/layout/vList2"/>
    <dgm:cxn modelId="{C155370A-B0AB-4615-B02E-C39C2BCEB725}" type="presOf" srcId="{D16CCBB2-A5A0-4D73-90CC-94B0D5AA1DC9}" destId="{BE530C70-696B-4B39-A6F8-5E35E2B03884}" srcOrd="0" destOrd="0" presId="urn:microsoft.com/office/officeart/2005/8/layout/vList2"/>
    <dgm:cxn modelId="{591447A1-04D2-45D4-A8D4-765A3E5F7AA2}" srcId="{D16CCBB2-A5A0-4D73-90CC-94B0D5AA1DC9}" destId="{8106A35C-1B49-490E-94D9-D4D9323FC5D4}" srcOrd="1" destOrd="0" parTransId="{03F38E2F-06B3-40B4-A782-F89A08D84753}" sibTransId="{C38C8261-A238-4445-B7C1-D99BC6AD4A22}"/>
    <dgm:cxn modelId="{9E75BD84-89FB-49A7-8668-EAE03B1607C9}" srcId="{D16CCBB2-A5A0-4D73-90CC-94B0D5AA1DC9}" destId="{86A670CD-AE8E-4DC4-9D75-F86756D1B6C4}" srcOrd="0" destOrd="0" parTransId="{2B4D1D92-043B-4CB9-822F-FE8433329C06}" sibTransId="{CA7CE037-416D-4019-BABC-CF02782068C5}"/>
    <dgm:cxn modelId="{F6ECD699-7CA6-49C8-991F-23A5BA1378E9}" srcId="{D16CCBB2-A5A0-4D73-90CC-94B0D5AA1DC9}" destId="{F7370353-EF0E-42A3-8ED1-5A5B70BDDA75}" srcOrd="3" destOrd="0" parTransId="{5778C3C0-4393-43FC-904B-5BD03A6961BE}" sibTransId="{A8E134CE-39F6-48ED-B341-8FC4026DF4EB}"/>
    <dgm:cxn modelId="{B82BA02F-6CBC-4970-80D6-20C1CDF6F8CF}" type="presParOf" srcId="{BE530C70-696B-4B39-A6F8-5E35E2B03884}" destId="{422D85BC-C0E6-4111-AC7E-9E3DC63E12A6}" srcOrd="0" destOrd="0" presId="urn:microsoft.com/office/officeart/2005/8/layout/vList2"/>
    <dgm:cxn modelId="{073B9E3E-98CD-4E3B-9071-4727715CBD17}" type="presParOf" srcId="{BE530C70-696B-4B39-A6F8-5E35E2B03884}" destId="{353D3900-02E0-413B-8814-1F13469460D5}" srcOrd="1" destOrd="0" presId="urn:microsoft.com/office/officeart/2005/8/layout/vList2"/>
    <dgm:cxn modelId="{2788C0B4-3333-4594-9F2F-61E89E710CE1}" type="presParOf" srcId="{BE530C70-696B-4B39-A6F8-5E35E2B03884}" destId="{6DC0FA4B-4017-43C4-AAB9-C276D7A7AF6D}" srcOrd="2" destOrd="0" presId="urn:microsoft.com/office/officeart/2005/8/layout/vList2"/>
    <dgm:cxn modelId="{6F62A635-44E2-4859-84E3-711817DE4DDB}" type="presParOf" srcId="{BE530C70-696B-4B39-A6F8-5E35E2B03884}" destId="{CEC1CB89-0A8E-4FCC-860E-97148B1B8E22}" srcOrd="3" destOrd="0" presId="urn:microsoft.com/office/officeart/2005/8/layout/vList2"/>
    <dgm:cxn modelId="{F794CAD6-75E0-437D-B0CF-071B42ED33A1}" type="presParOf" srcId="{BE530C70-696B-4B39-A6F8-5E35E2B03884}" destId="{A1C06C7E-2F23-4C43-87B7-A8732E8023EF}" srcOrd="4" destOrd="0" presId="urn:microsoft.com/office/officeart/2005/8/layout/vList2"/>
    <dgm:cxn modelId="{1B6414DC-AD94-4269-A738-DAFCE2D2435D}" type="presParOf" srcId="{BE530C70-696B-4B39-A6F8-5E35E2B03884}" destId="{CE2C01D7-5B7F-4AF0-9372-94DE6518F597}" srcOrd="5" destOrd="0" presId="urn:microsoft.com/office/officeart/2005/8/layout/vList2"/>
    <dgm:cxn modelId="{720C213C-2636-4187-9CA9-C906A2B5E76A}" type="presParOf" srcId="{BE530C70-696B-4B39-A6F8-5E35E2B03884}" destId="{1E8BA0EB-5364-4B19-9E7E-979478E27CA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70F26-62F2-42CC-92FF-CA6048E2AF6A}">
      <dsp:nvSpPr>
        <dsp:cNvPr id="0" name=""/>
        <dsp:cNvSpPr/>
      </dsp:nvSpPr>
      <dsp:spPr>
        <a:xfrm rot="5400000">
          <a:off x="4653210" y="-1828330"/>
          <a:ext cx="922920" cy="48138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1. Madde:</a:t>
          </a:r>
          <a:endParaRPr lang="tr-TR" sz="1700" kern="1200" dirty="0"/>
        </a:p>
        <a:p>
          <a:pPr marL="171450" lvl="1" indent="-171450" algn="l" defTabSz="755650">
            <a:lnSpc>
              <a:spcPct val="90000"/>
            </a:lnSpc>
            <a:spcBef>
              <a:spcPct val="0"/>
            </a:spcBef>
            <a:spcAft>
              <a:spcPct val="15000"/>
            </a:spcAft>
            <a:buChar char="••"/>
          </a:pPr>
          <a:r>
            <a:rPr lang="tr-TR" sz="1700" kern="1200" dirty="0" smtClean="0"/>
            <a:t>18 yaşından küçük her insan çocuk sayılır</a:t>
          </a:r>
          <a:endParaRPr lang="tr-TR" sz="1700" kern="1200" dirty="0"/>
        </a:p>
      </dsp:txBody>
      <dsp:txXfrm rot="-5400000">
        <a:off x="2707767" y="162166"/>
        <a:ext cx="4768755" cy="832814"/>
      </dsp:txXfrm>
    </dsp:sp>
    <dsp:sp modelId="{F003F634-6F53-4683-8D40-95C2D5E96F4E}">
      <dsp:nvSpPr>
        <dsp:cNvPr id="0" name=""/>
        <dsp:cNvSpPr/>
      </dsp:nvSpPr>
      <dsp:spPr>
        <a:xfrm>
          <a:off x="0" y="1747"/>
          <a:ext cx="2707767" cy="1153650"/>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Çocuk Hakları Sözleşmesi</a:t>
          </a:r>
          <a:endParaRPr lang="tr-TR" sz="2000" kern="1200" dirty="0"/>
        </a:p>
      </dsp:txBody>
      <dsp:txXfrm>
        <a:off x="56317" y="58064"/>
        <a:ext cx="2595133" cy="1041016"/>
      </dsp:txXfrm>
    </dsp:sp>
    <dsp:sp modelId="{1DE2BE45-BCA2-41FF-96D0-8168927078C2}">
      <dsp:nvSpPr>
        <dsp:cNvPr id="0" name=""/>
        <dsp:cNvSpPr/>
      </dsp:nvSpPr>
      <dsp:spPr>
        <a:xfrm rot="5400000">
          <a:off x="4653210" y="-616998"/>
          <a:ext cx="922920" cy="4813808"/>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3. Madde:</a:t>
          </a:r>
          <a:endParaRPr lang="tr-TR" sz="1700" kern="1200" dirty="0"/>
        </a:p>
        <a:p>
          <a:pPr marL="171450" lvl="1" indent="-171450" algn="l" defTabSz="755650">
            <a:lnSpc>
              <a:spcPct val="90000"/>
            </a:lnSpc>
            <a:spcBef>
              <a:spcPct val="0"/>
            </a:spcBef>
            <a:spcAft>
              <a:spcPct val="15000"/>
            </a:spcAft>
            <a:buChar char="••"/>
          </a:pPr>
          <a:r>
            <a:rPr lang="tr-TR" sz="1700" kern="1200" dirty="0" smtClean="0"/>
            <a:t>Daha erken ergin(reşit) olsa bile 18 yaşını doldurmamış kimse çocuk sayılır</a:t>
          </a:r>
          <a:endParaRPr lang="tr-TR" sz="1700" kern="1200" dirty="0"/>
        </a:p>
      </dsp:txBody>
      <dsp:txXfrm rot="-5400000">
        <a:off x="2707767" y="1373498"/>
        <a:ext cx="4768755" cy="832814"/>
      </dsp:txXfrm>
    </dsp:sp>
    <dsp:sp modelId="{6961B6AC-5562-467B-AADD-B8656BEC564B}">
      <dsp:nvSpPr>
        <dsp:cNvPr id="0" name=""/>
        <dsp:cNvSpPr/>
      </dsp:nvSpPr>
      <dsp:spPr>
        <a:xfrm>
          <a:off x="0" y="1213080"/>
          <a:ext cx="2707767" cy="1153650"/>
        </a:xfrm>
        <a:prstGeom prst="roundRect">
          <a:avLst/>
        </a:prstGeom>
        <a:solidFill>
          <a:schemeClr val="accent3">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5395 Sayılı Çocuk Koruma Kanunu</a:t>
          </a:r>
          <a:endParaRPr lang="tr-TR" sz="2000" kern="1200" dirty="0"/>
        </a:p>
      </dsp:txBody>
      <dsp:txXfrm>
        <a:off x="56317" y="1269397"/>
        <a:ext cx="2595133" cy="1041016"/>
      </dsp:txXfrm>
    </dsp:sp>
    <dsp:sp modelId="{4341A541-A6CE-481A-9FEB-BFD34379D2C7}">
      <dsp:nvSpPr>
        <dsp:cNvPr id="0" name=""/>
        <dsp:cNvSpPr/>
      </dsp:nvSpPr>
      <dsp:spPr>
        <a:xfrm rot="5400000">
          <a:off x="4653210" y="594334"/>
          <a:ext cx="922920" cy="481380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6 Madde:</a:t>
          </a:r>
          <a:endParaRPr lang="tr-TR" sz="1700" kern="1200" dirty="0"/>
        </a:p>
        <a:p>
          <a:pPr marL="171450" lvl="1" indent="-171450" algn="l" defTabSz="755650">
            <a:lnSpc>
              <a:spcPct val="90000"/>
            </a:lnSpc>
            <a:spcBef>
              <a:spcPct val="0"/>
            </a:spcBef>
            <a:spcAft>
              <a:spcPct val="15000"/>
            </a:spcAft>
            <a:buChar char="••"/>
          </a:pPr>
          <a:r>
            <a:rPr lang="tr-TR" sz="1700" kern="1200" dirty="0" smtClean="0"/>
            <a:t>Çocuk deyiminden 18 yaşını doldurmamış kişi anlaşılır</a:t>
          </a:r>
          <a:endParaRPr lang="tr-TR" sz="1700" kern="1200" dirty="0"/>
        </a:p>
      </dsp:txBody>
      <dsp:txXfrm rot="-5400000">
        <a:off x="2707767" y="2584831"/>
        <a:ext cx="4768755" cy="832814"/>
      </dsp:txXfrm>
    </dsp:sp>
    <dsp:sp modelId="{C5E990E6-F8DA-41A2-976C-3EC65667C7A9}">
      <dsp:nvSpPr>
        <dsp:cNvPr id="0" name=""/>
        <dsp:cNvSpPr/>
      </dsp:nvSpPr>
      <dsp:spPr>
        <a:xfrm>
          <a:off x="0" y="2424413"/>
          <a:ext cx="2707767" cy="1153650"/>
        </a:xfrm>
        <a:prstGeom prst="roundRect">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5237 Sayılı Türk Ceza Kanunu</a:t>
          </a:r>
          <a:endParaRPr lang="tr-TR" sz="2000" kern="1200" dirty="0"/>
        </a:p>
      </dsp:txBody>
      <dsp:txXfrm>
        <a:off x="56317" y="2480730"/>
        <a:ext cx="2595133" cy="1041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D85BC-C0E6-4111-AC7E-9E3DC63E12A6}">
      <dsp:nvSpPr>
        <dsp:cNvPr id="0" name=""/>
        <dsp:cNvSpPr/>
      </dsp:nvSpPr>
      <dsp:spPr>
        <a:xfrm>
          <a:off x="0" y="0"/>
          <a:ext cx="5976664" cy="76752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Fiziksel İstismar</a:t>
          </a:r>
          <a:endParaRPr lang="tr-TR" sz="2800" kern="1200" dirty="0"/>
        </a:p>
      </dsp:txBody>
      <dsp:txXfrm>
        <a:off x="37467" y="37467"/>
        <a:ext cx="5901730" cy="692586"/>
      </dsp:txXfrm>
    </dsp:sp>
    <dsp:sp modelId="{6DC0FA4B-4017-43C4-AAB9-C276D7A7AF6D}">
      <dsp:nvSpPr>
        <dsp:cNvPr id="0" name=""/>
        <dsp:cNvSpPr/>
      </dsp:nvSpPr>
      <dsp:spPr>
        <a:xfrm>
          <a:off x="0" y="901632"/>
          <a:ext cx="5976664" cy="76752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Cinsel İstismar</a:t>
          </a:r>
          <a:endParaRPr lang="tr-TR" sz="2800" kern="1200" dirty="0"/>
        </a:p>
      </dsp:txBody>
      <dsp:txXfrm>
        <a:off x="37467" y="939099"/>
        <a:ext cx="5901730" cy="692586"/>
      </dsp:txXfrm>
    </dsp:sp>
    <dsp:sp modelId="{A1C06C7E-2F23-4C43-87B7-A8732E8023EF}">
      <dsp:nvSpPr>
        <dsp:cNvPr id="0" name=""/>
        <dsp:cNvSpPr/>
      </dsp:nvSpPr>
      <dsp:spPr>
        <a:xfrm>
          <a:off x="0" y="1787232"/>
          <a:ext cx="5976664" cy="767520"/>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Duygusal istismar</a:t>
          </a:r>
          <a:endParaRPr lang="tr-TR" sz="2800" kern="1200" dirty="0"/>
        </a:p>
      </dsp:txBody>
      <dsp:txXfrm>
        <a:off x="37467" y="1824699"/>
        <a:ext cx="5901730" cy="692586"/>
      </dsp:txXfrm>
    </dsp:sp>
    <dsp:sp modelId="{1E8BA0EB-5364-4B19-9E7E-979478E27CAC}">
      <dsp:nvSpPr>
        <dsp:cNvPr id="0" name=""/>
        <dsp:cNvSpPr/>
      </dsp:nvSpPr>
      <dsp:spPr>
        <a:xfrm>
          <a:off x="0" y="2672832"/>
          <a:ext cx="5976664" cy="76752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İhmal</a:t>
          </a:r>
          <a:endParaRPr lang="tr-TR" sz="2800" kern="1200" dirty="0"/>
        </a:p>
      </dsp:txBody>
      <dsp:txXfrm>
        <a:off x="37467" y="2710299"/>
        <a:ext cx="5901730"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27.01.2023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27.01.2023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27.01.2023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27.01.2023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27.01.2023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27.01.2023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27.01.2023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27.01.2023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27.01.2023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27.01.2023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t>27.01.2023</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02176B-0E47-46AC-8F43-DAB4B8A37D06}"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3720DD-5B6D-40BF-8493-A6B52D484E6B}" type="datetimeFigureOut">
              <a:rPr lang="tr-TR" smtClean="0"/>
              <a:t>27.01.2023</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ohum.giresun.edu.tr/Files/ckFiles/cohum-giresun-edu-tr/e%C4%9Fitim%20materyali%202.pdf" TargetMode="External"/><Relationship Id="rId2" Type="http://schemas.openxmlformats.org/officeDocument/2006/relationships/hyperlink" Target="https://hatayarge.meb.gov.tr/meb_iys_dosyalar/2022_05/09102138_Yhmal_ve_Ystismar.pdf" TargetMode="External"/><Relationship Id="rId1" Type="http://schemas.openxmlformats.org/officeDocument/2006/relationships/slideLayout" Target="../slideLayouts/slideLayout2.xml"/><Relationship Id="rId4" Type="http://schemas.openxmlformats.org/officeDocument/2006/relationships/hyperlink" Target="https://cocukistismari.wordpress.com/2013/09/30/5-altin-kural-cocuklari-cinsel-tacizden-koruyali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resmigazete.gov.tr/eskiler/2005/07/20050715-1.htm" TargetMode="External"/><Relationship Id="rId2" Type="http://schemas.openxmlformats.org/officeDocument/2006/relationships/hyperlink" Target="https://dergipark.org.tr/en/pub/gpd/issue/54914/774648" TargetMode="External"/><Relationship Id="rId1" Type="http://schemas.openxmlformats.org/officeDocument/2006/relationships/slideLayout" Target="../slideLayouts/slideLayout2.xml"/><Relationship Id="rId5" Type="http://schemas.openxmlformats.org/officeDocument/2006/relationships/hyperlink" Target="https://orgm.meb.gov.tr/meb_iys_dosyalar/2018_04/05104328_1.Yocuk_Yhmal_ve_YstismarY_HakkYnda_Genel_Bilgi.pdf" TargetMode="External"/><Relationship Id="rId4" Type="http://schemas.openxmlformats.org/officeDocument/2006/relationships/hyperlink" Target="https://dergipark.org.tr/tr/download/article-file/464433"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www.aile.gov.tr/media/99850/tum-yonleriyle-mahremiyet.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988840"/>
            <a:ext cx="8064896" cy="2160239"/>
          </a:xfrm>
        </p:spPr>
        <p:txBody>
          <a:bodyPr>
            <a:normAutofit fontScale="90000"/>
          </a:bodyPr>
          <a:lstStyle/>
          <a:p>
            <a:pPr algn="ctr"/>
            <a:r>
              <a:rPr lang="tr-TR" b="1" dirty="0"/>
              <a:t>ÇOCUK İHMAL-İSTİSMARI </a:t>
            </a:r>
            <a:br>
              <a:rPr lang="tr-TR" b="1" dirty="0"/>
            </a:br>
            <a:r>
              <a:rPr lang="tr-TR" b="1" dirty="0"/>
              <a:t>VE </a:t>
            </a:r>
            <a:br>
              <a:rPr lang="tr-TR" b="1" dirty="0"/>
            </a:br>
            <a:r>
              <a:rPr lang="tr-TR" b="1" dirty="0"/>
              <a:t>DİJİTAL MAHREMİYET</a:t>
            </a:r>
          </a:p>
        </p:txBody>
      </p:sp>
      <p:sp>
        <p:nvSpPr>
          <p:cNvPr id="3" name="Alt Başlık 2"/>
          <p:cNvSpPr>
            <a:spLocks noGrp="1"/>
          </p:cNvSpPr>
          <p:nvPr>
            <p:ph type="subTitle" idx="1"/>
          </p:nvPr>
        </p:nvSpPr>
        <p:spPr>
          <a:xfrm>
            <a:off x="1331640" y="4365104"/>
            <a:ext cx="6400800" cy="1752600"/>
          </a:xfrm>
        </p:spPr>
        <p:txBody>
          <a:bodyPr>
            <a:normAutofit/>
          </a:bodyPr>
          <a:lstStyle/>
          <a:p>
            <a:pPr algn="ctr"/>
            <a:r>
              <a:rPr lang="tr-TR" sz="2800" b="1" dirty="0" smtClean="0"/>
              <a:t>LİSE ÖĞRENCİ SUNUMU</a:t>
            </a:r>
            <a:endParaRPr lang="tr-TR" sz="2800" b="1" dirty="0"/>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5085184"/>
            <a:ext cx="1085106" cy="108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338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40968"/>
            <a:ext cx="7920880" cy="263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57200" y="476672"/>
            <a:ext cx="8229600" cy="2016225"/>
          </a:xfrm>
        </p:spPr>
        <p:txBody>
          <a:bodyPr>
            <a:normAutofit lnSpcReduction="10000"/>
          </a:bodyPr>
          <a:lstStyle/>
          <a:p>
            <a:pPr marL="0" indent="0" algn="ctr">
              <a:buNone/>
            </a:pPr>
            <a:endParaRPr lang="tr-TR" dirty="0" smtClean="0"/>
          </a:p>
          <a:p>
            <a:pPr marL="0" indent="0" algn="ctr">
              <a:buNone/>
            </a:pPr>
            <a:endParaRPr lang="tr-TR" dirty="0"/>
          </a:p>
          <a:p>
            <a:pPr marL="0" indent="0" algn="ctr">
              <a:buNone/>
            </a:pPr>
            <a:endParaRPr lang="tr-TR" dirty="0" smtClean="0"/>
          </a:p>
          <a:p>
            <a:pPr marL="0" indent="0" algn="ctr">
              <a:buNone/>
            </a:pPr>
            <a:r>
              <a:rPr lang="tr-TR" sz="2400" dirty="0" smtClean="0"/>
              <a:t>HAYIR </a:t>
            </a:r>
            <a:r>
              <a:rPr lang="tr-TR" sz="2400" dirty="0"/>
              <a:t>DİYEBİLME BECERİSİ DİĞER TÜM BECERİLER GİBİ SONRADAN ÖĞRENİLİP GELİŞTİRİLEBİLEN BİR BECERİDİR</a:t>
            </a:r>
            <a:r>
              <a:rPr lang="tr-TR" sz="2400" dirty="0" smtClean="0"/>
              <a:t>.</a:t>
            </a:r>
          </a:p>
          <a:p>
            <a:pPr marL="0" indent="0" algn="just">
              <a:buNone/>
            </a:pPr>
            <a:endParaRPr lang="tr-TR" dirty="0"/>
          </a:p>
          <a:p>
            <a:endParaRPr lang="tr-TR" dirty="0"/>
          </a:p>
        </p:txBody>
      </p:sp>
    </p:spTree>
    <p:extLst>
      <p:ext uri="{BB962C8B-B14F-4D97-AF65-F5344CB8AC3E}">
        <p14:creationId xmlns:p14="http://schemas.microsoft.com/office/powerpoint/2010/main" val="185594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04042"/>
            <a:ext cx="7931224" cy="5688632"/>
          </a:xfrm>
        </p:spPr>
        <p:txBody>
          <a:bodyPr>
            <a:normAutofit/>
          </a:bodyPr>
          <a:lstStyle/>
          <a:p>
            <a:pPr marL="0" indent="0" algn="just">
              <a:buNone/>
            </a:pPr>
            <a:endParaRPr lang="tr-TR" sz="2400" dirty="0"/>
          </a:p>
          <a:p>
            <a:pPr marL="0" indent="0" algn="ctr">
              <a:buNone/>
            </a:pPr>
            <a:r>
              <a:rPr lang="tr-TR" sz="2400" b="1" dirty="0"/>
              <a:t>BU BECERİYİ KAZANMAK VE GELİŞTİRMEK İÇİN BİLİNMESİ </a:t>
            </a:r>
            <a:r>
              <a:rPr lang="tr-TR" sz="2400" b="1" dirty="0" smtClean="0"/>
              <a:t>GEREKENLER</a:t>
            </a:r>
          </a:p>
          <a:p>
            <a:pPr marL="0" indent="0" algn="ctr">
              <a:buNone/>
            </a:pPr>
            <a:endParaRPr lang="tr-TR" sz="2400" dirty="0"/>
          </a:p>
          <a:p>
            <a:pPr marL="0" indent="0" algn="ctr">
              <a:buNone/>
            </a:pPr>
            <a:r>
              <a:rPr lang="tr-TR" sz="2400" b="1" dirty="0" smtClean="0"/>
              <a:t>NE </a:t>
            </a:r>
            <a:r>
              <a:rPr lang="tr-TR" sz="2400" b="1" dirty="0"/>
              <a:t>ZAMAN VE NASIL ‘HAYIR!’ DEMELİ</a:t>
            </a:r>
          </a:p>
          <a:p>
            <a:endParaRPr lang="tr-TR" dirty="0"/>
          </a:p>
          <a:p>
            <a:r>
              <a:rPr lang="tr-TR" sz="2400" dirty="0"/>
              <a:t>İstenilen şey önceliklerinizle ve yapmak istediklerinizle çelişiyorsa,</a:t>
            </a:r>
          </a:p>
          <a:p>
            <a:r>
              <a:rPr lang="tr-TR" sz="2400" dirty="0"/>
              <a:t>Karşınızdaki kişi sizin üzerinizde baskı kurmaya çalışıyor ve çok ısrarcı davranıyorsa,</a:t>
            </a:r>
          </a:p>
          <a:p>
            <a:r>
              <a:rPr lang="tr-TR" sz="2400" dirty="0"/>
              <a:t>Sizden istenen şey size veya başkalarına zarar verebilecek bir şeyse</a:t>
            </a:r>
            <a:r>
              <a:rPr lang="tr-TR" sz="2400" dirty="0" smtClean="0"/>
              <a:t>,  </a:t>
            </a:r>
            <a:r>
              <a:rPr lang="tr-TR" sz="2400" dirty="0" smtClean="0">
                <a:solidFill>
                  <a:srgbClr val="FF0000"/>
                </a:solidFill>
              </a:rPr>
              <a:t>«</a:t>
            </a:r>
            <a:r>
              <a:rPr lang="tr-TR" sz="2400" dirty="0">
                <a:solidFill>
                  <a:srgbClr val="FF0000"/>
                </a:solidFill>
              </a:rPr>
              <a:t>HAYIR» </a:t>
            </a:r>
            <a:r>
              <a:rPr lang="tr-TR" sz="2400" dirty="0"/>
              <a:t>denmelidir.</a:t>
            </a:r>
          </a:p>
          <a:p>
            <a:endParaRPr lang="tr-TR" dirty="0"/>
          </a:p>
        </p:txBody>
      </p:sp>
    </p:spTree>
    <p:extLst>
      <p:ext uri="{BB962C8B-B14F-4D97-AF65-F5344CB8AC3E}">
        <p14:creationId xmlns:p14="http://schemas.microsoft.com/office/powerpoint/2010/main" val="1849840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76672"/>
            <a:ext cx="4248472" cy="6120680"/>
          </a:xfrm>
        </p:spPr>
        <p:txBody>
          <a:bodyPr>
            <a:normAutofit/>
          </a:bodyPr>
          <a:lstStyle/>
          <a:p>
            <a:pPr marL="0" indent="0" algn="ctr">
              <a:buNone/>
            </a:pPr>
            <a:r>
              <a:rPr lang="tr-TR" sz="2800" b="1" dirty="0" smtClean="0"/>
              <a:t>İSTİSMAR DURUMUNDA HAYIR DEMEK</a:t>
            </a:r>
            <a:endParaRPr lang="tr-TR" sz="3200" b="1" dirty="0" smtClean="0"/>
          </a:p>
          <a:p>
            <a:pPr marL="0" indent="0" algn="just">
              <a:buNone/>
            </a:pPr>
            <a:r>
              <a:rPr lang="tr-TR" sz="3200" dirty="0" smtClean="0"/>
              <a:t>SANA YÖNELTİLEN DOKUNUŞUN </a:t>
            </a:r>
            <a:r>
              <a:rPr lang="tr-TR" sz="3200" b="1" dirty="0" smtClean="0"/>
              <a:t>KÖTÜ DOKUNUŞ</a:t>
            </a:r>
            <a:r>
              <a:rPr lang="tr-TR" sz="3200" dirty="0"/>
              <a:t> </a:t>
            </a:r>
            <a:r>
              <a:rPr lang="tr-TR" sz="3200" dirty="0" smtClean="0"/>
              <a:t>OLDUĞUNU HİSSETTİĞİN ZAMAN YÜKSEK SESLE «</a:t>
            </a:r>
            <a:r>
              <a:rPr lang="tr-TR" sz="3200" b="1" dirty="0" smtClean="0">
                <a:solidFill>
                  <a:srgbClr val="FF0000"/>
                </a:solidFill>
              </a:rPr>
              <a:t>HAYIR»</a:t>
            </a:r>
            <a:r>
              <a:rPr lang="tr-TR" sz="3200" dirty="0" smtClean="0"/>
              <a:t> DEMEK ETKİLİ BİR YÖNTEMDİR. </a:t>
            </a:r>
            <a:endParaRPr lang="tr-TR"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268760"/>
            <a:ext cx="241478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809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861048"/>
            <a:ext cx="7620000" cy="2692896"/>
          </a:xfrm>
        </p:spPr>
        <p:txBody>
          <a:bodyPr>
            <a:normAutofit lnSpcReduction="10000"/>
          </a:bodyPr>
          <a:lstStyle/>
          <a:p>
            <a:pPr marL="0" indent="0" algn="ctr">
              <a:buNone/>
            </a:pPr>
            <a:r>
              <a:rPr lang="tr-TR" sz="6000" b="1" dirty="0"/>
              <a:t>ÇOCUK İHMAL </a:t>
            </a:r>
            <a:r>
              <a:rPr lang="tr-TR" sz="6000" b="1" dirty="0" smtClean="0"/>
              <a:t>– İSTİSMARI VE  </a:t>
            </a:r>
            <a:r>
              <a:rPr lang="tr-TR" sz="6000" b="1" dirty="0"/>
              <a:t>KORUNMA YOLLARI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648072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393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solidFill>
                  <a:schemeClr val="accent2"/>
                </a:solidFill>
                <a:effectLst>
                  <a:outerShdw blurRad="38100" dist="38100" dir="2700000" algn="tl">
                    <a:srgbClr val="000000">
                      <a:alpha val="43137"/>
                    </a:srgbClr>
                  </a:outerShdw>
                </a:effectLst>
              </a:rPr>
              <a:t>Çocuk Tanımı</a:t>
            </a:r>
            <a:endParaRPr lang="tr-TR" b="1" dirty="0">
              <a:solidFill>
                <a:schemeClr val="accent2"/>
              </a:solidFill>
              <a:effectLst>
                <a:outerShdw blurRad="38100" dist="38100" dir="2700000" algn="tl">
                  <a:srgbClr val="000000">
                    <a:alpha val="43137"/>
                  </a:srgbClr>
                </a:outerShdw>
              </a:effectLst>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44590542"/>
              </p:ext>
            </p:extLst>
          </p:nvPr>
        </p:nvGraphicFramePr>
        <p:xfrm>
          <a:off x="822325" y="1793404"/>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904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548680"/>
            <a:ext cx="7520940" cy="792088"/>
          </a:xfrm>
        </p:spPr>
        <p:txBody>
          <a:bodyPr>
            <a:noAutofit/>
          </a:bodyPr>
          <a:lstStyle/>
          <a:p>
            <a:pPr algn="l"/>
            <a:r>
              <a:rPr lang="tr-TR" sz="2600" b="1" cap="none" dirty="0" smtClean="0">
                <a:solidFill>
                  <a:schemeClr val="accent2"/>
                </a:solidFill>
              </a:rPr>
              <a:t>Dünya Sağlık Örgütü Tarafından 4 Tip Kötü Muamele Tanımlanmaktadır:</a:t>
            </a:r>
            <a:endParaRPr lang="tr-TR" sz="2600" b="1" cap="none" dirty="0">
              <a:solidFill>
                <a:schemeClr val="accent2"/>
              </a:solidFill>
            </a:endParaRPr>
          </a:p>
        </p:txBody>
      </p:sp>
      <p:graphicFrame>
        <p:nvGraphicFramePr>
          <p:cNvPr id="5" name="Diyagram 4"/>
          <p:cNvGraphicFramePr/>
          <p:nvPr>
            <p:extLst>
              <p:ext uri="{D42A27DB-BD31-4B8C-83A1-F6EECF244321}">
                <p14:modId xmlns:p14="http://schemas.microsoft.com/office/powerpoint/2010/main" val="2517424332"/>
              </p:ext>
            </p:extLst>
          </p:nvPr>
        </p:nvGraphicFramePr>
        <p:xfrm>
          <a:off x="971600" y="1916832"/>
          <a:ext cx="597666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3367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t>ÇOCUK İHMALİ ve İSTİSMARI NEDİR?</a:t>
            </a:r>
          </a:p>
        </p:txBody>
      </p:sp>
      <p:sp>
        <p:nvSpPr>
          <p:cNvPr id="3" name="İçerik Yer Tutucusu 2"/>
          <p:cNvSpPr>
            <a:spLocks noGrp="1"/>
          </p:cNvSpPr>
          <p:nvPr>
            <p:ph idx="1"/>
          </p:nvPr>
        </p:nvSpPr>
        <p:spPr>
          <a:xfrm>
            <a:off x="457200" y="1600200"/>
            <a:ext cx="4474840" cy="4997152"/>
          </a:xfrm>
        </p:spPr>
        <p:txBody>
          <a:bodyPr>
            <a:normAutofit fontScale="92500" lnSpcReduction="10000"/>
          </a:bodyPr>
          <a:lstStyle/>
          <a:p>
            <a:r>
              <a:rPr lang="tr-TR" sz="3200" dirty="0"/>
              <a:t>Çocuk ihmali ve istismarı çocukların bedensel, ruhsal, cinsel, sosyal yönden </a:t>
            </a:r>
            <a:r>
              <a:rPr lang="tr-TR" sz="3200" dirty="0" smtClean="0"/>
              <a:t>örselenmesi </a:t>
            </a:r>
            <a:r>
              <a:rPr lang="tr-TR" sz="3200" dirty="0"/>
              <a:t>ve zarar görmesi, sağlık ve güvenliğinin tehlikede olmasıdır. </a:t>
            </a:r>
          </a:p>
          <a:p>
            <a:r>
              <a:rPr lang="tr-TR" sz="3200" dirty="0" smtClean="0"/>
              <a:t> </a:t>
            </a:r>
            <a:r>
              <a:rPr lang="tr-TR" sz="3200" dirty="0"/>
              <a:t>İhmal ve istismarlar bir yetişkin, aile, toplum tarafından da yapılabilmektedir</a:t>
            </a:r>
            <a:r>
              <a:rPr lang="tr-TR" sz="3200" dirty="0" smtClean="0"/>
              <a:t>.</a:t>
            </a:r>
            <a:endParaRPr lang="tr-TR"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16832"/>
            <a:ext cx="302895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59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İSTİSMAR NEDİR?</a:t>
            </a:r>
          </a:p>
        </p:txBody>
      </p:sp>
      <p:sp>
        <p:nvSpPr>
          <p:cNvPr id="3" name="İçerik Yer Tutucusu 2"/>
          <p:cNvSpPr>
            <a:spLocks noGrp="1"/>
          </p:cNvSpPr>
          <p:nvPr>
            <p:ph idx="1"/>
          </p:nvPr>
        </p:nvSpPr>
        <p:spPr>
          <a:xfrm>
            <a:off x="323528" y="1412776"/>
            <a:ext cx="4392488" cy="5256584"/>
          </a:xfrm>
        </p:spPr>
        <p:txBody>
          <a:bodyPr>
            <a:normAutofit fontScale="92500"/>
          </a:bodyPr>
          <a:lstStyle/>
          <a:p>
            <a:pPr algn="just"/>
            <a:r>
              <a:rPr lang="tr-TR" sz="3200" dirty="0"/>
              <a:t>Çocuklarda bedensel ve ruhsal olarak büyük yaralar açarak çocukların gelişimlerine </a:t>
            </a:r>
            <a:r>
              <a:rPr lang="tr-TR" sz="3200" dirty="0" smtClean="0"/>
              <a:t> zarar </a:t>
            </a:r>
            <a:r>
              <a:rPr lang="tr-TR" sz="3200" dirty="0"/>
              <a:t>veren her türlü tutum ve davranış çocuk istismarıdır. </a:t>
            </a:r>
          </a:p>
          <a:p>
            <a:pPr algn="just"/>
            <a:r>
              <a:rPr lang="tr-TR" sz="3200" dirty="0"/>
              <a:t>Fiziksel duygusal veya cinsel istismar olmak üzere üç türü bulunmaktadır.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44824"/>
            <a:ext cx="266429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74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0338"/>
            <a:ext cx="8304858" cy="658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descr="Untit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380442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4400"/>
            <a:ext cx="8460432" cy="692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p:txBody>
          <a:bodyPr/>
          <a:lstStyle/>
          <a:p>
            <a:endParaRPr lang="tr-TR" dirty="0"/>
          </a:p>
        </p:txBody>
      </p:sp>
    </p:spTree>
    <p:extLst>
      <p:ext uri="{BB962C8B-B14F-4D97-AF65-F5344CB8AC3E}">
        <p14:creationId xmlns:p14="http://schemas.microsoft.com/office/powerpoint/2010/main" val="3064126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196752"/>
            <a:ext cx="6984776" cy="4248472"/>
          </a:xfrm>
        </p:spPr>
        <p:txBody>
          <a:bodyPr>
            <a:normAutofit lnSpcReduction="10000"/>
          </a:bodyPr>
          <a:lstStyle/>
          <a:p>
            <a:pPr marL="0" indent="0" algn="ctr">
              <a:buNone/>
            </a:pPr>
            <a:r>
              <a:rPr lang="tr-TR" sz="3200" b="1" dirty="0" smtClean="0"/>
              <a:t>SUNUM İÇERİĞİ</a:t>
            </a:r>
          </a:p>
          <a:p>
            <a:r>
              <a:rPr lang="tr-TR" sz="3200" dirty="0"/>
              <a:t>Kişisel Sınırlar/İyi dokunuş-kötü dokunuş</a:t>
            </a:r>
          </a:p>
          <a:p>
            <a:r>
              <a:rPr lang="tr-TR" sz="3200" dirty="0"/>
              <a:t>Hayır Diyebilme Becerisi</a:t>
            </a:r>
          </a:p>
          <a:p>
            <a:r>
              <a:rPr lang="tr-TR" sz="3200" dirty="0"/>
              <a:t>Çocuk İhmal ve İstismarından Korunma Yolları</a:t>
            </a:r>
          </a:p>
          <a:p>
            <a:r>
              <a:rPr lang="tr-TR" sz="3200" dirty="0"/>
              <a:t>Ailede Mahremiyet</a:t>
            </a:r>
          </a:p>
          <a:p>
            <a:r>
              <a:rPr lang="tr-TR" sz="3200" dirty="0"/>
              <a:t>Dijital Mahremiyet</a:t>
            </a:r>
          </a:p>
          <a:p>
            <a:endParaRPr lang="tr-TR" sz="3200" dirty="0"/>
          </a:p>
        </p:txBody>
      </p:sp>
    </p:spTree>
    <p:extLst>
      <p:ext uri="{BB962C8B-B14F-4D97-AF65-F5344CB8AC3E}">
        <p14:creationId xmlns:p14="http://schemas.microsoft.com/office/powerpoint/2010/main" val="4181904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276872"/>
            <a:ext cx="208823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539552" y="116632"/>
            <a:ext cx="7620000" cy="1143000"/>
          </a:xfrm>
        </p:spPr>
        <p:txBody>
          <a:bodyPr/>
          <a:lstStyle/>
          <a:p>
            <a:pPr algn="ctr"/>
            <a:r>
              <a:rPr lang="tr-TR" b="1" dirty="0"/>
              <a:t>FİZİKSEL İSTİSMAR</a:t>
            </a:r>
          </a:p>
        </p:txBody>
      </p:sp>
      <p:sp>
        <p:nvSpPr>
          <p:cNvPr id="3" name="İçerik Yer Tutucusu 2"/>
          <p:cNvSpPr>
            <a:spLocks noGrp="1"/>
          </p:cNvSpPr>
          <p:nvPr>
            <p:ph idx="1"/>
          </p:nvPr>
        </p:nvSpPr>
        <p:spPr>
          <a:xfrm>
            <a:off x="457200" y="1244724"/>
            <a:ext cx="4978896" cy="5064596"/>
          </a:xfrm>
        </p:spPr>
        <p:txBody>
          <a:bodyPr>
            <a:noAutofit/>
          </a:bodyPr>
          <a:lstStyle/>
          <a:p>
            <a:pPr marL="0" indent="0" algn="just">
              <a:buNone/>
            </a:pPr>
            <a:r>
              <a:rPr lang="tr-TR" sz="2400" dirty="0"/>
              <a:t>Çocuğun beden bütünlüğüne, sağlığına ve gelişimine bilinçli olarak zarar verilmesidir. </a:t>
            </a:r>
          </a:p>
          <a:p>
            <a:pPr algn="just"/>
            <a:r>
              <a:rPr lang="tr-TR" sz="2400" dirty="0" smtClean="0"/>
              <a:t>Çocuğun </a:t>
            </a:r>
            <a:r>
              <a:rPr lang="tr-TR" sz="2400" dirty="0"/>
              <a:t>bedenine yakıcı veya kesici araçlarla zarar verme</a:t>
            </a:r>
          </a:p>
          <a:p>
            <a:pPr algn="just"/>
            <a:r>
              <a:rPr lang="tr-TR" sz="2400" dirty="0" smtClean="0"/>
              <a:t>Çocuğa </a:t>
            </a:r>
            <a:r>
              <a:rPr lang="tr-TR" sz="2400" dirty="0"/>
              <a:t>elle veya bir nesneyle vurma, </a:t>
            </a:r>
          </a:p>
          <a:p>
            <a:pPr algn="just"/>
            <a:r>
              <a:rPr lang="tr-TR" sz="2400" dirty="0" smtClean="0"/>
              <a:t>Yüzüne </a:t>
            </a:r>
            <a:r>
              <a:rPr lang="tr-TR" sz="2400" dirty="0"/>
              <a:t>tokat atma, vücuduna tekme atma, </a:t>
            </a:r>
          </a:p>
          <a:p>
            <a:pPr algn="just"/>
            <a:r>
              <a:rPr lang="tr-TR" sz="2400" dirty="0" smtClean="0"/>
              <a:t>Çocuğun </a:t>
            </a:r>
            <a:r>
              <a:rPr lang="tr-TR" sz="2400" dirty="0"/>
              <a:t>bedenini itme, dürtme, çekiştirme, sarsma, </a:t>
            </a:r>
          </a:p>
          <a:p>
            <a:pPr algn="just"/>
            <a:endParaRPr lang="tr-TR" sz="2400" dirty="0"/>
          </a:p>
        </p:txBody>
      </p:sp>
    </p:spTree>
    <p:extLst>
      <p:ext uri="{BB962C8B-B14F-4D97-AF65-F5344CB8AC3E}">
        <p14:creationId xmlns:p14="http://schemas.microsoft.com/office/powerpoint/2010/main" val="3153512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276872"/>
            <a:ext cx="22322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539552" y="116632"/>
            <a:ext cx="7620000" cy="1143000"/>
          </a:xfrm>
        </p:spPr>
        <p:txBody>
          <a:bodyPr/>
          <a:lstStyle/>
          <a:p>
            <a:pPr algn="ctr"/>
            <a:r>
              <a:rPr lang="tr-TR" b="1" dirty="0"/>
              <a:t>FİZİKSEL İSTİSMAR</a:t>
            </a:r>
          </a:p>
        </p:txBody>
      </p:sp>
      <p:sp>
        <p:nvSpPr>
          <p:cNvPr id="3" name="İçerik Yer Tutucusu 2"/>
          <p:cNvSpPr>
            <a:spLocks noGrp="1"/>
          </p:cNvSpPr>
          <p:nvPr>
            <p:ph idx="1"/>
          </p:nvPr>
        </p:nvSpPr>
        <p:spPr>
          <a:xfrm>
            <a:off x="457200" y="1244724"/>
            <a:ext cx="5266928" cy="4800600"/>
          </a:xfrm>
        </p:spPr>
        <p:txBody>
          <a:bodyPr>
            <a:noAutofit/>
          </a:bodyPr>
          <a:lstStyle/>
          <a:p>
            <a:pPr algn="just"/>
            <a:r>
              <a:rPr lang="tr-TR" sz="2400" dirty="0" smtClean="0"/>
              <a:t>Çocuğa </a:t>
            </a:r>
            <a:r>
              <a:rPr lang="tr-TR" sz="2400" dirty="0"/>
              <a:t>fiziksel olarak zorlayıcı işler yaptırma </a:t>
            </a:r>
          </a:p>
          <a:p>
            <a:pPr algn="just"/>
            <a:r>
              <a:rPr lang="tr-TR" sz="2400" dirty="0" smtClean="0"/>
              <a:t>Çocuğa </a:t>
            </a:r>
            <a:r>
              <a:rPr lang="tr-TR" sz="2400" dirty="0"/>
              <a:t>zarar vermek amacıyla bir şey </a:t>
            </a:r>
            <a:r>
              <a:rPr lang="tr-TR" sz="2400" dirty="0" smtClean="0"/>
              <a:t>fırlatma</a:t>
            </a:r>
          </a:p>
          <a:p>
            <a:pPr algn="just"/>
            <a:endParaRPr lang="tr-TR" sz="2400" dirty="0"/>
          </a:p>
          <a:p>
            <a:pPr marL="0" indent="0" algn="just">
              <a:buNone/>
            </a:pPr>
            <a:r>
              <a:rPr lang="tr-TR" sz="2400" dirty="0"/>
              <a:t>Fiziksel istismara uğrayan çocukların bedensel acıları zamanla iyileşse de ruhsal acıları </a:t>
            </a:r>
            <a:r>
              <a:rPr lang="tr-TR" sz="2400" dirty="0" smtClean="0"/>
              <a:t> yaşamları </a:t>
            </a:r>
            <a:r>
              <a:rPr lang="tr-TR" sz="2400" dirty="0"/>
              <a:t>boyunca devam etmektedir.</a:t>
            </a:r>
          </a:p>
        </p:txBody>
      </p:sp>
    </p:spTree>
    <p:extLst>
      <p:ext uri="{BB962C8B-B14F-4D97-AF65-F5344CB8AC3E}">
        <p14:creationId xmlns:p14="http://schemas.microsoft.com/office/powerpoint/2010/main" val="2821509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DUYGUSAL İSTİSMAR</a:t>
            </a:r>
          </a:p>
        </p:txBody>
      </p:sp>
      <p:sp>
        <p:nvSpPr>
          <p:cNvPr id="3" name="İçerik Yer Tutucusu 2"/>
          <p:cNvSpPr>
            <a:spLocks noGrp="1"/>
          </p:cNvSpPr>
          <p:nvPr>
            <p:ph idx="1"/>
          </p:nvPr>
        </p:nvSpPr>
        <p:spPr>
          <a:xfrm>
            <a:off x="457200" y="1600200"/>
            <a:ext cx="5266928" cy="4800600"/>
          </a:xfrm>
        </p:spPr>
        <p:txBody>
          <a:bodyPr>
            <a:normAutofit fontScale="92500" lnSpcReduction="20000"/>
          </a:bodyPr>
          <a:lstStyle/>
          <a:p>
            <a:pPr marL="0" indent="0" algn="just">
              <a:buNone/>
            </a:pPr>
            <a:r>
              <a:rPr lang="tr-TR" sz="2600" dirty="0"/>
              <a:t>Çocuğa kendisini aşağılanmış, önemsiz, değersiz ve yalnız hissettirmek için </a:t>
            </a:r>
            <a:r>
              <a:rPr lang="tr-TR" sz="2600" dirty="0" smtClean="0"/>
              <a:t> yapılan </a:t>
            </a:r>
            <a:r>
              <a:rPr lang="tr-TR" sz="2600" dirty="0"/>
              <a:t>sistematik davranışlardır.</a:t>
            </a:r>
          </a:p>
          <a:p>
            <a:pPr algn="just"/>
            <a:r>
              <a:rPr lang="tr-TR" sz="2600" dirty="0" smtClean="0"/>
              <a:t>Çocuğa </a:t>
            </a:r>
            <a:r>
              <a:rPr lang="tr-TR" sz="2600" dirty="0"/>
              <a:t>sevgisiz ve reddedici davranmak, </a:t>
            </a:r>
          </a:p>
          <a:p>
            <a:pPr algn="just"/>
            <a:r>
              <a:rPr lang="tr-TR" sz="2600" dirty="0" smtClean="0"/>
              <a:t>Çocuğu </a:t>
            </a:r>
            <a:r>
              <a:rPr lang="tr-TR" sz="2600" dirty="0"/>
              <a:t>yalnız bırakmak veya o yokmuş gibi </a:t>
            </a:r>
            <a:r>
              <a:rPr lang="tr-TR" sz="2600" dirty="0" smtClean="0"/>
              <a:t>davranmak,</a:t>
            </a:r>
            <a:endParaRPr lang="tr-TR" sz="2600" dirty="0"/>
          </a:p>
          <a:p>
            <a:pPr algn="just"/>
            <a:r>
              <a:rPr lang="tr-TR" sz="2600" dirty="0" smtClean="0"/>
              <a:t>Çocuğun </a:t>
            </a:r>
            <a:r>
              <a:rPr lang="tr-TR" sz="2600" dirty="0"/>
              <a:t>yardım isteklerini reddetmek, </a:t>
            </a:r>
          </a:p>
          <a:p>
            <a:pPr algn="just"/>
            <a:r>
              <a:rPr lang="tr-TR" sz="2600" dirty="0" smtClean="0"/>
              <a:t>Çocuğa </a:t>
            </a:r>
            <a:r>
              <a:rPr lang="tr-TR" sz="2600" dirty="0"/>
              <a:t>sürekli bağırmak ve korkutmak</a:t>
            </a:r>
          </a:p>
          <a:p>
            <a:pPr algn="just"/>
            <a:r>
              <a:rPr lang="tr-TR" sz="2600" dirty="0" smtClean="0"/>
              <a:t>Aşağılayıcı </a:t>
            </a:r>
            <a:r>
              <a:rPr lang="tr-TR" sz="2600" dirty="0"/>
              <a:t>ve tehdit edici sözler söylemek </a:t>
            </a:r>
          </a:p>
          <a:p>
            <a:pPr algn="just"/>
            <a:r>
              <a:rPr lang="tr-TR" sz="2600" dirty="0" smtClean="0"/>
              <a:t> </a:t>
            </a:r>
            <a:r>
              <a:rPr lang="tr-TR" sz="2600" dirty="0"/>
              <a:t>Çocuğu sürekli utandırmak ve aşağılamak</a:t>
            </a:r>
          </a:p>
          <a:p>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916832"/>
            <a:ext cx="250316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151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060848"/>
            <a:ext cx="225095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179512" y="260648"/>
            <a:ext cx="7620000" cy="1143000"/>
          </a:xfrm>
        </p:spPr>
        <p:txBody>
          <a:bodyPr/>
          <a:lstStyle/>
          <a:p>
            <a:pPr algn="ctr"/>
            <a:r>
              <a:rPr lang="tr-TR" b="1" dirty="0"/>
              <a:t>CİNSEL İSTİSMAR</a:t>
            </a:r>
          </a:p>
        </p:txBody>
      </p:sp>
      <p:sp>
        <p:nvSpPr>
          <p:cNvPr id="3" name="İçerik Yer Tutucusu 2"/>
          <p:cNvSpPr>
            <a:spLocks noGrp="1"/>
          </p:cNvSpPr>
          <p:nvPr>
            <p:ph idx="1"/>
          </p:nvPr>
        </p:nvSpPr>
        <p:spPr>
          <a:xfrm>
            <a:off x="323528" y="1412776"/>
            <a:ext cx="5698976" cy="4800600"/>
          </a:xfrm>
        </p:spPr>
        <p:txBody>
          <a:bodyPr>
            <a:normAutofit fontScale="92500"/>
          </a:bodyPr>
          <a:lstStyle/>
          <a:p>
            <a:pPr marL="0" indent="0" algn="just">
              <a:buNone/>
            </a:pPr>
            <a:r>
              <a:rPr lang="tr-TR" sz="2400" dirty="0"/>
              <a:t>Çocuğun korkutularak veya kandırılarak cinsel uyarım veya doyum aracı olarak </a:t>
            </a:r>
            <a:r>
              <a:rPr lang="tr-TR" sz="2400" dirty="0" smtClean="0"/>
              <a:t> kullanılmasıdır</a:t>
            </a:r>
            <a:r>
              <a:rPr lang="tr-TR" sz="2400" dirty="0"/>
              <a:t>. </a:t>
            </a:r>
          </a:p>
          <a:p>
            <a:pPr algn="just"/>
            <a:r>
              <a:rPr lang="tr-TR" sz="2400" dirty="0" smtClean="0"/>
              <a:t>Cinsel </a:t>
            </a:r>
            <a:r>
              <a:rPr lang="tr-TR" sz="2400" dirty="0"/>
              <a:t>istismar temas içeren veya temas içermeyen şekilde olabilmektedir.</a:t>
            </a:r>
          </a:p>
          <a:p>
            <a:pPr algn="just"/>
            <a:r>
              <a:rPr lang="tr-TR" sz="2400" dirty="0" smtClean="0"/>
              <a:t>Temas </a:t>
            </a:r>
            <a:r>
              <a:rPr lang="tr-TR" sz="2400" dirty="0"/>
              <a:t>içeren cinsel istismar çocuğun bedenine veya istismarcı tarafından kendi </a:t>
            </a:r>
            <a:r>
              <a:rPr lang="tr-TR" sz="2400" dirty="0" smtClean="0"/>
              <a:t>bedenine </a:t>
            </a:r>
            <a:r>
              <a:rPr lang="tr-TR" sz="2400" dirty="0"/>
              <a:t>yönelik olarak yaptırılabilir. </a:t>
            </a:r>
          </a:p>
          <a:p>
            <a:pPr algn="just"/>
            <a:r>
              <a:rPr lang="tr-TR" sz="2400" dirty="0" smtClean="0"/>
              <a:t>Temas </a:t>
            </a:r>
            <a:r>
              <a:rPr lang="tr-TR" sz="2400" dirty="0"/>
              <a:t>İçermeyen Cinsel İstismar ise gerçek veya sanal ortamlarda çocuklarla </a:t>
            </a:r>
            <a:r>
              <a:rPr lang="tr-TR" sz="2400" dirty="0" smtClean="0"/>
              <a:t> yakınlaşmaya </a:t>
            </a:r>
            <a:r>
              <a:rPr lang="tr-TR" sz="2400" dirty="0"/>
              <a:t>çalışma, çocuklarla sohbet etme, fotoğraf ve video paylaşma veya </a:t>
            </a:r>
            <a:r>
              <a:rPr lang="tr-TR" sz="2400" dirty="0" smtClean="0"/>
              <a:t> çocuğu </a:t>
            </a:r>
            <a:r>
              <a:rPr lang="tr-TR" sz="2400" dirty="0"/>
              <a:t>bir şeyleri seyretmeye zorlama şeklinde de olabilmektedir.</a:t>
            </a:r>
          </a:p>
          <a:p>
            <a:endParaRPr lang="tr-TR" dirty="0"/>
          </a:p>
        </p:txBody>
      </p:sp>
    </p:spTree>
    <p:extLst>
      <p:ext uri="{BB962C8B-B14F-4D97-AF65-F5344CB8AC3E}">
        <p14:creationId xmlns:p14="http://schemas.microsoft.com/office/powerpoint/2010/main" val="2452883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5050904" cy="5721499"/>
          </a:xfrm>
        </p:spPr>
        <p:txBody>
          <a:bodyPr>
            <a:noAutofit/>
          </a:bodyPr>
          <a:lstStyle/>
          <a:p>
            <a:pPr marL="0" indent="0" algn="ctr">
              <a:buNone/>
            </a:pPr>
            <a:r>
              <a:rPr lang="tr-TR" sz="3200" b="1" dirty="0" smtClean="0"/>
              <a:t>BİR ÇOCUK UĞRADIĞI BİR İSTİSMARI NEDEN ANLATAMAZ?</a:t>
            </a:r>
          </a:p>
          <a:p>
            <a:pPr marL="0" indent="0" algn="just">
              <a:buNone/>
            </a:pPr>
            <a:r>
              <a:rPr lang="tr-TR" sz="3200" dirty="0" smtClean="0"/>
              <a:t>Cinsel istismara maruz kalmış bir çocuk yaşadıklarını ifşa etmekte zorlanabilir. Bu doğrultuda yapılan araştırmalar, çocukların cinsel istismara uğradıklarını anlatamamalarına ilişkin bazı gerekçelerin olduğu ön görülmektedir. Bunlar: </a:t>
            </a:r>
            <a:endParaRPr lang="tr-TR" sz="32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556792"/>
            <a:ext cx="257727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609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7571184" cy="5505475"/>
          </a:xfrm>
        </p:spPr>
        <p:txBody>
          <a:bodyPr/>
          <a:lstStyle/>
          <a:p>
            <a:pPr algn="just"/>
            <a:r>
              <a:rPr lang="tr-TR" sz="3200" dirty="0" smtClean="0"/>
              <a:t>Cinsel istismara uğradıkları iddialarına inanılmayacağı düşüncesi,</a:t>
            </a:r>
          </a:p>
          <a:p>
            <a:pPr algn="just"/>
            <a:r>
              <a:rPr lang="tr-TR" sz="3200" dirty="0" smtClean="0"/>
              <a:t>İstismarı gerçekleştiren kişinin tehditlerine yönelik korku,</a:t>
            </a:r>
          </a:p>
          <a:p>
            <a:pPr algn="just"/>
            <a:r>
              <a:rPr lang="tr-TR" sz="3200" dirty="0" smtClean="0"/>
              <a:t>İstismarın nasıl ifade edileceğinin bilinememesi,</a:t>
            </a:r>
          </a:p>
          <a:p>
            <a:pPr algn="just"/>
            <a:r>
              <a:rPr lang="tr-TR" sz="3200" dirty="0" smtClean="0"/>
              <a:t>İstismarı gerçekleştiren kişiye yönelik olumlu duygularından dolayı, maruz kaldıkları durumu istismar olarak anlamlandıramamaları,</a:t>
            </a:r>
          </a:p>
          <a:p>
            <a:endParaRPr lang="tr-TR" dirty="0"/>
          </a:p>
        </p:txBody>
      </p:sp>
    </p:spTree>
    <p:extLst>
      <p:ext uri="{BB962C8B-B14F-4D97-AF65-F5344CB8AC3E}">
        <p14:creationId xmlns:p14="http://schemas.microsoft.com/office/powerpoint/2010/main" val="3223607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7427168" cy="5577483"/>
          </a:xfrm>
        </p:spPr>
        <p:txBody>
          <a:bodyPr>
            <a:normAutofit/>
          </a:bodyPr>
          <a:lstStyle/>
          <a:p>
            <a:pPr algn="just"/>
            <a:r>
              <a:rPr lang="tr-TR" sz="2800" dirty="0" smtClean="0"/>
              <a:t>Maruz kalınan istismarın, olmaması gerektiğine ilişkin bilgi yetersizlikleri,</a:t>
            </a:r>
          </a:p>
          <a:p>
            <a:pPr algn="just"/>
            <a:r>
              <a:rPr lang="tr-TR" sz="2800" dirty="0" smtClean="0"/>
              <a:t>Toplum olarak ve arkadaşlık ilişkilerinden dışlanma korkuları,</a:t>
            </a:r>
          </a:p>
          <a:p>
            <a:pPr algn="just"/>
            <a:r>
              <a:rPr lang="tr-TR" sz="2800" dirty="0" smtClean="0"/>
              <a:t>Yöneltilen istismara ilişkin kendilerine yönelik suçlama ve utanç duyguları,</a:t>
            </a:r>
          </a:p>
          <a:p>
            <a:pPr algn="just"/>
            <a:r>
              <a:rPr lang="tr-TR" sz="2800" dirty="0" smtClean="0"/>
              <a:t>Maruz kaldıkları istismarı önleyemediklerinden dolayı suçluluk duygusuna kapılmaları ,</a:t>
            </a:r>
          </a:p>
          <a:p>
            <a:pPr algn="just"/>
            <a:r>
              <a:rPr lang="tr-TR" sz="2800" dirty="0" smtClean="0"/>
              <a:t>İstismarda bulunan kişinin yaşı ve olgunluğuna ilişkin yapılan doğru olabileceği düşüncesi gibi nedenlerle çocuklar istismara uğradıklarını saklayabilirler.</a:t>
            </a:r>
          </a:p>
          <a:p>
            <a:endParaRPr lang="tr-TR" dirty="0" smtClean="0"/>
          </a:p>
        </p:txBody>
      </p:sp>
    </p:spTree>
    <p:extLst>
      <p:ext uri="{BB962C8B-B14F-4D97-AF65-F5344CB8AC3E}">
        <p14:creationId xmlns:p14="http://schemas.microsoft.com/office/powerpoint/2010/main" val="1587125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64704"/>
            <a:ext cx="7704856" cy="5174035"/>
          </a:xfrm>
        </p:spPr>
        <p:txBody>
          <a:bodyPr>
            <a:normAutofit lnSpcReduction="10000"/>
          </a:bodyPr>
          <a:lstStyle/>
          <a:p>
            <a:pPr marL="0" indent="0" algn="ctr">
              <a:buNone/>
            </a:pPr>
            <a:r>
              <a:rPr lang="tr-TR" sz="3200" b="1" dirty="0" smtClean="0"/>
              <a:t>UNUTMAYINIZ Kİ</a:t>
            </a:r>
          </a:p>
          <a:p>
            <a:pPr marL="0" indent="0" algn="just">
              <a:buNone/>
            </a:pPr>
            <a:endParaRPr lang="tr-TR" sz="3200" dirty="0" smtClean="0"/>
          </a:p>
          <a:p>
            <a:pPr marL="0" indent="0" algn="just">
              <a:buNone/>
            </a:pPr>
            <a:r>
              <a:rPr lang="tr-TR" sz="3200" b="1" dirty="0" smtClean="0"/>
              <a:t>“</a:t>
            </a:r>
            <a:r>
              <a:rPr lang="tr-TR" sz="3200" b="1" dirty="0"/>
              <a:t>Böyle bir durum ne olursa olsun sizin suçunuz olamaz. Yapılan şey kısa bir süre insanda hoş duygular uyandırabilir. Bir an bundan hoşlansanız, hatta size söylenenleri bilmediğiniz bir nedenle yapsanız dahi BU SİZİ ASLA SUÇ ORTAĞI YAPMAZ. Çünkü SİZ ÇOCUKSUNUZ VE BÖYLE DURUMLARDA ASLA SUÇLU OLAMAZSINIZ. BUNUN DIŞINDA DA BAŞKA BİR GERÇEK YOKTUR” </a:t>
            </a:r>
          </a:p>
          <a:p>
            <a:endParaRPr lang="tr-TR" dirty="0"/>
          </a:p>
        </p:txBody>
      </p:sp>
    </p:spTree>
    <p:extLst>
      <p:ext uri="{BB962C8B-B14F-4D97-AF65-F5344CB8AC3E}">
        <p14:creationId xmlns:p14="http://schemas.microsoft.com/office/powerpoint/2010/main" val="3269104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5229200"/>
            <a:ext cx="8229600" cy="1143000"/>
          </a:xfrm>
        </p:spPr>
        <p:txBody>
          <a:bodyPr/>
          <a:lstStyle/>
          <a:p>
            <a:pPr algn="ctr"/>
            <a:r>
              <a:rPr lang="tr-TR" sz="6000" b="1" dirty="0"/>
              <a:t>AİLEDE MAHREMİYET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257" y="1340768"/>
            <a:ext cx="640871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227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08720"/>
            <a:ext cx="7620000" cy="4800600"/>
          </a:xfrm>
        </p:spPr>
        <p:txBody>
          <a:bodyPr>
            <a:normAutofit/>
          </a:bodyPr>
          <a:lstStyle/>
          <a:p>
            <a:r>
              <a:rPr lang="tr-TR" sz="2800" b="1" dirty="0"/>
              <a:t>Mahremiyet</a:t>
            </a:r>
            <a:r>
              <a:rPr lang="tr-TR" sz="2800" dirty="0"/>
              <a:t>, neyi, </a:t>
            </a:r>
            <a:r>
              <a:rPr lang="tr-TR" sz="2800" dirty="0" smtClean="0"/>
              <a:t>kiminle paylaşacağımıza </a:t>
            </a:r>
            <a:r>
              <a:rPr lang="tr-TR" sz="2800" dirty="0"/>
              <a:t>bizim </a:t>
            </a:r>
            <a:r>
              <a:rPr lang="tr-TR" sz="2800" dirty="0" smtClean="0"/>
              <a:t>karar vermemiz durumudur. Bu </a:t>
            </a:r>
            <a:r>
              <a:rPr lang="tr-TR" sz="2800" dirty="0"/>
              <a:t>bir </a:t>
            </a:r>
            <a:r>
              <a:rPr lang="tr-TR" sz="2800" dirty="0" smtClean="0"/>
              <a:t>haktır.</a:t>
            </a:r>
          </a:p>
          <a:p>
            <a:r>
              <a:rPr lang="tr-TR" sz="2800" dirty="0"/>
              <a:t>Herkesin kendine ait özel alanı ve başkalarıyla paylaşmak istemediği şeyler </a:t>
            </a:r>
            <a:r>
              <a:rPr lang="tr-TR" sz="2800" dirty="0" smtClean="0"/>
              <a:t>vardır.</a:t>
            </a:r>
          </a:p>
          <a:p>
            <a:r>
              <a:rPr lang="tr-TR" sz="2800" dirty="0" smtClean="0"/>
              <a:t>Mahremiyet </a:t>
            </a:r>
            <a:r>
              <a:rPr lang="tr-TR" sz="2800" dirty="0"/>
              <a:t>bilincine sahip olmak ve mahremiyetimizi koruyabilmek, kendimizi daha güvenli ve özgür hissetmemizi sağlar.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221088"/>
            <a:ext cx="633670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418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941168"/>
            <a:ext cx="8229600" cy="1617043"/>
          </a:xfrm>
        </p:spPr>
        <p:txBody>
          <a:bodyPr>
            <a:normAutofit fontScale="77500" lnSpcReduction="20000"/>
          </a:bodyPr>
          <a:lstStyle/>
          <a:p>
            <a:pPr marL="0" indent="0" algn="ctr">
              <a:buNone/>
            </a:pPr>
            <a:endParaRPr lang="tr-TR" sz="6600" dirty="0" smtClean="0"/>
          </a:p>
          <a:p>
            <a:pPr marL="0" indent="0" algn="ctr">
              <a:buNone/>
            </a:pPr>
            <a:r>
              <a:rPr lang="tr-TR" sz="6600" b="1" dirty="0" smtClean="0"/>
              <a:t>KİŞİSEL </a:t>
            </a:r>
            <a:r>
              <a:rPr lang="tr-TR" sz="6600" b="1" dirty="0"/>
              <a:t>SINIRLAR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79"/>
            <a:ext cx="8208912" cy="487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662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04664"/>
            <a:ext cx="4896544" cy="850106"/>
          </a:xfrm>
        </p:spPr>
        <p:txBody>
          <a:bodyPr/>
          <a:lstStyle/>
          <a:p>
            <a:pPr algn="ctr"/>
            <a:r>
              <a:rPr lang="tr-TR" sz="3200" dirty="0" smtClean="0"/>
              <a:t>BÜTÜNCÜL MAHREMİYET BİLİNCİNİ KAZANDIĞIN ZAMAN;</a:t>
            </a:r>
            <a:endParaRPr lang="tr-TR" sz="3200" dirty="0"/>
          </a:p>
        </p:txBody>
      </p:sp>
      <p:sp>
        <p:nvSpPr>
          <p:cNvPr id="3" name="İçerik Yer Tutucusu 2"/>
          <p:cNvSpPr>
            <a:spLocks noGrp="1"/>
          </p:cNvSpPr>
          <p:nvPr>
            <p:ph idx="1"/>
          </p:nvPr>
        </p:nvSpPr>
        <p:spPr>
          <a:xfrm>
            <a:off x="457200" y="1600200"/>
            <a:ext cx="5482952" cy="4781128"/>
          </a:xfrm>
        </p:spPr>
        <p:txBody>
          <a:bodyPr>
            <a:normAutofit/>
          </a:bodyPr>
          <a:lstStyle/>
          <a:p>
            <a:pPr algn="just"/>
            <a:r>
              <a:rPr lang="tr-TR" sz="2800" dirty="0" smtClean="0"/>
              <a:t>Kendin ve çevrendeki insanlar arasında sağlıklı sınırlar kurabilirsin.</a:t>
            </a:r>
          </a:p>
          <a:p>
            <a:pPr algn="just"/>
            <a:r>
              <a:rPr lang="tr-TR" sz="2800" dirty="0" smtClean="0"/>
              <a:t>Sosyal hayatın içinde kendini korur  ve bu sınırları muhafaza edebilirsin.</a:t>
            </a:r>
          </a:p>
          <a:p>
            <a:pPr algn="just"/>
            <a:r>
              <a:rPr lang="tr-TR" sz="2800" dirty="0" smtClean="0"/>
              <a:t>Başkalarının özeline saygı duyabilirsin.</a:t>
            </a:r>
          </a:p>
          <a:p>
            <a:pPr algn="just"/>
            <a:r>
              <a:rPr lang="tr-TR" sz="2800" dirty="0" smtClean="0"/>
              <a:t>Özel hayatının farkına varabilirsin.</a:t>
            </a:r>
          </a:p>
          <a:p>
            <a:endParaRPr lang="tr-T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628800"/>
            <a:ext cx="237626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018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7620000" cy="1143000"/>
          </a:xfrm>
        </p:spPr>
        <p:txBody>
          <a:bodyPr/>
          <a:lstStyle/>
          <a:p>
            <a:pPr algn="ctr"/>
            <a:r>
              <a:rPr lang="tr-TR" dirty="0" smtClean="0"/>
              <a:t>BEDEN MAHREMİYETİ</a:t>
            </a:r>
            <a:endParaRPr lang="tr-TR" dirty="0"/>
          </a:p>
        </p:txBody>
      </p:sp>
      <p:sp>
        <p:nvSpPr>
          <p:cNvPr id="3" name="İçerik Yer Tutucusu 2"/>
          <p:cNvSpPr>
            <a:spLocks noGrp="1"/>
          </p:cNvSpPr>
          <p:nvPr>
            <p:ph idx="1"/>
          </p:nvPr>
        </p:nvSpPr>
        <p:spPr>
          <a:xfrm>
            <a:off x="395536" y="1412776"/>
            <a:ext cx="7620000" cy="4800600"/>
          </a:xfrm>
        </p:spPr>
        <p:txBody>
          <a:bodyPr>
            <a:noAutofit/>
          </a:bodyPr>
          <a:lstStyle/>
          <a:p>
            <a:pPr algn="just"/>
            <a:r>
              <a:rPr lang="tr-TR" sz="2800" dirty="0" smtClean="0"/>
              <a:t>Bedenin ile ilgili tasarrufların kararı senindir.</a:t>
            </a:r>
          </a:p>
          <a:p>
            <a:pPr algn="just"/>
            <a:r>
              <a:rPr lang="tr-TR" sz="2800" dirty="0" smtClean="0"/>
              <a:t>Bir başkasının sana dokunması senin iznine bağlıdır. Eğer rahatsız oluyorsan ebeveynlerin dahi olsa buna «HAYIR» deme hakkına sahipsin.</a:t>
            </a:r>
          </a:p>
          <a:p>
            <a:pPr algn="just"/>
            <a:r>
              <a:rPr lang="tr-TR" sz="2800" dirty="0" smtClean="0"/>
              <a:t>Cinselliğe </a:t>
            </a:r>
            <a:r>
              <a:rPr lang="tr-TR" sz="2800" dirty="0" smtClean="0"/>
              <a:t>dair merak ettiklerin olacaktır. Bunlarda ilgili en doğru bilgiyi güvendiğin bir yetişkinden alabilirsin. İnternet ortamında ulaştığın her bilgi doğru olmayabilir. </a:t>
            </a:r>
            <a:endParaRPr lang="tr-TR" sz="2800" dirty="0"/>
          </a:p>
        </p:txBody>
      </p:sp>
    </p:spTree>
    <p:extLst>
      <p:ext uri="{BB962C8B-B14F-4D97-AF65-F5344CB8AC3E}">
        <p14:creationId xmlns:p14="http://schemas.microsoft.com/office/powerpoint/2010/main" val="3127163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5301208"/>
            <a:ext cx="8229600" cy="1143000"/>
          </a:xfrm>
        </p:spPr>
        <p:txBody>
          <a:bodyPr>
            <a:normAutofit fontScale="90000"/>
          </a:bodyPr>
          <a:lstStyle/>
          <a:p>
            <a:pPr algn="ctr"/>
            <a:r>
              <a:rPr lang="tr-TR" sz="6600" b="1" dirty="0"/>
              <a:t>DİJİTAL MAHREMİYET</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77" y="332656"/>
            <a:ext cx="772691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364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737320"/>
            <a:ext cx="3816424" cy="6120680"/>
          </a:xfrm>
        </p:spPr>
        <p:txBody>
          <a:bodyPr/>
          <a:lstStyle/>
          <a:p>
            <a:pPr marL="0" indent="0">
              <a:buNone/>
            </a:pPr>
            <a:r>
              <a:rPr lang="tr-TR" sz="3200" dirty="0" smtClean="0"/>
              <a:t>Fiziksel </a:t>
            </a:r>
            <a:r>
              <a:rPr lang="tr-TR" sz="3200" dirty="0"/>
              <a:t>hayatta gizli kalması gereken, kendimize ait özel alanlarımız var ise, dijital ortamlarda da yalnızca bize ait, özel alanlarımızın olması gerektiği </a:t>
            </a:r>
            <a:r>
              <a:rPr lang="tr-TR" sz="3200" b="1" dirty="0"/>
              <a:t>Dijital Mahremiyet </a:t>
            </a:r>
            <a:r>
              <a:rPr lang="tr-TR" sz="3200" dirty="0"/>
              <a:t>kavramı ile ifade edilebilir.</a:t>
            </a:r>
          </a:p>
          <a:p>
            <a:endParaRPr lang="tr-TR" dirty="0"/>
          </a:p>
          <a:p>
            <a:endParaRPr lang="tr-TR"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908720"/>
            <a:ext cx="3672408" cy="499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133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smtClean="0"/>
              <a:t>DİJİTAL ALANDA DİKKAT EDİLMESİ GEREKEN HUSUSLAR </a:t>
            </a:r>
            <a:endParaRPr lang="tr-TR" b="1" dirty="0"/>
          </a:p>
        </p:txBody>
      </p:sp>
      <p:sp>
        <p:nvSpPr>
          <p:cNvPr id="3" name="İçerik Yer Tutucusu 2"/>
          <p:cNvSpPr>
            <a:spLocks noGrp="1"/>
          </p:cNvSpPr>
          <p:nvPr>
            <p:ph idx="1"/>
          </p:nvPr>
        </p:nvSpPr>
        <p:spPr>
          <a:xfrm>
            <a:off x="457200" y="1600200"/>
            <a:ext cx="7620000" cy="1900808"/>
          </a:xfrm>
        </p:spPr>
        <p:txBody>
          <a:bodyPr>
            <a:noAutofit/>
          </a:bodyPr>
          <a:lstStyle/>
          <a:p>
            <a:pPr algn="just"/>
            <a:r>
              <a:rPr lang="tr-TR" sz="2400" dirty="0"/>
              <a:t>Ortak kullanım alanındaki </a:t>
            </a:r>
            <a:r>
              <a:rPr lang="tr-TR" sz="2400" dirty="0" smtClean="0"/>
              <a:t>bilgisayarı veya bir arkadaşımızın teknolojik aletini </a:t>
            </a:r>
            <a:r>
              <a:rPr lang="tr-TR" sz="2400" dirty="0"/>
              <a:t>kullandıktan </a:t>
            </a:r>
            <a:r>
              <a:rPr lang="tr-TR" sz="2400" dirty="0" smtClean="0"/>
              <a:t>sonra kendimize </a:t>
            </a:r>
            <a:r>
              <a:rPr lang="tr-TR" sz="2400" dirty="0"/>
              <a:t>ait bilgileri silmeli, hesaplarımızdan çıkış yapmayı unutmamalı ve parolalarımızı </a:t>
            </a:r>
            <a:r>
              <a:rPr lang="tr-TR" sz="2400" dirty="0" smtClean="0"/>
              <a:t>kaydetmediğimizden emin </a:t>
            </a:r>
            <a:r>
              <a:rPr lang="tr-TR" sz="2400" dirty="0"/>
              <a:t>olmalıyız. </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789039"/>
            <a:ext cx="5328592" cy="275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68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t>DİJİTAL ALANDA DİKKAT EDİLMESİ GEREKEN HUSUSLAR </a:t>
            </a:r>
          </a:p>
        </p:txBody>
      </p:sp>
      <p:sp>
        <p:nvSpPr>
          <p:cNvPr id="3" name="İçerik Yer Tutucusu 2"/>
          <p:cNvSpPr>
            <a:spLocks noGrp="1"/>
          </p:cNvSpPr>
          <p:nvPr>
            <p:ph idx="1"/>
          </p:nvPr>
        </p:nvSpPr>
        <p:spPr>
          <a:xfrm>
            <a:off x="457200" y="1600200"/>
            <a:ext cx="7620000" cy="2260848"/>
          </a:xfrm>
        </p:spPr>
        <p:txBody>
          <a:bodyPr>
            <a:noAutofit/>
          </a:bodyPr>
          <a:lstStyle/>
          <a:p>
            <a:pPr algn="just"/>
            <a:r>
              <a:rPr lang="tr-TR" sz="2800" dirty="0"/>
              <a:t>Kendimize ve ailemize ait özel bilgilerin, kötü </a:t>
            </a:r>
            <a:r>
              <a:rPr lang="tr-TR" sz="2800" dirty="0" smtClean="0"/>
              <a:t>niyetli kişilerin </a:t>
            </a:r>
            <a:r>
              <a:rPr lang="tr-TR" sz="2800" dirty="0"/>
              <a:t>eline geçmesi bize ve ailemize zarar </a:t>
            </a:r>
            <a:r>
              <a:rPr lang="tr-TR" sz="2800" dirty="0" smtClean="0"/>
              <a:t>verebilir. Bu </a:t>
            </a:r>
            <a:r>
              <a:rPr lang="tr-TR" sz="2800" dirty="0"/>
              <a:t>nedenle, </a:t>
            </a:r>
            <a:r>
              <a:rPr lang="tr-TR" sz="2800" dirty="0" smtClean="0"/>
              <a:t>sevdiklerimizin bizimle paylaştığı herhangi </a:t>
            </a:r>
            <a:r>
              <a:rPr lang="tr-TR" sz="2800" dirty="0"/>
              <a:t>bir </a:t>
            </a:r>
            <a:r>
              <a:rPr lang="tr-TR" sz="2800" dirty="0" smtClean="0"/>
              <a:t>yazı , fotoğraf vb. içerikleri </a:t>
            </a:r>
            <a:r>
              <a:rPr lang="tr-TR" sz="2800" dirty="0"/>
              <a:t>gizli </a:t>
            </a:r>
            <a:r>
              <a:rPr lang="tr-TR" sz="2800" dirty="0" smtClean="0"/>
              <a:t>tutmamız gerekmektedir</a:t>
            </a:r>
            <a:r>
              <a:rPr lang="tr-TR" sz="2800" dirty="0"/>
              <a:t>.</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302524"/>
            <a:ext cx="5976664"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496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t>KENDİMİZİ SOSYAL AĞLARDA</a:t>
            </a:r>
            <a:br>
              <a:rPr lang="tr-TR" b="1" dirty="0"/>
            </a:br>
            <a:r>
              <a:rPr lang="tr-TR" b="1" dirty="0"/>
              <a:t>NASIL KORURUZ?</a:t>
            </a:r>
          </a:p>
        </p:txBody>
      </p:sp>
      <p:sp>
        <p:nvSpPr>
          <p:cNvPr id="3" name="İçerik Yer Tutucusu 2"/>
          <p:cNvSpPr>
            <a:spLocks noGrp="1"/>
          </p:cNvSpPr>
          <p:nvPr>
            <p:ph idx="1"/>
          </p:nvPr>
        </p:nvSpPr>
        <p:spPr/>
        <p:txBody>
          <a:bodyPr/>
          <a:lstStyle/>
          <a:p>
            <a:pPr algn="just"/>
            <a:r>
              <a:rPr lang="tr-TR" sz="2800" dirty="0"/>
              <a:t>Sosyal ağlar denilince ilk olarak </a:t>
            </a:r>
            <a:r>
              <a:rPr lang="tr-TR" sz="2800" dirty="0" smtClean="0"/>
              <a:t>aklınıza hangileri </a:t>
            </a:r>
            <a:r>
              <a:rPr lang="tr-TR" sz="2800" dirty="0"/>
              <a:t>geliyor</a:t>
            </a:r>
            <a:r>
              <a:rPr lang="tr-TR" sz="2800" dirty="0" smtClean="0"/>
              <a:t>?</a:t>
            </a:r>
          </a:p>
          <a:p>
            <a:pPr algn="just"/>
            <a:r>
              <a:rPr lang="tr-TR" sz="2800" dirty="0"/>
              <a:t>Sosyal ağlardan hangisini daha çok </a:t>
            </a:r>
            <a:r>
              <a:rPr lang="tr-TR" sz="2800" dirty="0" smtClean="0"/>
              <a:t>tercih ediyorsunuz</a:t>
            </a:r>
            <a:r>
              <a:rPr lang="tr-TR" sz="2800" dirty="0"/>
              <a:t>?</a:t>
            </a:r>
          </a:p>
          <a:p>
            <a:pPr algn="just"/>
            <a:r>
              <a:rPr lang="tr-TR" sz="2800" dirty="0"/>
              <a:t>Peki, bu tercih ettiğiniz sosyal </a:t>
            </a:r>
            <a:r>
              <a:rPr lang="tr-TR" sz="2800" dirty="0" smtClean="0"/>
              <a:t>ağların kullanım </a:t>
            </a:r>
            <a:r>
              <a:rPr lang="tr-TR" sz="2800" dirty="0"/>
              <a:t>yaşını biliyor musunuz?</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653136"/>
            <a:ext cx="626469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168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t>KENDİMİZİ SOSYAL AĞLARDA</a:t>
            </a:r>
            <a:br>
              <a:rPr lang="tr-TR" b="1" dirty="0"/>
            </a:br>
            <a:r>
              <a:rPr lang="tr-TR" b="1" dirty="0"/>
              <a:t>NASIL KORURUZ?</a:t>
            </a:r>
          </a:p>
        </p:txBody>
      </p:sp>
      <p:sp>
        <p:nvSpPr>
          <p:cNvPr id="3" name="İçerik Yer Tutucusu 2"/>
          <p:cNvSpPr>
            <a:spLocks noGrp="1"/>
          </p:cNvSpPr>
          <p:nvPr>
            <p:ph idx="1"/>
          </p:nvPr>
        </p:nvSpPr>
        <p:spPr/>
        <p:txBody>
          <a:bodyPr>
            <a:noAutofit/>
          </a:bodyPr>
          <a:lstStyle/>
          <a:p>
            <a:pPr algn="just"/>
            <a:r>
              <a:rPr lang="tr-TR" sz="2800" dirty="0"/>
              <a:t>Sosyal ağlarda ve internette paylaştığınız her </a:t>
            </a:r>
            <a:r>
              <a:rPr lang="tr-TR" sz="2800" dirty="0" smtClean="0"/>
              <a:t>şey silinmeden </a:t>
            </a:r>
            <a:r>
              <a:rPr lang="tr-TR" sz="2800" dirty="0"/>
              <a:t>kalmaktadır. </a:t>
            </a:r>
            <a:r>
              <a:rPr lang="tr-TR" sz="2800" dirty="0" smtClean="0"/>
              <a:t>Bu sebeple okul</a:t>
            </a:r>
            <a:r>
              <a:rPr lang="tr-TR" sz="2800" dirty="0"/>
              <a:t>, telefon, adres vb. </a:t>
            </a:r>
            <a:r>
              <a:rPr lang="tr-TR" sz="2800" dirty="0" smtClean="0"/>
              <a:t>kişisel bilgilerimizi </a:t>
            </a:r>
            <a:r>
              <a:rPr lang="tr-TR" sz="2800" dirty="0"/>
              <a:t>sosyal ağlarda paylaşmamalıyız</a:t>
            </a:r>
            <a:r>
              <a:rPr lang="tr-TR" sz="2800" dirty="0" smtClean="0"/>
              <a:t>.</a:t>
            </a:r>
          </a:p>
          <a:p>
            <a:pPr algn="just"/>
            <a:r>
              <a:rPr lang="tr-TR" sz="2800" dirty="0"/>
              <a:t>Arkadaşlarımıza veya ailemize göndermiş olduğumuz </a:t>
            </a:r>
            <a:r>
              <a:rPr lang="tr-TR" sz="2800" dirty="0" smtClean="0"/>
              <a:t>mesajlar ve </a:t>
            </a:r>
            <a:r>
              <a:rPr lang="tr-TR" sz="2800" dirty="0"/>
              <a:t>sosyal medya hesaplarında kullandığımız bilgiler, biz </a:t>
            </a:r>
            <a:r>
              <a:rPr lang="tr-TR" sz="2800" dirty="0" smtClean="0"/>
              <a:t>silmiş olsak </a:t>
            </a:r>
            <a:r>
              <a:rPr lang="tr-TR" sz="2800" dirty="0"/>
              <a:t>bile tam olarak silinmemektedir. Sosyal ağlarda </a:t>
            </a:r>
            <a:r>
              <a:rPr lang="tr-TR" sz="2800" dirty="0" smtClean="0"/>
              <a:t>gerekli gizlilik </a:t>
            </a:r>
            <a:r>
              <a:rPr lang="tr-TR" sz="2800" dirty="0"/>
              <a:t>ayarlarını yapmadığımız takdirde istemediğimiz </a:t>
            </a:r>
            <a:r>
              <a:rPr lang="tr-TR" sz="2800" dirty="0" smtClean="0"/>
              <a:t>yabancı kişiler </a:t>
            </a:r>
            <a:r>
              <a:rPr lang="tr-TR" sz="2800" dirty="0"/>
              <a:t>de bize ait bilgileri görebilmektedir.</a:t>
            </a:r>
          </a:p>
        </p:txBody>
      </p:sp>
    </p:spTree>
    <p:extLst>
      <p:ext uri="{BB962C8B-B14F-4D97-AF65-F5344CB8AC3E}">
        <p14:creationId xmlns:p14="http://schemas.microsoft.com/office/powerpoint/2010/main" val="2622093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t>KENDİMİZİ SOSYAL AĞLARDA</a:t>
            </a:r>
            <a:br>
              <a:rPr lang="tr-TR" b="1" dirty="0"/>
            </a:br>
            <a:r>
              <a:rPr lang="tr-TR" b="1" dirty="0"/>
              <a:t>NASIL KORURUZ?</a:t>
            </a:r>
          </a:p>
        </p:txBody>
      </p:sp>
      <p:sp>
        <p:nvSpPr>
          <p:cNvPr id="3" name="İçerik Yer Tutucusu 2"/>
          <p:cNvSpPr>
            <a:spLocks noGrp="1"/>
          </p:cNvSpPr>
          <p:nvPr>
            <p:ph idx="1"/>
          </p:nvPr>
        </p:nvSpPr>
        <p:spPr>
          <a:xfrm>
            <a:off x="457200" y="1600200"/>
            <a:ext cx="7620000" cy="2980928"/>
          </a:xfrm>
        </p:spPr>
        <p:txBody>
          <a:bodyPr/>
          <a:lstStyle/>
          <a:p>
            <a:pPr algn="just"/>
            <a:r>
              <a:rPr lang="tr-TR" sz="2800" dirty="0" smtClean="0"/>
              <a:t>Parolalarımız tahmin edilemeyecek karmaşıklıkta olmalıdır.</a:t>
            </a:r>
          </a:p>
          <a:p>
            <a:pPr algn="just"/>
            <a:r>
              <a:rPr lang="tr-TR" sz="2800" dirty="0"/>
              <a:t>Telefon, tablet ve bilgisayar gibi araçlarımızı herkesin ulaşabileceği </a:t>
            </a:r>
            <a:r>
              <a:rPr lang="tr-TR" sz="2800" dirty="0" smtClean="0"/>
              <a:t>alanlarda bırakmamalıyız</a:t>
            </a:r>
            <a:r>
              <a:rPr lang="tr-TR" sz="2800" dirty="0"/>
              <a:t>. </a:t>
            </a:r>
            <a:endParaRPr lang="tr-TR" sz="2800" dirty="0" smtClean="0"/>
          </a:p>
          <a:p>
            <a:pPr algn="just"/>
            <a:r>
              <a:rPr lang="tr-TR" sz="2800" dirty="0"/>
              <a:t>Kendimizi neye ve kimlere karşı koruduğumuzu bilmeliyiz</a:t>
            </a:r>
            <a:r>
              <a:rPr lang="tr-TR" sz="2800" dirty="0" smtClean="0"/>
              <a:t>!</a:t>
            </a:r>
          </a:p>
          <a:p>
            <a:endParaRPr lang="tr-TR" dirty="0"/>
          </a:p>
          <a:p>
            <a:endParaRPr lang="tr-TR"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653136"/>
            <a:ext cx="453650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943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t>KENDİMİZİ SOSYAL AĞLARDA</a:t>
            </a:r>
            <a:br>
              <a:rPr lang="tr-TR" b="1" dirty="0"/>
            </a:br>
            <a:r>
              <a:rPr lang="tr-TR" b="1" dirty="0"/>
              <a:t>NASIL KORURUZ?</a:t>
            </a:r>
          </a:p>
        </p:txBody>
      </p:sp>
      <p:sp>
        <p:nvSpPr>
          <p:cNvPr id="3" name="İçerik Yer Tutucusu 2"/>
          <p:cNvSpPr>
            <a:spLocks noGrp="1"/>
          </p:cNvSpPr>
          <p:nvPr>
            <p:ph idx="1"/>
          </p:nvPr>
        </p:nvSpPr>
        <p:spPr>
          <a:xfrm>
            <a:off x="401960" y="1816224"/>
            <a:ext cx="7620000" cy="1972816"/>
          </a:xfrm>
        </p:spPr>
        <p:txBody>
          <a:bodyPr>
            <a:normAutofit/>
          </a:bodyPr>
          <a:lstStyle/>
          <a:p>
            <a:pPr algn="just"/>
            <a:r>
              <a:rPr lang="tr-TR" sz="2800" dirty="0" smtClean="0"/>
              <a:t>İnternet </a:t>
            </a:r>
            <a:r>
              <a:rPr lang="tr-TR" sz="2800" dirty="0"/>
              <a:t>ortamındaki </a:t>
            </a:r>
            <a:r>
              <a:rPr lang="tr-TR" sz="2800" dirty="0" smtClean="0"/>
              <a:t>kötü niyetli </a:t>
            </a:r>
            <a:r>
              <a:rPr lang="tr-TR" sz="2800" dirty="0"/>
              <a:t>kişilere, gruplara </a:t>
            </a:r>
            <a:r>
              <a:rPr lang="tr-TR" sz="2800" dirty="0" smtClean="0"/>
              <a:t>hatta </a:t>
            </a:r>
            <a:r>
              <a:rPr lang="tr-TR" sz="2800" i="1" dirty="0" smtClean="0"/>
              <a:t>arkadaşlarımıza</a:t>
            </a:r>
            <a:r>
              <a:rPr lang="tr-TR" sz="2800" dirty="0" smtClean="0"/>
              <a:t> </a:t>
            </a:r>
            <a:r>
              <a:rPr lang="tr-TR" sz="2800" dirty="0"/>
              <a:t>karşı </a:t>
            </a:r>
            <a:r>
              <a:rPr lang="tr-TR" sz="2800" dirty="0" smtClean="0"/>
              <a:t>kendimizi korumalıyız </a:t>
            </a:r>
            <a:r>
              <a:rPr lang="tr-TR" sz="2800" dirty="0"/>
              <a:t>ve bu </a:t>
            </a:r>
            <a:r>
              <a:rPr lang="tr-TR" sz="2800" dirty="0" smtClean="0"/>
              <a:t>tehdit unsurlarının </a:t>
            </a:r>
            <a:r>
              <a:rPr lang="tr-TR" sz="2800" dirty="0"/>
              <a:t>farkına varmalıyız.</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005064"/>
            <a:ext cx="460851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771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88640"/>
            <a:ext cx="266429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323528" y="1484784"/>
            <a:ext cx="7488832" cy="4968552"/>
          </a:xfrm>
        </p:spPr>
        <p:txBody>
          <a:bodyPr>
            <a:normAutofit/>
          </a:bodyPr>
          <a:lstStyle/>
          <a:p>
            <a:pPr algn="just"/>
            <a:r>
              <a:rPr lang="tr-TR" sz="3200" dirty="0"/>
              <a:t>	Sınır; bireyin kendisine ait alan belirlemesidir. Sınırlar olumlu benlik algısının oluşması için önemlidir. Kişisel sınırlar başkalarından kendimizi korumak için oluşturduğumuz fiziksel, duygusal ve psikolojik sınırlardır</a:t>
            </a:r>
            <a:r>
              <a:rPr lang="tr-TR" sz="3200" dirty="0" smtClean="0"/>
              <a:t>.</a:t>
            </a:r>
            <a:endParaRPr lang="tr-TR" sz="3200" dirty="0"/>
          </a:p>
          <a:p>
            <a:pPr algn="just"/>
            <a:r>
              <a:rPr lang="tr-TR" sz="3200" dirty="0"/>
              <a:t>	Fiziksel sınırlar; bireyin </a:t>
            </a:r>
            <a:r>
              <a:rPr lang="tr-TR" sz="3200" b="1" dirty="0"/>
              <a:t>«bedeninin kendine ait olduğunu ve kimsenin izinsiz dokunamayacağını»</a:t>
            </a:r>
            <a:r>
              <a:rPr lang="tr-TR" sz="3200" dirty="0"/>
              <a:t> belirleyen sınırlardır. </a:t>
            </a:r>
          </a:p>
        </p:txBody>
      </p:sp>
    </p:spTree>
    <p:extLst>
      <p:ext uri="{BB962C8B-B14F-4D97-AF65-F5344CB8AC3E}">
        <p14:creationId xmlns:p14="http://schemas.microsoft.com/office/powerpoint/2010/main" val="580856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t>KENDİMİZİ SOSYAL AĞLARDA</a:t>
            </a:r>
            <a:br>
              <a:rPr lang="tr-TR" b="1" dirty="0"/>
            </a:br>
            <a:r>
              <a:rPr lang="tr-TR" b="1" dirty="0"/>
              <a:t>NASIL KORURUZ?</a:t>
            </a:r>
          </a:p>
        </p:txBody>
      </p:sp>
      <p:sp>
        <p:nvSpPr>
          <p:cNvPr id="3" name="İçerik Yer Tutucusu 2"/>
          <p:cNvSpPr>
            <a:spLocks noGrp="1"/>
          </p:cNvSpPr>
          <p:nvPr>
            <p:ph idx="1"/>
          </p:nvPr>
        </p:nvSpPr>
        <p:spPr>
          <a:xfrm>
            <a:off x="457200" y="1600200"/>
            <a:ext cx="4834880" cy="4565104"/>
          </a:xfrm>
        </p:spPr>
        <p:txBody>
          <a:bodyPr>
            <a:normAutofit/>
          </a:bodyPr>
          <a:lstStyle/>
          <a:p>
            <a:pPr algn="just"/>
            <a:r>
              <a:rPr lang="tr-TR" sz="2800" dirty="0"/>
              <a:t>Herkes bizim hakkımızdaki her şeyi </a:t>
            </a:r>
            <a:r>
              <a:rPr lang="tr-TR" sz="2800" dirty="0" smtClean="0"/>
              <a:t>bilmek zorunda </a:t>
            </a:r>
            <a:r>
              <a:rPr lang="tr-TR" sz="2800" dirty="0"/>
              <a:t>değil</a:t>
            </a:r>
            <a:r>
              <a:rPr lang="tr-TR" sz="2800" dirty="0" smtClean="0"/>
              <a:t>!</a:t>
            </a:r>
          </a:p>
          <a:p>
            <a:pPr algn="just"/>
            <a:r>
              <a:rPr lang="tr-TR" sz="2800" dirty="0"/>
              <a:t>Günlük hayatımızda paylaşacağımız şeyleri </a:t>
            </a:r>
            <a:r>
              <a:rPr lang="tr-TR" sz="2800" dirty="0" smtClean="0"/>
              <a:t>ve bunu </a:t>
            </a:r>
            <a:r>
              <a:rPr lang="tr-TR" sz="2800" dirty="0"/>
              <a:t>kimlerle paylaşacağımız </a:t>
            </a:r>
            <a:r>
              <a:rPr lang="tr-TR" sz="2800" dirty="0" smtClean="0"/>
              <a:t>konusunda dikkatli </a:t>
            </a:r>
            <a:r>
              <a:rPr lang="tr-TR" sz="2800" dirty="0"/>
              <a:t>olurken internet ortamında bu </a:t>
            </a:r>
            <a:r>
              <a:rPr lang="tr-TR" sz="2800" dirty="0" smtClean="0"/>
              <a:t>duruma gerekli </a:t>
            </a:r>
            <a:r>
              <a:rPr lang="tr-TR" sz="2800" dirty="0"/>
              <a:t>hassasiyeti göstermemekteyiz.</a:t>
            </a:r>
          </a:p>
          <a:p>
            <a:endParaRPr lang="tr-TR" dirty="0"/>
          </a:p>
        </p:txBody>
      </p:sp>
      <p:sp>
        <p:nvSpPr>
          <p:cNvPr id="4" name="AutoShape 2" descr="Siber Zorbalık Nedir - Siber Zorbalık Türleri Nelerdir - Nasıl Anlaşılı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3" y="2780928"/>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524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GÜVENLİ MESAJLAŞMA</a:t>
            </a:r>
          </a:p>
        </p:txBody>
      </p:sp>
      <p:sp>
        <p:nvSpPr>
          <p:cNvPr id="3" name="İçerik Yer Tutucusu 2"/>
          <p:cNvSpPr>
            <a:spLocks noGrp="1"/>
          </p:cNvSpPr>
          <p:nvPr>
            <p:ph idx="1"/>
          </p:nvPr>
        </p:nvSpPr>
        <p:spPr/>
        <p:txBody>
          <a:bodyPr>
            <a:normAutofit/>
          </a:bodyPr>
          <a:lstStyle/>
          <a:p>
            <a:pPr algn="just"/>
            <a:r>
              <a:rPr lang="tr-TR" sz="2800" dirty="0" smtClean="0"/>
              <a:t>Tanımadığınız kişilerle iletişim kurmamalısınız.</a:t>
            </a:r>
          </a:p>
          <a:p>
            <a:pPr algn="just"/>
            <a:r>
              <a:rPr lang="tr-TR" sz="2800" dirty="0" smtClean="0"/>
              <a:t>Güvenmediğiniz kaynaklardan gelen linklere dikkat etmelisiniz.</a:t>
            </a:r>
          </a:p>
          <a:p>
            <a:pPr algn="just"/>
            <a:r>
              <a:rPr lang="tr-TR" sz="2800" dirty="0"/>
              <a:t>Yabancı kişilerden </a:t>
            </a:r>
            <a:r>
              <a:rPr lang="tr-TR" sz="2800" dirty="0" smtClean="0"/>
              <a:t>gelen fotoğraf</a:t>
            </a:r>
            <a:r>
              <a:rPr lang="tr-TR" sz="2800" dirty="0"/>
              <a:t>, video </a:t>
            </a:r>
            <a:r>
              <a:rPr lang="tr-TR" sz="2800" dirty="0" smtClean="0"/>
              <a:t>gibi içerikleri </a:t>
            </a:r>
            <a:r>
              <a:rPr lang="tr-TR" sz="2800" dirty="0"/>
              <a:t>kabul </a:t>
            </a:r>
            <a:r>
              <a:rPr lang="tr-TR" sz="2800" dirty="0" smtClean="0"/>
              <a:t>etmemeli, bu </a:t>
            </a:r>
            <a:r>
              <a:rPr lang="tr-TR" sz="2800" dirty="0"/>
              <a:t>içerikleri </a:t>
            </a:r>
            <a:r>
              <a:rPr lang="tr-TR" sz="2800" dirty="0" smtClean="0"/>
              <a:t>gönderen kişiyi engellemelisiniz.</a:t>
            </a:r>
          </a:p>
          <a:p>
            <a:pPr algn="just"/>
            <a:r>
              <a:rPr lang="tr-TR" sz="2800" dirty="0"/>
              <a:t>Şüpheli </a:t>
            </a:r>
            <a:r>
              <a:rPr lang="tr-TR" sz="2800" dirty="0" smtClean="0"/>
              <a:t>linklere tıklamamalısınız.</a:t>
            </a:r>
          </a:p>
          <a:p>
            <a:pPr algn="just"/>
            <a:r>
              <a:rPr lang="tr-TR" sz="2800" dirty="0"/>
              <a:t>Rahatsız edici bir </a:t>
            </a:r>
            <a:r>
              <a:rPr lang="tr-TR" sz="2800" dirty="0" smtClean="0"/>
              <a:t>durum ile karşılaştığınızda ise aileniz veya güvendiğiniz bir yetişkin  ile paylaşmalısınız. </a:t>
            </a:r>
            <a:endParaRPr lang="tr-TR" sz="2800" dirty="0"/>
          </a:p>
          <a:p>
            <a:endParaRPr lang="tr-TR" dirty="0"/>
          </a:p>
        </p:txBody>
      </p:sp>
    </p:spTree>
    <p:extLst>
      <p:ext uri="{BB962C8B-B14F-4D97-AF65-F5344CB8AC3E}">
        <p14:creationId xmlns:p14="http://schemas.microsoft.com/office/powerpoint/2010/main" val="1761947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FOTOĞRAF VE VİDEO PAYLAŞIMI</a:t>
            </a:r>
          </a:p>
        </p:txBody>
      </p:sp>
      <p:sp>
        <p:nvSpPr>
          <p:cNvPr id="3" name="İçerik Yer Tutucusu 2"/>
          <p:cNvSpPr>
            <a:spLocks noGrp="1"/>
          </p:cNvSpPr>
          <p:nvPr>
            <p:ph idx="1"/>
          </p:nvPr>
        </p:nvSpPr>
        <p:spPr>
          <a:xfrm>
            <a:off x="457200" y="1600200"/>
            <a:ext cx="4546848" cy="4781128"/>
          </a:xfrm>
        </p:spPr>
        <p:txBody>
          <a:bodyPr>
            <a:normAutofit fontScale="92500"/>
          </a:bodyPr>
          <a:lstStyle/>
          <a:p>
            <a:pPr algn="just"/>
            <a:r>
              <a:rPr lang="tr-TR" sz="2800" dirty="0"/>
              <a:t>İnternet ortamında herkesin görmesini </a:t>
            </a:r>
            <a:r>
              <a:rPr lang="tr-TR" sz="2800" dirty="0" smtClean="0"/>
              <a:t>istemediğimiz, bizim </a:t>
            </a:r>
            <a:r>
              <a:rPr lang="tr-TR" sz="2800" dirty="0"/>
              <a:t>için özel </a:t>
            </a:r>
            <a:r>
              <a:rPr lang="tr-TR" sz="2800" dirty="0" smtClean="0"/>
              <a:t>olan fotoğraflarımızı </a:t>
            </a:r>
            <a:r>
              <a:rPr lang="tr-TR" sz="2800" dirty="0"/>
              <a:t>paylaşmamalı </a:t>
            </a:r>
            <a:r>
              <a:rPr lang="tr-TR" sz="2800" dirty="0" smtClean="0"/>
              <a:t>ya da </a:t>
            </a:r>
            <a:r>
              <a:rPr lang="tr-TR" sz="2800" dirty="0"/>
              <a:t>paylaşırken kimlerle paylaştığımızı </a:t>
            </a:r>
            <a:r>
              <a:rPr lang="tr-TR" sz="2800" dirty="0" smtClean="0"/>
              <a:t>seçmeliyiz. Çünkü </a:t>
            </a:r>
            <a:r>
              <a:rPr lang="tr-TR" sz="2800" dirty="0"/>
              <a:t>bazı insanlar bizim </a:t>
            </a:r>
            <a:r>
              <a:rPr lang="tr-TR" sz="2800" dirty="0" smtClean="0"/>
              <a:t>fotoğraflarımızı, videolarımızı </a:t>
            </a:r>
            <a:r>
              <a:rPr lang="tr-TR" sz="2800" dirty="0"/>
              <a:t>kötü amaçlı kullanabilir, </a:t>
            </a:r>
            <a:r>
              <a:rPr lang="tr-TR" sz="2800" dirty="0" smtClean="0"/>
              <a:t>kendilerine sahte </a:t>
            </a:r>
            <a:r>
              <a:rPr lang="tr-TR" sz="2800" dirty="0"/>
              <a:t>bir kimlik bile oluşturabilirler.</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295" y="2689198"/>
            <a:ext cx="2674243" cy="225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338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FOTOĞRAF VE VİDEO PAYLAŞIMI</a:t>
            </a:r>
          </a:p>
        </p:txBody>
      </p:sp>
      <p:sp>
        <p:nvSpPr>
          <p:cNvPr id="3" name="İçerik Yer Tutucusu 2"/>
          <p:cNvSpPr>
            <a:spLocks noGrp="1"/>
          </p:cNvSpPr>
          <p:nvPr>
            <p:ph idx="1"/>
          </p:nvPr>
        </p:nvSpPr>
        <p:spPr/>
        <p:txBody>
          <a:bodyPr>
            <a:normAutofit/>
          </a:bodyPr>
          <a:lstStyle/>
          <a:p>
            <a:pPr algn="just"/>
            <a:r>
              <a:rPr lang="tr-TR" sz="2800" dirty="0"/>
              <a:t>Arkadaşlarımıza göndermiş olduğumuz fotoğraf </a:t>
            </a:r>
            <a:r>
              <a:rPr lang="tr-TR" sz="2800" dirty="0" smtClean="0"/>
              <a:t>ve videolar </a:t>
            </a:r>
            <a:r>
              <a:rPr lang="tr-TR" sz="2800" dirty="0"/>
              <a:t>onlar tarafından başkalarına da </a:t>
            </a:r>
            <a:r>
              <a:rPr lang="tr-TR" sz="2800" dirty="0" smtClean="0"/>
              <a:t>gönderilebilir. Böyle </a:t>
            </a:r>
            <a:r>
              <a:rPr lang="tr-TR" sz="2800" dirty="0"/>
              <a:t>bir durumda, sadece </a:t>
            </a:r>
            <a:r>
              <a:rPr lang="tr-TR" sz="2800" dirty="0" smtClean="0"/>
              <a:t>arkadaşlarımızla paylaştığımızı </a:t>
            </a:r>
            <a:r>
              <a:rPr lang="tr-TR" sz="2800" dirty="0"/>
              <a:t>düşündüğümüz içerik, </a:t>
            </a:r>
            <a:r>
              <a:rPr lang="tr-TR" sz="2800" dirty="0" smtClean="0"/>
              <a:t>istemediğimiz kişilere </a:t>
            </a:r>
            <a:r>
              <a:rPr lang="tr-TR" sz="2800" dirty="0"/>
              <a:t>de </a:t>
            </a:r>
            <a:r>
              <a:rPr lang="tr-TR" sz="2800" dirty="0" smtClean="0"/>
              <a:t>yayılabilir. Böyle </a:t>
            </a:r>
            <a:r>
              <a:rPr lang="tr-TR" sz="2800" dirty="0"/>
              <a:t>bir durum hem mahremiyetimizi </a:t>
            </a:r>
            <a:r>
              <a:rPr lang="tr-TR" sz="2800" dirty="0" smtClean="0"/>
              <a:t>tehlikeye sokabilir </a:t>
            </a:r>
            <a:r>
              <a:rPr lang="tr-TR" sz="2800" dirty="0"/>
              <a:t>hem de arkadaşlarımız ile </a:t>
            </a:r>
            <a:r>
              <a:rPr lang="tr-TR" sz="2800" dirty="0" smtClean="0"/>
              <a:t>aramızın bozulmasına </a:t>
            </a:r>
            <a:r>
              <a:rPr lang="tr-TR" sz="2800" dirty="0"/>
              <a:t>sebep olabilir</a:t>
            </a:r>
            <a:r>
              <a:rPr lang="tr-TR" dirty="0"/>
              <a:t>.</a:t>
            </a:r>
          </a:p>
        </p:txBody>
      </p:sp>
    </p:spTree>
    <p:extLst>
      <p:ext uri="{BB962C8B-B14F-4D97-AF65-F5344CB8AC3E}">
        <p14:creationId xmlns:p14="http://schemas.microsoft.com/office/powerpoint/2010/main" val="467994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FOTOĞRAF VE VİDEO PAYLAŞIMI</a:t>
            </a:r>
          </a:p>
        </p:txBody>
      </p:sp>
      <p:sp>
        <p:nvSpPr>
          <p:cNvPr id="3" name="İçerik Yer Tutucusu 2"/>
          <p:cNvSpPr>
            <a:spLocks noGrp="1"/>
          </p:cNvSpPr>
          <p:nvPr>
            <p:ph idx="1"/>
          </p:nvPr>
        </p:nvSpPr>
        <p:spPr/>
        <p:txBody>
          <a:bodyPr>
            <a:normAutofit/>
          </a:bodyPr>
          <a:lstStyle/>
          <a:p>
            <a:pPr marL="0" indent="0" algn="just">
              <a:buNone/>
            </a:pPr>
            <a:r>
              <a:rPr lang="tr-TR" sz="2800" i="1" dirty="0" smtClean="0"/>
              <a:t>İnternet </a:t>
            </a:r>
            <a:r>
              <a:rPr lang="tr-TR" sz="2800" i="1" dirty="0"/>
              <a:t>üzerinden herhangi bir </a:t>
            </a:r>
            <a:r>
              <a:rPr lang="tr-TR" sz="2800" i="1" dirty="0" smtClean="0"/>
              <a:t>paylaşım yaparken </a:t>
            </a:r>
            <a:r>
              <a:rPr lang="tr-TR" sz="2800" i="1" dirty="0"/>
              <a:t>aklımıza hemen şu soruyu getirebiliriz;</a:t>
            </a:r>
          </a:p>
          <a:p>
            <a:pPr marL="0" indent="0" algn="just">
              <a:buNone/>
            </a:pPr>
            <a:r>
              <a:rPr lang="tr-TR" sz="2800" dirty="0"/>
              <a:t>• Paylaştığım fotoğrafı tanımadığım insanlar </a:t>
            </a:r>
            <a:r>
              <a:rPr lang="tr-TR" sz="2800" dirty="0" smtClean="0"/>
              <a:t>dâhil herkesin </a:t>
            </a:r>
            <a:r>
              <a:rPr lang="tr-TR" sz="2800" dirty="0"/>
              <a:t>görebileceği bir duvara asar mıydım?</a:t>
            </a:r>
          </a:p>
          <a:p>
            <a:pPr marL="0" indent="0" algn="just">
              <a:buNone/>
            </a:pPr>
            <a:r>
              <a:rPr lang="tr-TR" sz="2800" dirty="0"/>
              <a:t>• Eğer vermiş olduğumuz cevap hayır ise internet</a:t>
            </a:r>
          </a:p>
          <a:p>
            <a:pPr marL="0" indent="0" algn="just">
              <a:buNone/>
            </a:pPr>
            <a:r>
              <a:rPr lang="tr-TR" sz="2800" dirty="0"/>
              <a:t>üzerinde herkesin ulaşabileceği bir şekilde </a:t>
            </a:r>
            <a:r>
              <a:rPr lang="tr-TR" sz="2800" dirty="0" smtClean="0"/>
              <a:t>fotoğraf paylaşmak </a:t>
            </a:r>
            <a:r>
              <a:rPr lang="tr-TR" sz="2800" dirty="0"/>
              <a:t>iyi bir fikir olmayabilir.</a:t>
            </a:r>
          </a:p>
          <a:p>
            <a:pPr algn="just"/>
            <a:r>
              <a:rPr lang="tr-TR" sz="2800" dirty="0"/>
              <a:t>Bu durum paylaştığımız her şey için geçerlidir.</a:t>
            </a:r>
          </a:p>
        </p:txBody>
      </p:sp>
    </p:spTree>
    <p:extLst>
      <p:ext uri="{BB962C8B-B14F-4D97-AF65-F5344CB8AC3E}">
        <p14:creationId xmlns:p14="http://schemas.microsoft.com/office/powerpoint/2010/main" val="10978063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SİBER ZORBALIK</a:t>
            </a:r>
          </a:p>
        </p:txBody>
      </p:sp>
      <p:sp>
        <p:nvSpPr>
          <p:cNvPr id="3" name="İçerik Yer Tutucusu 2"/>
          <p:cNvSpPr>
            <a:spLocks noGrp="1"/>
          </p:cNvSpPr>
          <p:nvPr>
            <p:ph idx="1"/>
          </p:nvPr>
        </p:nvSpPr>
        <p:spPr>
          <a:xfrm>
            <a:off x="457200" y="1600200"/>
            <a:ext cx="7620000" cy="1828800"/>
          </a:xfrm>
        </p:spPr>
        <p:txBody>
          <a:bodyPr/>
          <a:lstStyle/>
          <a:p>
            <a:pPr marL="114300" indent="0" algn="just">
              <a:buNone/>
            </a:pPr>
            <a:r>
              <a:rPr lang="tr-TR" sz="2800" dirty="0"/>
              <a:t>Başka bir kişiyi taciz ya da tehdit etmek, utandırmak veya hedef almak için teknolojik araçların kullanılmasıdır</a:t>
            </a:r>
            <a:r>
              <a:rPr lang="tr-TR" sz="2800" dirty="0" smtClean="0"/>
              <a:t>.</a:t>
            </a:r>
          </a:p>
          <a:p>
            <a:endParaRPr lang="tr-TR"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01008"/>
            <a:ext cx="532859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5900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600" b="1" dirty="0" smtClean="0"/>
              <a:t>SİBER ZORBALIKTAN KORUNMAK İÇİN NE YAPILMALI?</a:t>
            </a:r>
            <a:endParaRPr lang="tr-TR" sz="3600" b="1" dirty="0"/>
          </a:p>
        </p:txBody>
      </p:sp>
      <p:sp>
        <p:nvSpPr>
          <p:cNvPr id="3" name="İçerik Yer Tutucusu 2"/>
          <p:cNvSpPr>
            <a:spLocks noGrp="1"/>
          </p:cNvSpPr>
          <p:nvPr>
            <p:ph idx="1"/>
          </p:nvPr>
        </p:nvSpPr>
        <p:spPr/>
        <p:txBody>
          <a:bodyPr>
            <a:noAutofit/>
          </a:bodyPr>
          <a:lstStyle/>
          <a:p>
            <a:r>
              <a:rPr lang="tr-TR" sz="2400" dirty="0" smtClean="0"/>
              <a:t>Siber zorbalık ile ilgili bilgi sahibi olun.</a:t>
            </a:r>
          </a:p>
          <a:p>
            <a:r>
              <a:rPr lang="tr-TR" sz="2400" dirty="0" smtClean="0"/>
              <a:t>Parola güvenliğinize dikkat edin.</a:t>
            </a:r>
          </a:p>
          <a:p>
            <a:r>
              <a:rPr lang="tr-TR" sz="2400" dirty="0" smtClean="0"/>
              <a:t>Gizlilik araçlarını ve ayarlarını kullanın.</a:t>
            </a:r>
          </a:p>
          <a:p>
            <a:r>
              <a:rPr lang="tr-TR" sz="2400" dirty="0" smtClean="0"/>
              <a:t>Konum paylaşımını yönetin.</a:t>
            </a:r>
          </a:p>
          <a:p>
            <a:r>
              <a:rPr lang="tr-TR" sz="2400" dirty="0" smtClean="0"/>
              <a:t>Kişisel bilgilerinizi (cep telefonu </a:t>
            </a:r>
            <a:r>
              <a:rPr lang="tr-TR" sz="2400" dirty="0" err="1" smtClean="0"/>
              <a:t>numaranız,ev</a:t>
            </a:r>
            <a:r>
              <a:rPr lang="tr-TR" sz="2400" dirty="0" smtClean="0"/>
              <a:t> adresiniz) gizli tutun.  </a:t>
            </a:r>
          </a:p>
          <a:p>
            <a:r>
              <a:rPr lang="tr-TR" sz="2400" dirty="0" smtClean="0"/>
              <a:t>Paylaşımı yapmadan önce bir daha düşünün ! Olası sonuçları gözden geçirdikten sonra paylaşımı onaylayın.</a:t>
            </a:r>
          </a:p>
          <a:p>
            <a:r>
              <a:rPr lang="tr-TR" sz="2400" dirty="0" smtClean="0"/>
              <a:t>Ortak cihaz kullanırsanız oturumu kapattığınızdan emin olun.</a:t>
            </a:r>
          </a:p>
          <a:p>
            <a:r>
              <a:rPr lang="tr-TR" sz="2400" dirty="0" smtClean="0"/>
              <a:t>Siber zorbalık ile karşılaşırsanız yanıt vermeyin ve mutlaka bir yetişkin ile durumu paylaşın.</a:t>
            </a:r>
            <a:endParaRPr lang="tr-TR" sz="2400" dirty="0"/>
          </a:p>
        </p:txBody>
      </p:sp>
    </p:spTree>
    <p:extLst>
      <p:ext uri="{BB962C8B-B14F-4D97-AF65-F5344CB8AC3E}">
        <p14:creationId xmlns:p14="http://schemas.microsoft.com/office/powerpoint/2010/main" val="38950675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es-ES" b="1" dirty="0"/>
              <a:t>DİJİTAL ORTAMDA İHMAL VE İSTİSMAR</a:t>
            </a:r>
            <a:endParaRPr lang="tr-TR" b="1" dirty="0"/>
          </a:p>
        </p:txBody>
      </p:sp>
      <p:sp>
        <p:nvSpPr>
          <p:cNvPr id="3" name="İçerik Yer Tutucusu 2"/>
          <p:cNvSpPr>
            <a:spLocks noGrp="1"/>
          </p:cNvSpPr>
          <p:nvPr>
            <p:ph idx="1"/>
          </p:nvPr>
        </p:nvSpPr>
        <p:spPr/>
        <p:txBody>
          <a:bodyPr>
            <a:normAutofit lnSpcReduction="10000"/>
          </a:bodyPr>
          <a:lstStyle/>
          <a:p>
            <a:pPr marL="0" indent="0" algn="ctr">
              <a:buNone/>
            </a:pPr>
            <a:r>
              <a:rPr lang="tr-TR" sz="3200" b="1" dirty="0" smtClean="0"/>
              <a:t>Sosyal Medya Hesapları Kullanımı Hakkında</a:t>
            </a:r>
          </a:p>
          <a:p>
            <a:r>
              <a:rPr lang="tr-TR" sz="2800" dirty="0" smtClean="0"/>
              <a:t>Şifren sana özeldir. Kimse ile paylaşmamalısın.</a:t>
            </a:r>
          </a:p>
          <a:p>
            <a:r>
              <a:rPr lang="tr-TR" sz="2800" dirty="0" smtClean="0"/>
              <a:t>Sana özel bilgileri kimse ile paylaşmamalısın.</a:t>
            </a:r>
          </a:p>
          <a:p>
            <a:r>
              <a:rPr lang="tr-TR" sz="2800" dirty="0" smtClean="0"/>
              <a:t>Tanımadığın kişilerden gelen arkadaşlık isteklerini kabul etmemelisin.</a:t>
            </a:r>
          </a:p>
          <a:p>
            <a:r>
              <a:rPr lang="tr-TR" sz="2800" dirty="0" smtClean="0"/>
              <a:t>Seni rahatsız edecek bir içerik aldığın zaman bunu kesinlikle güvendiğin bir yetişkin ile paylaşmalısın.</a:t>
            </a:r>
          </a:p>
          <a:p>
            <a:r>
              <a:rPr lang="tr-TR" sz="2800" dirty="0" smtClean="0"/>
              <a:t>Tanımadığın kişilerden gelen rahatsız edici içerikleri güvendiğin bir yetişkin ile paylaşmalısın.</a:t>
            </a:r>
            <a:endParaRPr lang="tr-TR" sz="2800" dirty="0"/>
          </a:p>
        </p:txBody>
      </p:sp>
    </p:spTree>
    <p:extLst>
      <p:ext uri="{BB962C8B-B14F-4D97-AF65-F5344CB8AC3E}">
        <p14:creationId xmlns:p14="http://schemas.microsoft.com/office/powerpoint/2010/main" val="3113157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es-ES" b="1" dirty="0"/>
              <a:t>DİJİTAL ORTAMDA İHMAL VE İSTİSMAR</a:t>
            </a:r>
            <a:endParaRPr lang="tr-TR" b="1" dirty="0"/>
          </a:p>
        </p:txBody>
      </p:sp>
      <p:sp>
        <p:nvSpPr>
          <p:cNvPr id="3" name="İçerik Yer Tutucusu 2"/>
          <p:cNvSpPr>
            <a:spLocks noGrp="1"/>
          </p:cNvSpPr>
          <p:nvPr>
            <p:ph idx="1"/>
          </p:nvPr>
        </p:nvSpPr>
        <p:spPr>
          <a:xfrm>
            <a:off x="457200" y="1600200"/>
            <a:ext cx="7620000" cy="2044824"/>
          </a:xfrm>
        </p:spPr>
        <p:txBody>
          <a:bodyPr/>
          <a:lstStyle/>
          <a:p>
            <a:pPr algn="just"/>
            <a:r>
              <a:rPr lang="tr-TR" sz="3200" dirty="0" smtClean="0"/>
              <a:t>Arkadaşlarınızın </a:t>
            </a:r>
            <a:r>
              <a:rPr lang="tr-TR" sz="3200" dirty="0"/>
              <a:t>fotoğraflarını ve videolarını onların izni olmadan </a:t>
            </a:r>
            <a:r>
              <a:rPr lang="tr-TR" sz="3200" dirty="0" smtClean="0"/>
              <a:t>paylaşmak, yaymak </a:t>
            </a:r>
            <a:r>
              <a:rPr lang="tr-TR" sz="3200" dirty="0"/>
              <a:t>yasal </a:t>
            </a:r>
            <a:r>
              <a:rPr lang="tr-TR" sz="3200" dirty="0" smtClean="0"/>
              <a:t>değildir. </a:t>
            </a:r>
            <a:endParaRPr lang="tr-TR" sz="3200" dirty="0"/>
          </a:p>
          <a:p>
            <a:endParaRPr lang="tr-TR" dirty="0"/>
          </a:p>
        </p:txBody>
      </p:sp>
    </p:spTree>
    <p:extLst>
      <p:ext uri="{BB962C8B-B14F-4D97-AF65-F5344CB8AC3E}">
        <p14:creationId xmlns:p14="http://schemas.microsoft.com/office/powerpoint/2010/main" val="1161905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7931224" cy="6264696"/>
          </a:xfrm>
        </p:spPr>
        <p:txBody>
          <a:bodyPr>
            <a:noAutofit/>
          </a:bodyPr>
          <a:lstStyle/>
          <a:p>
            <a:pPr marL="0" indent="0" algn="just">
              <a:buNone/>
            </a:pPr>
            <a:r>
              <a:rPr lang="tr-TR" sz="2600" b="1" dirty="0" smtClean="0">
                <a:latin typeface="Times New Roman" panose="02020603050405020304" pitchFamily="18" charset="0"/>
                <a:cs typeface="Times New Roman" panose="02020603050405020304" pitchFamily="18" charset="0"/>
              </a:rPr>
              <a:t>Türk Ceza Kanunu’nda;</a:t>
            </a:r>
          </a:p>
          <a:p>
            <a:pPr marL="0" indent="0" algn="just">
              <a:buNone/>
            </a:pPr>
            <a:r>
              <a:rPr lang="tr-TR" sz="2600" b="1" dirty="0" smtClean="0">
                <a:latin typeface="Times New Roman" panose="02020603050405020304" pitchFamily="18" charset="0"/>
                <a:cs typeface="Times New Roman" panose="02020603050405020304" pitchFamily="18" charset="0"/>
              </a:rPr>
              <a:t>Kişiler </a:t>
            </a:r>
            <a:r>
              <a:rPr lang="tr-TR" sz="2600" b="1" dirty="0">
                <a:latin typeface="Times New Roman" panose="02020603050405020304" pitchFamily="18" charset="0"/>
                <a:cs typeface="Times New Roman" panose="02020603050405020304" pitchFamily="18" charset="0"/>
              </a:rPr>
              <a:t>arasındaki konuşmaların dinlenmesi ve kayda </a:t>
            </a:r>
            <a:r>
              <a:rPr lang="tr-TR" sz="2600" b="1" dirty="0" smtClean="0">
                <a:latin typeface="Times New Roman" panose="02020603050405020304" pitchFamily="18" charset="0"/>
                <a:cs typeface="Times New Roman" panose="02020603050405020304" pitchFamily="18" charset="0"/>
              </a:rPr>
              <a:t>alınması </a:t>
            </a:r>
          </a:p>
          <a:p>
            <a:pPr marL="0" indent="0" algn="just">
              <a:buNone/>
            </a:pPr>
            <a:r>
              <a:rPr lang="tr-TR" sz="2600" b="1" dirty="0" smtClean="0">
                <a:latin typeface="Times New Roman" panose="02020603050405020304" pitchFamily="18" charset="0"/>
                <a:cs typeface="Times New Roman" panose="02020603050405020304" pitchFamily="18" charset="0"/>
              </a:rPr>
              <a:t>Madde 133</a:t>
            </a:r>
          </a:p>
          <a:p>
            <a:pPr marL="0" indent="0" algn="just">
              <a:buNone/>
            </a:pPr>
            <a:r>
              <a:rPr lang="tr-TR" sz="2600" dirty="0" smtClean="0">
                <a:latin typeface="Times New Roman" panose="02020603050405020304" pitchFamily="18" charset="0"/>
                <a:cs typeface="Times New Roman" panose="02020603050405020304" pitchFamily="18" charset="0"/>
              </a:rPr>
              <a:t>(</a:t>
            </a:r>
            <a:r>
              <a:rPr lang="tr-TR" sz="2600" dirty="0">
                <a:latin typeface="Times New Roman" panose="02020603050405020304" pitchFamily="18" charset="0"/>
                <a:cs typeface="Times New Roman" panose="02020603050405020304" pitchFamily="18" charset="0"/>
              </a:rPr>
              <a:t>1) Kişiler arasındaki aleni olmayan konuşmaları, taraflardan herhangi birinin rızası olmaksızın bir aletle dinleyen veya bunları bir ses alma cihazı ile kaydeden kişi, iki yıldan beş yıla kadar hapis cezası ile cezalandırılır</a:t>
            </a:r>
            <a:r>
              <a:rPr lang="tr-TR" sz="2600" dirty="0" smtClean="0">
                <a:latin typeface="Times New Roman" panose="02020603050405020304" pitchFamily="18" charset="0"/>
                <a:cs typeface="Times New Roman" panose="02020603050405020304" pitchFamily="18" charset="0"/>
              </a:rPr>
              <a:t>.</a:t>
            </a:r>
          </a:p>
          <a:p>
            <a:pPr marL="0" indent="0" algn="just">
              <a:buNone/>
            </a:pPr>
            <a:r>
              <a:rPr lang="tr-TR" sz="2600" dirty="0" smtClean="0">
                <a:latin typeface="Times New Roman" panose="02020603050405020304" pitchFamily="18" charset="0"/>
                <a:cs typeface="Times New Roman" panose="02020603050405020304" pitchFamily="18" charset="0"/>
              </a:rPr>
              <a:t>(2</a:t>
            </a:r>
            <a:r>
              <a:rPr lang="tr-TR" sz="2600" dirty="0">
                <a:latin typeface="Times New Roman" panose="02020603050405020304" pitchFamily="18" charset="0"/>
                <a:cs typeface="Times New Roman" panose="02020603050405020304" pitchFamily="18" charset="0"/>
              </a:rPr>
              <a:t>) Katıldığı aleni olmayan bir söyleşiyi, diğer konuşanların rızası olmadan ses alma cihazı ile kayda alan kişi, altı aydan iki yıla kadar hapis veya adlî para cezası ile cezalandırılır</a:t>
            </a:r>
            <a:r>
              <a:rPr lang="tr-TR" sz="2600" dirty="0" smtClean="0">
                <a:latin typeface="Times New Roman" panose="02020603050405020304" pitchFamily="18" charset="0"/>
                <a:cs typeface="Times New Roman" panose="02020603050405020304" pitchFamily="18" charset="0"/>
              </a:rPr>
              <a:t>.</a:t>
            </a:r>
            <a:endParaRPr lang="tr-T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54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7620000" cy="5492080"/>
          </a:xfrm>
        </p:spPr>
        <p:txBody>
          <a:bodyPr>
            <a:normAutofit/>
          </a:bodyPr>
          <a:lstStyle/>
          <a:p>
            <a:pPr marL="0" indent="0" algn="ctr">
              <a:buNone/>
            </a:pPr>
            <a:r>
              <a:rPr lang="tr-TR" sz="2800" b="1" dirty="0" smtClean="0"/>
              <a:t>İYİ DOKUNMA-KÖTÜ DOKUNMA</a:t>
            </a:r>
          </a:p>
          <a:p>
            <a:pPr marL="0" indent="0" algn="ctr">
              <a:buNone/>
            </a:pPr>
            <a:endParaRPr lang="tr-TR" sz="2800" dirty="0" smtClean="0"/>
          </a:p>
          <a:p>
            <a:pPr marL="0" indent="0" algn="ctr">
              <a:buNone/>
            </a:pPr>
            <a:r>
              <a:rPr lang="tr-TR" sz="2800" dirty="0" smtClean="0"/>
              <a:t>Bazı dokunmalar iyidir, bazıları ise kötüdür.</a:t>
            </a:r>
            <a:endParaRPr lang="tr-TR" sz="2800" dirty="0"/>
          </a:p>
        </p:txBody>
      </p:sp>
      <p:pic>
        <p:nvPicPr>
          <p:cNvPr id="7170" name="Picture 2" descr="https://ailedenokula.com/img/article_img/iyi_dokunus_kotu_dokun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775751"/>
            <a:ext cx="4517232" cy="225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309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7632848" cy="6381328"/>
          </a:xfrm>
        </p:spPr>
        <p:txBody>
          <a:bodyPr>
            <a:noAutofit/>
          </a:bodyPr>
          <a:lstStyle/>
          <a:p>
            <a:pPr marL="0" indent="0" algn="just">
              <a:buNone/>
            </a:pPr>
            <a:r>
              <a:rPr lang="tr-TR" sz="2600" b="1" dirty="0" smtClean="0">
                <a:latin typeface="Times New Roman" panose="02020603050405020304" pitchFamily="18" charset="0"/>
                <a:cs typeface="Times New Roman" panose="02020603050405020304" pitchFamily="18" charset="0"/>
              </a:rPr>
              <a:t>Türk Ceza Kanunu’nda;</a:t>
            </a:r>
          </a:p>
          <a:p>
            <a:pPr marL="0" indent="0" algn="just">
              <a:buNone/>
            </a:pPr>
            <a:r>
              <a:rPr lang="tr-TR" sz="2600" b="1" dirty="0" smtClean="0">
                <a:latin typeface="Times New Roman" panose="02020603050405020304" pitchFamily="18" charset="0"/>
                <a:cs typeface="Times New Roman" panose="02020603050405020304" pitchFamily="18" charset="0"/>
              </a:rPr>
              <a:t>Verileri </a:t>
            </a:r>
            <a:r>
              <a:rPr lang="tr-TR" sz="2600" b="1" dirty="0">
                <a:latin typeface="Times New Roman" panose="02020603050405020304" pitchFamily="18" charset="0"/>
                <a:cs typeface="Times New Roman" panose="02020603050405020304" pitchFamily="18" charset="0"/>
              </a:rPr>
              <a:t>hukuka aykırı olarak verme veya ele geçirme </a:t>
            </a:r>
            <a:endParaRPr lang="tr-TR" sz="2600" b="1" dirty="0" smtClean="0">
              <a:latin typeface="Times New Roman" panose="02020603050405020304" pitchFamily="18" charset="0"/>
              <a:cs typeface="Times New Roman" panose="02020603050405020304" pitchFamily="18" charset="0"/>
            </a:endParaRPr>
          </a:p>
          <a:p>
            <a:pPr marL="0" indent="0" algn="just">
              <a:buNone/>
            </a:pPr>
            <a:r>
              <a:rPr lang="tr-TR" sz="2600" b="1" dirty="0" smtClean="0">
                <a:latin typeface="Times New Roman" panose="02020603050405020304" pitchFamily="18" charset="0"/>
                <a:cs typeface="Times New Roman" panose="02020603050405020304" pitchFamily="18" charset="0"/>
              </a:rPr>
              <a:t>Madde 136</a:t>
            </a:r>
          </a:p>
          <a:p>
            <a:pPr marL="514350" indent="-514350" algn="just">
              <a:buAutoNum type="arabicParenBoth"/>
            </a:pPr>
            <a:r>
              <a:rPr lang="tr-TR" sz="2600" dirty="0" smtClean="0">
                <a:latin typeface="Times New Roman" panose="02020603050405020304" pitchFamily="18" charset="0"/>
                <a:cs typeface="Times New Roman" panose="02020603050405020304" pitchFamily="18" charset="0"/>
              </a:rPr>
              <a:t>Kişisel </a:t>
            </a:r>
            <a:r>
              <a:rPr lang="tr-TR" sz="2600" dirty="0">
                <a:latin typeface="Times New Roman" panose="02020603050405020304" pitchFamily="18" charset="0"/>
                <a:cs typeface="Times New Roman" panose="02020603050405020304" pitchFamily="18" charset="0"/>
              </a:rPr>
              <a:t>verileri, hukuka aykırı olarak bir başkasına veren, yayan veya ele geçiren kişi, iki yıldan dört yıla kadar hapis cezası ile </a:t>
            </a:r>
            <a:r>
              <a:rPr lang="tr-TR" sz="2600" dirty="0" smtClean="0">
                <a:latin typeface="Times New Roman" panose="02020603050405020304" pitchFamily="18" charset="0"/>
                <a:cs typeface="Times New Roman" panose="02020603050405020304" pitchFamily="18" charset="0"/>
              </a:rPr>
              <a:t>cezalandırılır.</a:t>
            </a:r>
          </a:p>
          <a:p>
            <a:pPr marL="514350" indent="-514350" algn="just">
              <a:buAutoNum type="arabicParenBoth"/>
            </a:pPr>
            <a:r>
              <a:rPr lang="tr-TR" sz="2600" dirty="0" smtClean="0">
                <a:latin typeface="Times New Roman" panose="02020603050405020304" pitchFamily="18" charset="0"/>
                <a:cs typeface="Times New Roman" panose="02020603050405020304" pitchFamily="18" charset="0"/>
              </a:rPr>
              <a:t>Suçun </a:t>
            </a:r>
            <a:r>
              <a:rPr lang="tr-TR" sz="2600" dirty="0">
                <a:latin typeface="Times New Roman" panose="02020603050405020304" pitchFamily="18" charset="0"/>
                <a:cs typeface="Times New Roman" panose="02020603050405020304" pitchFamily="18" charset="0"/>
              </a:rPr>
              <a:t>konusunun, Ceza Muhakemesi Kanununun 236 </a:t>
            </a:r>
            <a:r>
              <a:rPr lang="tr-TR" sz="2600" dirty="0" err="1">
                <a:latin typeface="Times New Roman" panose="02020603050405020304" pitchFamily="18" charset="0"/>
                <a:cs typeface="Times New Roman" panose="02020603050405020304" pitchFamily="18" charset="0"/>
              </a:rPr>
              <a:t>ncı</a:t>
            </a:r>
            <a:r>
              <a:rPr lang="tr-TR" sz="2600" dirty="0">
                <a:latin typeface="Times New Roman" panose="02020603050405020304" pitchFamily="18" charset="0"/>
                <a:cs typeface="Times New Roman" panose="02020603050405020304" pitchFamily="18" charset="0"/>
              </a:rPr>
              <a:t> maddesinin beşinci ve altıncı fıkraları uyarınca kayda alınan beyan ve görüntüler olması durumunda verilecek ceza bir kat artırılır. </a:t>
            </a:r>
          </a:p>
        </p:txBody>
      </p:sp>
    </p:spTree>
    <p:extLst>
      <p:ext uri="{BB962C8B-B14F-4D97-AF65-F5344CB8AC3E}">
        <p14:creationId xmlns:p14="http://schemas.microsoft.com/office/powerpoint/2010/main" val="3730681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7427168" cy="6120680"/>
          </a:xfrm>
        </p:spPr>
        <p:txBody>
          <a:bodyPr>
            <a:noAutofit/>
          </a:bodyPr>
          <a:lstStyle/>
          <a:p>
            <a:pPr marL="0" indent="0" algn="just">
              <a:buNone/>
            </a:pPr>
            <a:r>
              <a:rPr lang="tr-TR" sz="2600" b="1" dirty="0">
                <a:latin typeface="Times New Roman" panose="02020603050405020304" pitchFamily="18" charset="0"/>
                <a:cs typeface="Times New Roman" panose="02020603050405020304" pitchFamily="18" charset="0"/>
              </a:rPr>
              <a:t>Türk Ceza Kanunu’nda;</a:t>
            </a:r>
          </a:p>
          <a:p>
            <a:pPr marL="0" indent="0" algn="just">
              <a:buNone/>
            </a:pPr>
            <a:r>
              <a:rPr lang="tr-TR" sz="2600" b="1" dirty="0" smtClean="0">
                <a:latin typeface="Times New Roman" panose="02020603050405020304" pitchFamily="18" charset="0"/>
                <a:cs typeface="Times New Roman" panose="02020603050405020304" pitchFamily="18" charset="0"/>
              </a:rPr>
              <a:t>Müstehcenlik</a:t>
            </a:r>
          </a:p>
          <a:p>
            <a:pPr marL="0" indent="0" algn="just">
              <a:buNone/>
            </a:pPr>
            <a:r>
              <a:rPr lang="tr-TR" sz="2600" dirty="0" smtClean="0">
                <a:latin typeface="Times New Roman" panose="02020603050405020304" pitchFamily="18" charset="0"/>
                <a:cs typeface="Times New Roman" panose="02020603050405020304" pitchFamily="18" charset="0"/>
              </a:rPr>
              <a:t> </a:t>
            </a:r>
            <a:r>
              <a:rPr lang="tr-TR" sz="2600" b="1" dirty="0">
                <a:latin typeface="Times New Roman" panose="02020603050405020304" pitchFamily="18" charset="0"/>
                <a:cs typeface="Times New Roman" panose="02020603050405020304" pitchFamily="18" charset="0"/>
              </a:rPr>
              <a:t>Madde 226- </a:t>
            </a:r>
            <a:r>
              <a:rPr lang="tr-TR" sz="2600" dirty="0">
                <a:latin typeface="Times New Roman" panose="02020603050405020304" pitchFamily="18" charset="0"/>
                <a:cs typeface="Times New Roman" panose="02020603050405020304" pitchFamily="18" charset="0"/>
              </a:rPr>
              <a:t>(1) a) Bir çocuğa müstehcen görüntü, yazı veya sözleri içeren ürünleri veren ya da bunların içeriğini gösteren, okuyan, okutan veya dinleten</a:t>
            </a:r>
            <a:r>
              <a:rPr lang="tr-TR" sz="2600" dirty="0" smtClean="0">
                <a:latin typeface="Times New Roman" panose="02020603050405020304" pitchFamily="18" charset="0"/>
                <a:cs typeface="Times New Roman" panose="02020603050405020304" pitchFamily="18" charset="0"/>
              </a:rPr>
              <a:t>,</a:t>
            </a:r>
          </a:p>
          <a:p>
            <a:pPr marL="0" indent="0" algn="just">
              <a:buNone/>
            </a:pPr>
            <a:r>
              <a:rPr lang="tr-TR" sz="2600" dirty="0" smtClean="0">
                <a:latin typeface="Times New Roman" panose="02020603050405020304" pitchFamily="18" charset="0"/>
                <a:cs typeface="Times New Roman" panose="02020603050405020304" pitchFamily="18" charset="0"/>
              </a:rPr>
              <a:t> </a:t>
            </a:r>
            <a:r>
              <a:rPr lang="tr-TR" sz="2600" dirty="0">
                <a:latin typeface="Times New Roman" panose="02020603050405020304" pitchFamily="18" charset="0"/>
                <a:cs typeface="Times New Roman" panose="02020603050405020304" pitchFamily="18" charset="0"/>
              </a:rPr>
              <a:t>b) Bunların içeriklerini çocukların girebileceği veya görebileceği yerlerde ya da alenen gösteren, görülebilecek şekilde sergileyen, okuyan, okutan, söyleyen, söyleten</a:t>
            </a:r>
            <a:r>
              <a:rPr lang="tr-TR" sz="2600" dirty="0" smtClean="0">
                <a:latin typeface="Times New Roman" panose="02020603050405020304" pitchFamily="18" charset="0"/>
                <a:cs typeface="Times New Roman" panose="02020603050405020304" pitchFamily="18" charset="0"/>
              </a:rPr>
              <a:t>,</a:t>
            </a:r>
          </a:p>
          <a:p>
            <a:pPr marL="0" indent="0" algn="just">
              <a:buNone/>
            </a:pPr>
            <a:r>
              <a:rPr lang="tr-TR" sz="2600" dirty="0">
                <a:latin typeface="Times New Roman" panose="02020603050405020304" pitchFamily="18" charset="0"/>
                <a:cs typeface="Times New Roman" panose="02020603050405020304" pitchFamily="18" charset="0"/>
              </a:rPr>
              <a:t>(2) Müstehcen görüntü, yazı veya sözleri basın ve yayın yolu ile yayınlayan veya yayınlanmasına aracılık eden kişi altı aydan üç yıla kadar hapis ve </a:t>
            </a:r>
            <a:r>
              <a:rPr lang="tr-TR" sz="2600" dirty="0" smtClean="0">
                <a:latin typeface="Times New Roman" panose="02020603050405020304" pitchFamily="18" charset="0"/>
                <a:cs typeface="Times New Roman" panose="02020603050405020304" pitchFamily="18" charset="0"/>
              </a:rPr>
              <a:t>beş bin </a:t>
            </a:r>
            <a:r>
              <a:rPr lang="tr-TR" sz="2600" dirty="0">
                <a:latin typeface="Times New Roman" panose="02020603050405020304" pitchFamily="18" charset="0"/>
                <a:cs typeface="Times New Roman" panose="02020603050405020304" pitchFamily="18" charset="0"/>
              </a:rPr>
              <a:t>güne kadar adlî para cezası ile cezalandırılır.</a:t>
            </a:r>
          </a:p>
        </p:txBody>
      </p:sp>
    </p:spTree>
    <p:extLst>
      <p:ext uri="{BB962C8B-B14F-4D97-AF65-F5344CB8AC3E}">
        <p14:creationId xmlns:p14="http://schemas.microsoft.com/office/powerpoint/2010/main" val="502231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KİŞİSEL </a:t>
            </a:r>
            <a:r>
              <a:rPr lang="tr-TR" sz="2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SINIRLAR KAYNAKÇA</a:t>
            </a:r>
            <a:endParaRPr lang="tr-TR"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marL="514350" indent="-514350">
              <a:buFont typeface="+mj-lt"/>
              <a:buAutoNum type="arabicPeriod"/>
            </a:pPr>
            <a:r>
              <a:rPr lang="tr-TR" sz="1600" dirty="0">
                <a:solidFill>
                  <a:schemeClr val="tx2">
                    <a:lumMod val="50000"/>
                  </a:schemeClr>
                </a:solidFill>
                <a:hlinkClick r:id="rId2"/>
              </a:rPr>
              <a:t>https://</a:t>
            </a:r>
            <a:r>
              <a:rPr lang="tr-TR" sz="1600" dirty="0" smtClean="0">
                <a:solidFill>
                  <a:schemeClr val="tx2">
                    <a:lumMod val="50000"/>
                  </a:schemeClr>
                </a:solidFill>
                <a:hlinkClick r:id="rId2"/>
              </a:rPr>
              <a:t>hatayarge.meb.gov.tr/meb_iys_dosyalar/2022_05/09102138_Yhmal_ve_Ystismar.pdf</a:t>
            </a:r>
            <a:endParaRPr lang="tr-TR" sz="1600" dirty="0" smtClean="0">
              <a:solidFill>
                <a:schemeClr val="tx2">
                  <a:lumMod val="50000"/>
                </a:schemeClr>
              </a:solidFill>
            </a:endParaRPr>
          </a:p>
          <a:p>
            <a:pPr marL="514350" indent="-514350">
              <a:buFont typeface="+mj-lt"/>
              <a:buAutoNum type="arabicPeriod"/>
            </a:pPr>
            <a:r>
              <a:rPr lang="tr-TR" sz="1600" dirty="0">
                <a:solidFill>
                  <a:schemeClr val="tx2">
                    <a:lumMod val="50000"/>
                  </a:schemeClr>
                </a:solidFill>
                <a:hlinkClick r:id="rId3"/>
              </a:rPr>
              <a:t>https://</a:t>
            </a:r>
            <a:r>
              <a:rPr lang="tr-TR" sz="1600" dirty="0" smtClean="0">
                <a:solidFill>
                  <a:schemeClr val="tx2">
                    <a:lumMod val="50000"/>
                  </a:schemeClr>
                </a:solidFill>
                <a:hlinkClick r:id="rId3"/>
              </a:rPr>
              <a:t>cohum.giresun.edu.tr/Files/ckFiles/cohum-giresun-edu-tr/e%C4%9Fitim%20materyali%202.pdf</a:t>
            </a:r>
            <a:r>
              <a:rPr lang="tr-TR" sz="1600" dirty="0" smtClean="0">
                <a:solidFill>
                  <a:schemeClr val="tx2">
                    <a:lumMod val="50000"/>
                  </a:schemeClr>
                </a:solidFill>
              </a:rPr>
              <a:t> </a:t>
            </a:r>
          </a:p>
          <a:p>
            <a:pPr marL="514350" indent="-514350">
              <a:buFont typeface="+mj-lt"/>
              <a:buAutoNum type="arabicPeriod"/>
            </a:pPr>
            <a:r>
              <a:rPr lang="tr-TR" sz="1600" dirty="0">
                <a:solidFill>
                  <a:schemeClr val="tx2">
                    <a:lumMod val="50000"/>
                  </a:schemeClr>
                </a:solidFill>
                <a:hlinkClick r:id="rId4"/>
              </a:rPr>
              <a:t>https://cocukistismari.wordpress.com/2013/09/30/5-altin-kural-cocuklari-cinsel-tacizden-koruyalim</a:t>
            </a:r>
            <a:r>
              <a:rPr lang="tr-TR" sz="1600" dirty="0" smtClean="0">
                <a:solidFill>
                  <a:schemeClr val="tx2">
                    <a:lumMod val="50000"/>
                  </a:schemeClr>
                </a:solidFill>
                <a:hlinkClick r:id="rId4"/>
              </a:rPr>
              <a:t>/</a:t>
            </a:r>
            <a:r>
              <a:rPr lang="tr-TR" sz="1600" dirty="0" smtClean="0">
                <a:solidFill>
                  <a:schemeClr val="tx2">
                    <a:lumMod val="50000"/>
                  </a:schemeClr>
                </a:solidFill>
              </a:rPr>
              <a:t> </a:t>
            </a:r>
          </a:p>
          <a:p>
            <a:endParaRPr lang="tr-TR" dirty="0"/>
          </a:p>
        </p:txBody>
      </p:sp>
    </p:spTree>
    <p:extLst>
      <p:ext uri="{BB962C8B-B14F-4D97-AF65-F5344CB8AC3E}">
        <p14:creationId xmlns:p14="http://schemas.microsoft.com/office/powerpoint/2010/main" val="11784579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7776864" cy="6552728"/>
          </a:xfrm>
        </p:spPr>
        <p:txBody>
          <a:bodyPr>
            <a:normAutofit/>
          </a:bodyPr>
          <a:lstStyle/>
          <a:p>
            <a:pPr marL="0" indent="0" algn="ctr">
              <a:spcBef>
                <a:spcPct val="0"/>
              </a:spcBef>
              <a:buNone/>
            </a:pPr>
            <a:r>
              <a:rPr lang="tr-TR" sz="2600" b="1" dirty="0">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HAYIR DİYEBİLME KAYNAKÇA</a:t>
            </a:r>
          </a:p>
          <a:p>
            <a:pPr marL="457200" indent="-457200">
              <a:buFont typeface="+mj-lt"/>
              <a:buAutoNum type="arabicPeriod"/>
            </a:pPr>
            <a:r>
              <a:rPr lang="tr-TR" sz="1600" dirty="0" err="1" smtClean="0">
                <a:latin typeface="Times New Roman" panose="02020603050405020304" pitchFamily="18" charset="0"/>
                <a:cs typeface="Times New Roman" panose="02020603050405020304" pitchFamily="18" charset="0"/>
              </a:rPr>
              <a:t>Bozkurt,Sibel.Son</a:t>
            </a:r>
            <a:r>
              <a:rPr lang="tr-TR" sz="1600" dirty="0" smtClean="0">
                <a:latin typeface="Times New Roman" panose="02020603050405020304" pitchFamily="18" charset="0"/>
                <a:cs typeface="Times New Roman" panose="02020603050405020304" pitchFamily="18" charset="0"/>
              </a:rPr>
              <a:t> Çocukluk </a:t>
            </a:r>
            <a:r>
              <a:rPr lang="tr-TR" sz="1600" dirty="0">
                <a:latin typeface="Times New Roman" panose="02020603050405020304" pitchFamily="18" charset="0"/>
                <a:cs typeface="Times New Roman" panose="02020603050405020304" pitchFamily="18" charset="0"/>
              </a:rPr>
              <a:t>(9-11YAŞ) </a:t>
            </a:r>
            <a:r>
              <a:rPr lang="tr-TR" sz="1600" dirty="0" smtClean="0">
                <a:latin typeface="Times New Roman" panose="02020603050405020304" pitchFamily="18" charset="0"/>
                <a:cs typeface="Times New Roman" panose="02020603050405020304" pitchFamily="18" charset="0"/>
              </a:rPr>
              <a:t>Çağındaki Çocuklarda Hayır Diyebilme Ve Atılganlık Beceri Sıklığı Ve Kullanılan Ölçeklerin Tanılama Yeterliliği. Yüksek Lisans Tezi. Çağ Üniversitesi.2020</a:t>
            </a:r>
          </a:p>
          <a:p>
            <a:pPr marL="457200" indent="-457200">
              <a:buFont typeface="+mj-lt"/>
              <a:buAutoNum type="arabicPeriod"/>
            </a:pPr>
            <a:r>
              <a:rPr lang="tr-TR" sz="1600" dirty="0" err="1" smtClean="0">
                <a:latin typeface="Times New Roman" panose="02020603050405020304" pitchFamily="18" charset="0"/>
                <a:cs typeface="Times New Roman" panose="02020603050405020304" pitchFamily="18" charset="0"/>
              </a:rPr>
              <a:t>Çelik,Büşra</a:t>
            </a:r>
            <a:r>
              <a:rPr lang="tr-TR"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Yüksek Ve Düşük Düzeyde Hayır Diyebilme Becerisine Sahip Olan Öğrencilerin Sosyal </a:t>
            </a:r>
            <a:r>
              <a:rPr lang="tr-TR" sz="1600" dirty="0" err="1" smtClean="0">
                <a:latin typeface="Times New Roman" panose="02020603050405020304" pitchFamily="18" charset="0"/>
                <a:cs typeface="Times New Roman" panose="02020603050405020304" pitchFamily="18" charset="0"/>
              </a:rPr>
              <a:t>Anksiyete</a:t>
            </a:r>
            <a:r>
              <a:rPr lang="tr-TR" sz="1600" dirty="0" smtClean="0">
                <a:latin typeface="Times New Roman" panose="02020603050405020304" pitchFamily="18" charset="0"/>
                <a:cs typeface="Times New Roman" panose="02020603050405020304" pitchFamily="18" charset="0"/>
              </a:rPr>
              <a:t> Ve Bilgisayar Oyun Bağımlılığı Açısından İncelenmesi.</a:t>
            </a:r>
            <a:r>
              <a:rPr lang="tr-TR" sz="1600" dirty="0">
                <a:latin typeface="Times New Roman" panose="02020603050405020304" pitchFamily="18" charset="0"/>
                <a:cs typeface="Times New Roman" panose="02020603050405020304" pitchFamily="18" charset="0"/>
              </a:rPr>
              <a:t> Yüksek Lisans Tezi. </a:t>
            </a:r>
            <a:r>
              <a:rPr lang="tr-TR" sz="1600" dirty="0" smtClean="0">
                <a:latin typeface="Times New Roman" panose="02020603050405020304" pitchFamily="18" charset="0"/>
                <a:cs typeface="Times New Roman" panose="02020603050405020304" pitchFamily="18" charset="0"/>
              </a:rPr>
              <a:t>İstanbul Sabahattin Zaim Üniversitesi.2021</a:t>
            </a:r>
          </a:p>
          <a:p>
            <a:pPr marL="457200" indent="-457200">
              <a:buFont typeface="+mj-lt"/>
              <a:buAutoNum type="arabicPeriod"/>
            </a:pPr>
            <a:r>
              <a:rPr lang="tr-TR" sz="1600" dirty="0" smtClean="0">
                <a:latin typeface="Times New Roman" panose="02020603050405020304" pitchFamily="18" charset="0"/>
                <a:cs typeface="Times New Roman" panose="02020603050405020304" pitchFamily="18" charset="0"/>
              </a:rPr>
              <a:t>Yeşilay.2016. </a:t>
            </a:r>
            <a:r>
              <a:rPr lang="tr-TR" sz="1600" dirty="0">
                <a:latin typeface="Times New Roman" panose="02020603050405020304" pitchFamily="18" charset="0"/>
                <a:cs typeface="Times New Roman" panose="02020603050405020304" pitchFamily="18" charset="0"/>
              </a:rPr>
              <a:t>T</a:t>
            </a:r>
            <a:r>
              <a:rPr lang="tr-TR" sz="1600" dirty="0" smtClean="0">
                <a:latin typeface="Times New Roman" panose="02020603050405020304" pitchFamily="18" charset="0"/>
                <a:cs typeface="Times New Roman" panose="02020603050405020304" pitchFamily="18" charset="0"/>
              </a:rPr>
              <a:t>ürkiye Bağımlılıkla Mücadele Eğitim Programı Madde Bağımlılığı Lise Broşür</a:t>
            </a:r>
          </a:p>
          <a:p>
            <a:pPr marL="457200" indent="-457200">
              <a:buFont typeface="+mj-lt"/>
              <a:buAutoNum type="arabicPeriod"/>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823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352928" cy="720080"/>
          </a:xfrm>
        </p:spPr>
        <p:txBody>
          <a:bodyPr>
            <a:noAutofit/>
          </a:bodyPr>
          <a:lstStyle/>
          <a:p>
            <a:pPr algn="ctr"/>
            <a:r>
              <a:rPr lang="tr-TR"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ÇOCUK İHMAL VE İSTİSMARINDAN KORUNMA YOLLARI KAYNAKÇA</a:t>
            </a:r>
          </a:p>
        </p:txBody>
      </p:sp>
      <p:sp>
        <p:nvSpPr>
          <p:cNvPr id="3" name="İçerik Yer Tutucusu 2"/>
          <p:cNvSpPr>
            <a:spLocks noGrp="1"/>
          </p:cNvSpPr>
          <p:nvPr>
            <p:ph idx="1"/>
          </p:nvPr>
        </p:nvSpPr>
        <p:spPr>
          <a:xfrm>
            <a:off x="323528" y="1340768"/>
            <a:ext cx="7776864" cy="4536504"/>
          </a:xfrm>
        </p:spPr>
        <p:txBody>
          <a:bodyPr>
            <a:noAutofit/>
          </a:bodyPr>
          <a:lstStyle/>
          <a:p>
            <a:pPr>
              <a:buFont typeface="+mj-lt"/>
              <a:buAutoNum type="arabicPeriod"/>
            </a:pPr>
            <a:r>
              <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rPr>
              <a:t>Aktay</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M. (2020). İstismar ve İhmalin Çocuk Üzerindeki Etkileri ve Tedavisi . Gelişim ve Psikoloji Dergisi , 1 (2) , 169-184 . </a:t>
            </a:r>
            <a:r>
              <a:rPr lang="tr-TR" sz="1500" b="0" dirty="0" err="1">
                <a:solidFill>
                  <a:schemeClr val="tx1">
                    <a:lumMod val="95000"/>
                    <a:lumOff val="5000"/>
                  </a:schemeClr>
                </a:solidFill>
                <a:latin typeface="Times New Roman" panose="02020603050405020304" pitchFamily="18" charset="0"/>
                <a:cs typeface="Times New Roman" panose="02020603050405020304" pitchFamily="18" charset="0"/>
              </a:rPr>
              <a:t>Retrieved</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1500" b="0" dirty="0" err="1">
                <a:solidFill>
                  <a:schemeClr val="tx1">
                    <a:lumMod val="95000"/>
                    <a:lumOff val="5000"/>
                  </a:schemeClr>
                </a:solidFill>
                <a:latin typeface="Times New Roman" panose="02020603050405020304" pitchFamily="18" charset="0"/>
                <a:cs typeface="Times New Roman" panose="02020603050405020304" pitchFamily="18" charset="0"/>
              </a:rPr>
              <a:t>from</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hlinkClick r:id="rId2"/>
              </a:rPr>
              <a:t>https</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hlinkClick r:id="rId2"/>
              </a:rPr>
              <a:t>://</a:t>
            </a:r>
            <a:r>
              <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hlinkClick r:id="rId2"/>
              </a:rPr>
              <a:t>dergipark.org.tr/en/pub/gpd/issue/54914/774648</a:t>
            </a:r>
            <a:endPar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mj-lt"/>
              <a:buAutoNum type="arabicPeriod"/>
            </a:pP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Alpaslan, A.H. (2014). Çocukluk döneminde cinsel istismar. Kocatepe Tıp Dergisi, 15(2), 194- 201</a:t>
            </a:r>
            <a:r>
              <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buFont typeface="+mj-lt"/>
              <a:buAutoNum type="arabicPeriod"/>
            </a:pPr>
            <a:r>
              <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rPr>
              <a:t>Bilecik Rehberlik Ve Araştırma Merkezi. ‘Bilecik Rehberlik Ve Araştırma Merkezi’. Erişim</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22 Aralık 2022, </a:t>
            </a:r>
            <a:r>
              <a:rPr lang="tr-TR" sz="1500" b="0" u="sng" dirty="0">
                <a:solidFill>
                  <a:schemeClr val="tx1">
                    <a:lumMod val="65000"/>
                    <a:lumOff val="35000"/>
                  </a:schemeClr>
                </a:solidFill>
                <a:latin typeface="Times New Roman" panose="02020603050405020304" pitchFamily="18" charset="0"/>
                <a:cs typeface="Times New Roman" panose="02020603050405020304" pitchFamily="18" charset="0"/>
              </a:rPr>
              <a:t>https://bilecikram.meb.k12.tr/meb_iys_dosyalar/11/01/130586/dosyalar/2017_10/17145159_Yhmal_ve_Ystismar.pdf</a:t>
            </a:r>
            <a:endParaRPr lang="tr-TR" sz="1500" b="0" u="sng"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buFont typeface="+mj-lt"/>
              <a:buAutoNum type="arabicPeriod"/>
            </a:pPr>
            <a:r>
              <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rPr>
              <a:t>Çocuk </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Koruma Kanunu (2005, 3 Temmuz). Resmi Gazete (Kanun No: 5395). Erişim adresi: </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hlinkClick r:id="rId3"/>
              </a:rPr>
              <a:t>https://</a:t>
            </a:r>
            <a:r>
              <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hlinkClick r:id="rId3"/>
              </a:rPr>
              <a:t>www.resmigazete.gov.tr/eskiler/2005/07/20050715-1.htm</a:t>
            </a:r>
            <a:endPar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mj-lt"/>
              <a:buAutoNum type="arabicPeriod"/>
            </a:pPr>
            <a:r>
              <a:rPr lang="tr-TR" sz="1500" b="0" dirty="0" err="1" smtClean="0">
                <a:solidFill>
                  <a:schemeClr val="tx1">
                    <a:lumMod val="95000"/>
                    <a:lumOff val="5000"/>
                  </a:schemeClr>
                </a:solidFill>
                <a:latin typeface="Times New Roman" panose="02020603050405020304" pitchFamily="18" charset="0"/>
                <a:cs typeface="Times New Roman" panose="02020603050405020304" pitchFamily="18" charset="0"/>
              </a:rPr>
              <a:t>Koçtürk</a:t>
            </a:r>
            <a:r>
              <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rPr>
              <a:t>, N.(2018). Çocuk İhmalini Ve İstismarını Önlemede Okul Çalışanlarının Sorumlulukları. MSKU Eğitim Fakültesi Dergisi, 5(1), 38-47. </a:t>
            </a:r>
            <a:r>
              <a:rPr lang="tr-TR" sz="1500" b="0" dirty="0" err="1" smtClean="0">
                <a:solidFill>
                  <a:schemeClr val="tx1">
                    <a:lumMod val="95000"/>
                    <a:lumOff val="5000"/>
                  </a:schemeClr>
                </a:solidFill>
                <a:latin typeface="Times New Roman" panose="02020603050405020304" pitchFamily="18" charset="0"/>
                <a:cs typeface="Times New Roman" panose="02020603050405020304" pitchFamily="18" charset="0"/>
              </a:rPr>
              <a:t>Retrieved</a:t>
            </a:r>
            <a:r>
              <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sz="1500" b="0" dirty="0" err="1" smtClean="0">
                <a:solidFill>
                  <a:schemeClr val="tx1">
                    <a:lumMod val="95000"/>
                    <a:lumOff val="5000"/>
                  </a:schemeClr>
                </a:solidFill>
                <a:latin typeface="Times New Roman" panose="02020603050405020304" pitchFamily="18" charset="0"/>
                <a:cs typeface="Times New Roman" panose="02020603050405020304" pitchFamily="18" charset="0"/>
              </a:rPr>
              <a:t>from</a:t>
            </a:r>
            <a:r>
              <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a:buFont typeface="+mj-lt"/>
              <a:buAutoNum type="arabicPeriod"/>
            </a:pP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1500" b="0" u="sng" dirty="0">
                <a:solidFill>
                  <a:schemeClr val="tx1">
                    <a:lumMod val="95000"/>
                    <a:lumOff val="5000"/>
                  </a:schemeClr>
                </a:solidFill>
                <a:latin typeface="Times New Roman" panose="02020603050405020304" pitchFamily="18" charset="0"/>
                <a:cs typeface="Times New Roman" panose="02020603050405020304" pitchFamily="18" charset="0"/>
                <a:hlinkClick r:id="rId4"/>
              </a:rPr>
              <a:t>https://</a:t>
            </a:r>
            <a:r>
              <a:rPr lang="tr-TR" sz="1500" b="0" u="sng" dirty="0" smtClean="0">
                <a:solidFill>
                  <a:schemeClr val="tx1">
                    <a:lumMod val="95000"/>
                    <a:lumOff val="5000"/>
                  </a:schemeClr>
                </a:solidFill>
                <a:latin typeface="Times New Roman" panose="02020603050405020304" pitchFamily="18" charset="0"/>
                <a:cs typeface="Times New Roman" panose="02020603050405020304" pitchFamily="18" charset="0"/>
                <a:hlinkClick r:id="rId4"/>
              </a:rPr>
              <a:t>dergipark.org.tr/tr/download/article-file/464433</a:t>
            </a:r>
            <a:endParaRPr lang="tr-TR" sz="1500" b="0" u="sng"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mj-lt"/>
              <a:buAutoNum type="arabicPeriod"/>
            </a:pP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Milli Eğitim Bakanlığı. ‘Özel Eğitim Ve Rehberlik Hizmetleri Genel Müdürlüğü’. Erişim: 22 Aralık 2022, </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hlinkClick r:id="rId5"/>
              </a:rPr>
              <a:t>https://orgm.meb.gov.tr/meb_iys_dosyalar/2018_04/05104328_1.Yocuk_Yhmal_ve_YstismarY_HakkYnda_Genel_Bilgi.pdf</a:t>
            </a:r>
            <a:endParaRPr lang="tr-TR" sz="1500" b="0" dirty="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mj-lt"/>
              <a:buAutoNum type="arabicPeriod"/>
            </a:pPr>
            <a:r>
              <a:rPr lang="tr-TR" sz="1500" b="0" dirty="0" err="1" smtClean="0">
                <a:solidFill>
                  <a:schemeClr val="tx1">
                    <a:lumMod val="95000"/>
                    <a:lumOff val="5000"/>
                  </a:schemeClr>
                </a:solidFill>
                <a:latin typeface="Times New Roman" panose="02020603050405020304" pitchFamily="18" charset="0"/>
                <a:cs typeface="Times New Roman" panose="02020603050405020304" pitchFamily="18" charset="0"/>
              </a:rPr>
              <a:t>Tıraşçı</a:t>
            </a:r>
            <a:r>
              <a:rPr lang="tr-TR" sz="1500" b="0" dirty="0">
                <a:solidFill>
                  <a:schemeClr val="tx1">
                    <a:lumMod val="95000"/>
                    <a:lumOff val="5000"/>
                  </a:schemeClr>
                </a:solidFill>
                <a:latin typeface="Times New Roman" panose="02020603050405020304" pitchFamily="18" charset="0"/>
                <a:cs typeface="Times New Roman" panose="02020603050405020304" pitchFamily="18" charset="0"/>
              </a:rPr>
              <a:t>, Y. ve Gören, S. (2007). Çocuk istismarı ve ihmali. Dicle Tıp Dergisi, 34(1), 70-74. </a:t>
            </a:r>
            <a:endParaRPr lang="tr-TR" sz="15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tr-TR" sz="1500" dirty="0" smtClean="0">
              <a:latin typeface="Times New Roman" panose="02020603050405020304" pitchFamily="18" charset="0"/>
              <a:cs typeface="Times New Roman" panose="02020603050405020304" pitchFamily="18" charset="0"/>
            </a:endParaRPr>
          </a:p>
          <a:p>
            <a:endParaRPr lang="tr-T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439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AİLEDE MAHREMİYET KAYNAKÇA</a:t>
            </a:r>
          </a:p>
        </p:txBody>
      </p:sp>
      <p:sp>
        <p:nvSpPr>
          <p:cNvPr id="2" name="İçerik Yer Tutucusu 1"/>
          <p:cNvSpPr>
            <a:spLocks noGrp="1"/>
          </p:cNvSpPr>
          <p:nvPr>
            <p:ph idx="1"/>
          </p:nvPr>
        </p:nvSpPr>
        <p:spPr>
          <a:xfrm>
            <a:off x="287524" y="1441640"/>
            <a:ext cx="8568952" cy="3787560"/>
          </a:xfrm>
        </p:spPr>
        <p:txBody>
          <a:bodyPr>
            <a:noAutofit/>
          </a:bodyPr>
          <a:lstStyle/>
          <a:p>
            <a:pPr marL="514350" indent="-514350">
              <a:buFont typeface="+mj-lt"/>
              <a:buAutoNum type="arabicPeriod"/>
            </a:pPr>
            <a:r>
              <a:rPr lang="tr-TR" sz="1600" dirty="0" smtClean="0">
                <a:solidFill>
                  <a:schemeClr val="tx1"/>
                </a:solidFill>
                <a:latin typeface="Times New Roman" panose="02020603050405020304" pitchFamily="18" charset="0"/>
                <a:cs typeface="Times New Roman" panose="02020603050405020304" pitchFamily="18" charset="0"/>
              </a:rPr>
              <a:t>Akın, M.K. (2022</a:t>
            </a:r>
            <a:r>
              <a:rPr lang="tr-TR" sz="1600" dirty="0">
                <a:solidFill>
                  <a:schemeClr val="tx1"/>
                </a:solidFill>
                <a:latin typeface="Times New Roman" panose="02020603050405020304" pitchFamily="18" charset="0"/>
                <a:cs typeface="Times New Roman" panose="02020603050405020304" pitchFamily="18" charset="0"/>
              </a:rPr>
              <a:t>). </a:t>
            </a:r>
            <a:r>
              <a:rPr lang="tr-TR" sz="1600" dirty="0" smtClean="0">
                <a:solidFill>
                  <a:schemeClr val="tx1"/>
                </a:solidFill>
                <a:latin typeface="Times New Roman" panose="02020603050405020304" pitchFamily="18" charset="0"/>
                <a:cs typeface="Times New Roman" panose="02020603050405020304" pitchFamily="18" charset="0"/>
              </a:rPr>
              <a:t>Ailede Mahremiyet</a:t>
            </a:r>
            <a:r>
              <a:rPr lang="tr-TR" sz="1600" dirty="0">
                <a:solidFill>
                  <a:schemeClr val="tx1"/>
                </a:solidFill>
                <a:latin typeface="Times New Roman" panose="02020603050405020304" pitchFamily="18" charset="0"/>
                <a:cs typeface="Times New Roman" panose="02020603050405020304" pitchFamily="18" charset="0"/>
              </a:rPr>
              <a:t>.  Doç. Dr. H. Şule ALBAYRAK (Ed.), Tüm </a:t>
            </a:r>
            <a:r>
              <a:rPr lang="tr-TR" sz="1600" dirty="0" smtClean="0">
                <a:solidFill>
                  <a:schemeClr val="tx1"/>
                </a:solidFill>
                <a:latin typeface="Times New Roman" panose="02020603050405020304" pitchFamily="18" charset="0"/>
                <a:cs typeface="Times New Roman" panose="02020603050405020304" pitchFamily="18" charset="0"/>
              </a:rPr>
              <a:t>Yönleriyle Mahremiyet </a:t>
            </a:r>
            <a:r>
              <a:rPr lang="tr-TR" sz="1600" dirty="0">
                <a:solidFill>
                  <a:schemeClr val="tx1"/>
                </a:solidFill>
                <a:latin typeface="Times New Roman" panose="02020603050405020304" pitchFamily="18" charset="0"/>
                <a:cs typeface="Times New Roman" panose="02020603050405020304" pitchFamily="18" charset="0"/>
              </a:rPr>
              <a:t>(s. </a:t>
            </a:r>
            <a:r>
              <a:rPr lang="tr-TR" sz="1600" dirty="0" smtClean="0">
                <a:solidFill>
                  <a:schemeClr val="tx1"/>
                </a:solidFill>
                <a:latin typeface="Times New Roman" panose="02020603050405020304" pitchFamily="18" charset="0"/>
                <a:cs typeface="Times New Roman" panose="02020603050405020304" pitchFamily="18" charset="0"/>
              </a:rPr>
              <a:t>387-403). </a:t>
            </a:r>
            <a:r>
              <a:rPr lang="tr-TR" sz="1600" dirty="0">
                <a:solidFill>
                  <a:srgbClr val="FF0000"/>
                </a:solidFill>
                <a:latin typeface="Times New Roman" panose="02020603050405020304" pitchFamily="18" charset="0"/>
                <a:cs typeface="Times New Roman" panose="02020603050405020304" pitchFamily="18" charset="0"/>
                <a:hlinkClick r:id="rId2"/>
              </a:rPr>
              <a:t>https://</a:t>
            </a:r>
            <a:r>
              <a:rPr lang="tr-TR" sz="1600" dirty="0" smtClean="0">
                <a:solidFill>
                  <a:srgbClr val="FF0000"/>
                </a:solidFill>
                <a:latin typeface="Times New Roman" panose="02020603050405020304" pitchFamily="18" charset="0"/>
                <a:cs typeface="Times New Roman" panose="02020603050405020304" pitchFamily="18" charset="0"/>
                <a:hlinkClick r:id="rId2"/>
              </a:rPr>
              <a:t>www.aile.gov.tr/media/99850/tum-yonleriyle-mahremiyet.pdf</a:t>
            </a:r>
            <a:endParaRPr lang="tr-TR" sz="1600" dirty="0" smtClean="0">
              <a:solidFill>
                <a:srgbClr val="FF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tr-TR" sz="1600" dirty="0" smtClean="0">
                <a:solidFill>
                  <a:schemeClr val="tx1"/>
                </a:solidFill>
                <a:latin typeface="Times New Roman" panose="02020603050405020304" pitchFamily="18" charset="0"/>
                <a:cs typeface="Times New Roman" panose="02020603050405020304" pitchFamily="18" charset="0"/>
              </a:rPr>
              <a:t>Beder Şen, R. (2019). Aile Mahremiyeti ve Mahremiyetin </a:t>
            </a:r>
            <a:r>
              <a:rPr lang="tr-TR" sz="1600" dirty="0">
                <a:solidFill>
                  <a:schemeClr val="tx1"/>
                </a:solidFill>
                <a:latin typeface="Times New Roman" panose="02020603050405020304" pitchFamily="18" charset="0"/>
                <a:cs typeface="Times New Roman" panose="02020603050405020304" pitchFamily="18" charset="0"/>
              </a:rPr>
              <a:t>K</a:t>
            </a:r>
            <a:r>
              <a:rPr lang="tr-TR" sz="1600" dirty="0" smtClean="0">
                <a:solidFill>
                  <a:schemeClr val="tx1"/>
                </a:solidFill>
                <a:latin typeface="Times New Roman" panose="02020603050405020304" pitchFamily="18" charset="0"/>
                <a:cs typeface="Times New Roman" panose="02020603050405020304" pitchFamily="18" charset="0"/>
              </a:rPr>
              <a:t>orunması. Sorularla Mahremiyet Bilinci (s. 31-52). </a:t>
            </a:r>
            <a:endParaRPr lang="tr-TR" sz="1600" dirty="0">
              <a:solidFill>
                <a:srgbClr val="FF0000"/>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tr-TR" sz="1800" dirty="0">
              <a:solidFill>
                <a:srgbClr val="FF0000"/>
              </a:solidFill>
              <a:latin typeface="Times New Roman" panose="02020603050405020304" pitchFamily="18" charset="0"/>
              <a:cs typeface="Times New Roman" panose="02020603050405020304" pitchFamily="18" charset="0"/>
            </a:endParaRPr>
          </a:p>
          <a:p>
            <a:pPr marL="0" indent="0">
              <a:buNone/>
            </a:pPr>
            <a:endParaRPr lang="tr-TR" sz="1800" dirty="0">
              <a:solidFill>
                <a:srgbClr val="FF0000"/>
              </a:solidFill>
            </a:endParaRPr>
          </a:p>
          <a:p>
            <a:pPr marL="0" indent="0">
              <a:buNone/>
            </a:pPr>
            <a:endParaRPr lang="tr-TR" sz="1800" dirty="0">
              <a:solidFill>
                <a:srgbClr val="FF0000"/>
              </a:solidFill>
            </a:endParaRPr>
          </a:p>
          <a:p>
            <a:pPr marL="0" indent="0">
              <a:buNone/>
            </a:pPr>
            <a:endParaRPr lang="tr-TR" sz="1800" dirty="0">
              <a:solidFill>
                <a:srgbClr val="FF0000"/>
              </a:solidFill>
            </a:endParaRPr>
          </a:p>
        </p:txBody>
      </p:sp>
    </p:spTree>
    <p:extLst>
      <p:ext uri="{BB962C8B-B14F-4D97-AF65-F5344CB8AC3E}">
        <p14:creationId xmlns:p14="http://schemas.microsoft.com/office/powerpoint/2010/main" val="18441869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DİJİTAL MAHREMİYET KAYNAKÇA</a:t>
            </a:r>
          </a:p>
        </p:txBody>
      </p:sp>
      <p:sp>
        <p:nvSpPr>
          <p:cNvPr id="3" name="İçerik Yer Tutucusu 2"/>
          <p:cNvSpPr>
            <a:spLocks noGrp="1"/>
          </p:cNvSpPr>
          <p:nvPr>
            <p:ph idx="1"/>
          </p:nvPr>
        </p:nvSpPr>
        <p:spPr>
          <a:xfrm>
            <a:off x="457200" y="1268760"/>
            <a:ext cx="8229600" cy="4857403"/>
          </a:xfrm>
        </p:spPr>
        <p:txBody>
          <a:bodyPr>
            <a:normAutofit/>
          </a:bodyPr>
          <a:lstStyle/>
          <a:p>
            <a:pPr marL="457200" indent="-457200" algn="just">
              <a:buFont typeface="+mj-lt"/>
              <a:buAutoNum type="arabicPeriod"/>
            </a:pPr>
            <a:r>
              <a:rPr lang="tr-TR" sz="1600" dirty="0">
                <a:latin typeface="Times New Roman" panose="02020603050405020304" pitchFamily="18" charset="0"/>
                <a:cs typeface="Times New Roman" panose="02020603050405020304" pitchFamily="18" charset="0"/>
              </a:rPr>
              <a:t>Güran Yiğitbaşı, K. (2022) Haberde Çocuk ve Mahremiyet. Ş. Albayrak, </a:t>
            </a:r>
            <a:r>
              <a:rPr lang="tr-TR" sz="1600" i="1" dirty="0">
                <a:latin typeface="Times New Roman" panose="02020603050405020304" pitchFamily="18" charset="0"/>
                <a:cs typeface="Times New Roman" panose="02020603050405020304" pitchFamily="18" charset="0"/>
              </a:rPr>
              <a:t>Tüm yönleriyle mahremiyet </a:t>
            </a:r>
            <a:r>
              <a:rPr lang="tr-TR" sz="1600" dirty="0">
                <a:latin typeface="Times New Roman" panose="02020603050405020304" pitchFamily="18" charset="0"/>
                <a:cs typeface="Times New Roman" panose="02020603050405020304" pitchFamily="18" charset="0"/>
              </a:rPr>
              <a:t>(</a:t>
            </a:r>
            <a:r>
              <a:rPr lang="tr-TR" sz="1600" dirty="0" err="1">
                <a:latin typeface="Times New Roman" panose="02020603050405020304" pitchFamily="18" charset="0"/>
                <a:cs typeface="Times New Roman" panose="02020603050405020304" pitchFamily="18" charset="0"/>
              </a:rPr>
              <a:t>ss</a:t>
            </a:r>
            <a:r>
              <a:rPr lang="tr-TR" sz="1600" dirty="0">
                <a:latin typeface="Times New Roman" panose="02020603050405020304" pitchFamily="18" charset="0"/>
                <a:cs typeface="Times New Roman" panose="02020603050405020304" pitchFamily="18" charset="0"/>
              </a:rPr>
              <a:t>. 365-386). Ankara: Artı 6 Medya Reklam Matbaa.</a:t>
            </a:r>
          </a:p>
          <a:p>
            <a:pPr marL="457200" indent="-457200" algn="just">
              <a:buFont typeface="+mj-lt"/>
              <a:buAutoNum type="arabicPeriod"/>
            </a:pPr>
            <a:r>
              <a:rPr lang="tr-TR" sz="1600" dirty="0">
                <a:latin typeface="Times New Roman" panose="02020603050405020304" pitchFamily="18" charset="0"/>
                <a:cs typeface="Times New Roman" panose="02020603050405020304" pitchFamily="18" charset="0"/>
              </a:rPr>
              <a:t>Özel Eğitim ve Rehberlik Hizmetleri Genel Müdürlüğü, ‘Güvenli İnternet Kullanımı’, Aile Eğitim Serisi, (</a:t>
            </a:r>
            <a:r>
              <a:rPr lang="tr-TR" sz="1600" dirty="0" err="1">
                <a:latin typeface="Times New Roman" panose="02020603050405020304" pitchFamily="18" charset="0"/>
                <a:cs typeface="Times New Roman" panose="02020603050405020304" pitchFamily="18" charset="0"/>
              </a:rPr>
              <a:t>t.y</a:t>
            </a:r>
            <a:r>
              <a:rPr lang="tr-TR" sz="16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tr-TR" sz="1600" dirty="0">
                <a:latin typeface="Times New Roman" panose="02020603050405020304" pitchFamily="18" charset="0"/>
                <a:cs typeface="Times New Roman" panose="02020603050405020304" pitchFamily="18" charset="0"/>
              </a:rPr>
              <a:t>Özel Eğitim ve Rehberlik Hizmetleri Genel Müdürlüğü, ‘Çocuklarımız İçin Bilinçli İnternet Kullanımı’(</a:t>
            </a:r>
            <a:r>
              <a:rPr lang="tr-TR" sz="1600" dirty="0" err="1">
                <a:latin typeface="Times New Roman" panose="02020603050405020304" pitchFamily="18" charset="0"/>
                <a:cs typeface="Times New Roman" panose="02020603050405020304" pitchFamily="18" charset="0"/>
              </a:rPr>
              <a:t>t.y</a:t>
            </a:r>
            <a:r>
              <a:rPr lang="tr-TR" sz="1600" dirty="0" smtClean="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tr-TR" sz="1600" dirty="0" smtClean="0">
                <a:latin typeface="Times New Roman" panose="02020603050405020304" pitchFamily="18" charset="0"/>
                <a:cs typeface="Times New Roman" panose="02020603050405020304" pitchFamily="18" charset="0"/>
              </a:rPr>
              <a:t>Bilgi </a:t>
            </a:r>
            <a:r>
              <a:rPr lang="tr-TR" sz="1600" dirty="0">
                <a:latin typeface="Times New Roman" panose="02020603050405020304" pitchFamily="18" charset="0"/>
                <a:cs typeface="Times New Roman" panose="02020603050405020304" pitchFamily="18" charset="0"/>
              </a:rPr>
              <a:t>Teknolojileri ve İletişim Kurumu, Güvenli İnternet Merkezi, ‘ Dijital Mahremiyet’ (Ocak, 2021) </a:t>
            </a:r>
            <a:endParaRPr lang="tr-TR" sz="1600" dirty="0" smtClean="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tr-TR" sz="1600" dirty="0" smtClean="0">
                <a:latin typeface="Times New Roman" panose="02020603050405020304" pitchFamily="18" charset="0"/>
                <a:cs typeface="Times New Roman" panose="02020603050405020304" pitchFamily="18" charset="0"/>
              </a:rPr>
              <a:t>Çıtak </a:t>
            </a:r>
            <a:r>
              <a:rPr lang="tr-TR" sz="1600" dirty="0">
                <a:latin typeface="Times New Roman" panose="02020603050405020304" pitchFamily="18" charset="0"/>
                <a:cs typeface="Times New Roman" panose="02020603050405020304" pitchFamily="18" charset="0"/>
              </a:rPr>
              <a:t>Bilgin N., Tokur Kesgin M. ve Ak B. (2018).</a:t>
            </a:r>
            <a:r>
              <a:rPr lang="tr-TR" sz="1600" i="1" dirty="0">
                <a:latin typeface="Times New Roman" panose="02020603050405020304" pitchFamily="18" charset="0"/>
                <a:cs typeface="Times New Roman" panose="02020603050405020304" pitchFamily="18" charset="0"/>
              </a:rPr>
              <a:t>Yetişkinlerin İnternet Kullanma Durumu ve Bazı </a:t>
            </a:r>
            <a:r>
              <a:rPr lang="tr-TR" sz="1600" i="1" dirty="0" err="1">
                <a:latin typeface="Times New Roman" panose="02020603050405020304" pitchFamily="18" charset="0"/>
                <a:cs typeface="Times New Roman" panose="02020603050405020304" pitchFamily="18" charset="0"/>
              </a:rPr>
              <a:t>Sosyo</a:t>
            </a:r>
            <a:r>
              <a:rPr lang="tr-TR" sz="1600" i="1" dirty="0">
                <a:latin typeface="Times New Roman" panose="02020603050405020304" pitchFamily="18" charset="0"/>
                <a:cs typeface="Times New Roman" panose="02020603050405020304" pitchFamily="18" charset="0"/>
              </a:rPr>
              <a:t>-Demografik Değişkenler ile İlişkisi, </a:t>
            </a:r>
            <a:r>
              <a:rPr lang="tr-TR" sz="1600" dirty="0">
                <a:latin typeface="Times New Roman" panose="02020603050405020304" pitchFamily="18" charset="0"/>
                <a:cs typeface="Times New Roman" panose="02020603050405020304" pitchFamily="18" charset="0"/>
              </a:rPr>
              <a:t>Bolu.</a:t>
            </a:r>
          </a:p>
          <a:p>
            <a:pPr marL="457200" indent="-457200" algn="just">
              <a:buFont typeface="+mj-lt"/>
              <a:buAutoNum type="arabicPeriod"/>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984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7571184" cy="5721499"/>
          </a:xfrm>
        </p:spPr>
        <p:txBody>
          <a:bodyPr numCol="2">
            <a:normAutofit/>
          </a:bodyPr>
          <a:lstStyle/>
          <a:p>
            <a:pPr marL="0" indent="0" algn="ctr">
              <a:buNone/>
            </a:pPr>
            <a:r>
              <a:rPr lang="tr-TR" sz="2400" b="1" dirty="0" smtClean="0"/>
              <a:t>İYİ DOKUNMA</a:t>
            </a:r>
          </a:p>
          <a:p>
            <a:pPr marL="0" indent="0" algn="just">
              <a:buNone/>
            </a:pPr>
            <a:r>
              <a:rPr lang="tr-TR" sz="2400" dirty="0"/>
              <a:t>Kendimizi iyi ve güvende hissettiren dokunuşlar iyi </a:t>
            </a:r>
            <a:r>
              <a:rPr lang="tr-TR" sz="2400" dirty="0" smtClean="0"/>
              <a:t>dokunuştur.</a:t>
            </a:r>
          </a:p>
          <a:p>
            <a:pPr marL="0" indent="0" algn="just">
              <a:buNone/>
            </a:pPr>
            <a:endParaRPr lang="tr-TR" sz="2400" dirty="0" smtClean="0"/>
          </a:p>
          <a:p>
            <a:pPr marL="0" indent="0" algn="ctr">
              <a:buNone/>
            </a:pPr>
            <a:r>
              <a:rPr lang="tr-TR" sz="2400" b="1" dirty="0"/>
              <a:t>KÖTÜ DOKUNMA</a:t>
            </a:r>
          </a:p>
          <a:p>
            <a:pPr marL="0" indent="0" algn="just">
              <a:buNone/>
            </a:pPr>
            <a:r>
              <a:rPr lang="tr-TR" sz="2400" dirty="0"/>
              <a:t>Kendini rahatsız hissetmene neden olan dokunmalar genellikle kötü dokunmalardır.</a:t>
            </a:r>
          </a:p>
          <a:p>
            <a:pPr marL="0" indent="0" algn="just">
              <a:buNone/>
            </a:pPr>
            <a:endParaRPr lang="tr-TR" sz="2400" dirty="0"/>
          </a:p>
          <a:p>
            <a:pPr algn="just"/>
            <a:r>
              <a:rPr lang="tr-TR" sz="2400" dirty="0"/>
              <a:t>Kötü dokunmanın ne olduğunu bilmek ister misin?</a:t>
            </a:r>
          </a:p>
          <a:p>
            <a:pPr marL="0" indent="0" algn="just">
              <a:buNone/>
            </a:pPr>
            <a:endParaRPr lang="tr-TR"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12776"/>
            <a:ext cx="309634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210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3 Resim" descr="slide0001_image004.jpg"/>
          <p:cNvPicPr>
            <a:picLocks noChangeAspect="1"/>
          </p:cNvPicPr>
          <p:nvPr/>
        </p:nvPicPr>
        <p:blipFill>
          <a:blip r:embed="rId2" cstate="print">
            <a:extLst>
              <a:ext uri="{28A0092B-C50C-407E-A947-70E740481C1C}">
                <a14:useLocalDpi xmlns:a14="http://schemas.microsoft.com/office/drawing/2010/main" val="0"/>
              </a:ext>
            </a:extLst>
          </a:blip>
          <a:srcRect b="19118"/>
          <a:stretch>
            <a:fillRect/>
          </a:stretch>
        </p:blipFill>
        <p:spPr bwMode="auto">
          <a:xfrm rot="9426446" flipV="1">
            <a:off x="7716398" y="6020495"/>
            <a:ext cx="853133" cy="8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Grp="1" noChangeArrowheads="1"/>
          </p:cNvSpPr>
          <p:nvPr>
            <p:ph type="body" idx="4294967295"/>
          </p:nvPr>
        </p:nvSpPr>
        <p:spPr>
          <a:xfrm>
            <a:off x="0" y="990600"/>
            <a:ext cx="8305800" cy="4741863"/>
          </a:xfrm>
        </p:spPr>
        <p:txBody>
          <a:bodyPr>
            <a:normAutofit fontScale="92500" lnSpcReduction="10000"/>
          </a:bodyPr>
          <a:lstStyle/>
          <a:p>
            <a:pPr algn="just">
              <a:lnSpc>
                <a:spcPct val="90000"/>
              </a:lnSpc>
            </a:pPr>
            <a:r>
              <a:rPr lang="tr-TR" altLang="tr-TR" sz="2800" dirty="0" smtClean="0">
                <a:latin typeface="Calibri" panose="020F0502020204030204" pitchFamily="34" charset="0"/>
                <a:cs typeface="Calibri" panose="020F0502020204030204" pitchFamily="34" charset="0"/>
              </a:rPr>
              <a:t>Kendini </a:t>
            </a:r>
            <a:r>
              <a:rPr lang="tr-TR" altLang="tr-TR" sz="2800" dirty="0">
                <a:latin typeface="Calibri" panose="020F0502020204030204" pitchFamily="34" charset="0"/>
                <a:cs typeface="Calibri" panose="020F0502020204030204" pitchFamily="34" charset="0"/>
              </a:rPr>
              <a:t>kötü </a:t>
            </a:r>
            <a:r>
              <a:rPr lang="tr-TR" altLang="tr-TR" sz="2800" dirty="0" smtClean="0">
                <a:latin typeface="Calibri" panose="020F0502020204030204" pitchFamily="34" charset="0"/>
                <a:cs typeface="Calibri" panose="020F0502020204030204" pitchFamily="34" charset="0"/>
              </a:rPr>
              <a:t>hissettiren hoşlanmadığın </a:t>
            </a:r>
            <a:r>
              <a:rPr lang="tr-TR" altLang="tr-TR" sz="2800" dirty="0">
                <a:latin typeface="Calibri" panose="020F0502020204030204" pitchFamily="34" charset="0"/>
                <a:cs typeface="Calibri" panose="020F0502020204030204" pitchFamily="34" charset="0"/>
              </a:rPr>
              <a:t>her </a:t>
            </a:r>
            <a:r>
              <a:rPr lang="tr-TR" altLang="tr-TR" sz="2800" dirty="0" smtClean="0">
                <a:latin typeface="Calibri" panose="020F0502020204030204" pitchFamily="34" charset="0"/>
                <a:cs typeface="Calibri" panose="020F0502020204030204" pitchFamily="34" charset="0"/>
              </a:rPr>
              <a:t>dokunuş kötü </a:t>
            </a:r>
            <a:r>
              <a:rPr lang="tr-TR" altLang="tr-TR" sz="2800" dirty="0">
                <a:latin typeface="Calibri" panose="020F0502020204030204" pitchFamily="34" charset="0"/>
                <a:cs typeface="Calibri" panose="020F0502020204030204" pitchFamily="34" charset="0"/>
              </a:rPr>
              <a:t>dokunuştur!</a:t>
            </a:r>
          </a:p>
          <a:p>
            <a:pPr algn="just">
              <a:lnSpc>
                <a:spcPct val="90000"/>
              </a:lnSpc>
            </a:pPr>
            <a:r>
              <a:rPr lang="tr-TR" altLang="tr-TR" sz="2800" dirty="0" smtClean="0">
                <a:latin typeface="Calibri" panose="020F0502020204030204" pitchFamily="34" charset="0"/>
                <a:cs typeface="Calibri" panose="020F0502020204030204" pitchFamily="34" charset="0"/>
              </a:rPr>
              <a:t>Dokunulmasını istemediğin halde sana dokunulursa bu bir kötü dokunmadır.</a:t>
            </a:r>
          </a:p>
          <a:p>
            <a:pPr algn="just">
              <a:lnSpc>
                <a:spcPct val="90000"/>
              </a:lnSpc>
            </a:pPr>
            <a:r>
              <a:rPr lang="tr-TR" altLang="tr-TR" sz="2800" dirty="0" smtClean="0">
                <a:latin typeface="Calibri" panose="020F0502020204030204" pitchFamily="34" charset="0"/>
                <a:cs typeface="Calibri" panose="020F0502020204030204" pitchFamily="34" charset="0"/>
              </a:rPr>
              <a:t>Dokunan kişi kendini rahatsız hissetmene neden oluyorsa, bu kötü bir dokunmadır.</a:t>
            </a:r>
          </a:p>
          <a:p>
            <a:pPr algn="just">
              <a:lnSpc>
                <a:spcPct val="90000"/>
              </a:lnSpc>
            </a:pPr>
            <a:r>
              <a:rPr lang="tr-TR" altLang="tr-TR" sz="2800" dirty="0" smtClean="0">
                <a:latin typeface="Calibri" panose="020F0502020204030204" pitchFamily="34" charset="0"/>
                <a:cs typeface="Calibri" panose="020F0502020204030204" pitchFamily="34" charset="0"/>
              </a:rPr>
              <a:t>Dokunma seni korkutuyor ve sinirlendiriyorsa bu bir kötü dokunmadır.</a:t>
            </a:r>
          </a:p>
          <a:p>
            <a:pPr algn="just">
              <a:lnSpc>
                <a:spcPct val="90000"/>
              </a:lnSpc>
            </a:pPr>
            <a:r>
              <a:rPr lang="tr-TR" altLang="tr-TR" sz="2800" dirty="0" smtClean="0">
                <a:latin typeface="Calibri" panose="020F0502020204030204" pitchFamily="34" charset="0"/>
                <a:cs typeface="Calibri" panose="020F0502020204030204" pitchFamily="34" charset="0"/>
              </a:rPr>
              <a:t>Dokunan kişi bunu hiç kimseye söylememeni istiyorsa bu bir kötü dokunmadır.</a:t>
            </a:r>
          </a:p>
          <a:p>
            <a:pPr algn="just">
              <a:lnSpc>
                <a:spcPct val="90000"/>
              </a:lnSpc>
            </a:pPr>
            <a:r>
              <a:rPr lang="tr-TR" altLang="tr-TR" sz="2800" dirty="0" smtClean="0">
                <a:latin typeface="Calibri" panose="020F0502020204030204" pitchFamily="34" charset="0"/>
                <a:cs typeface="Calibri" panose="020F0502020204030204" pitchFamily="34" charset="0"/>
              </a:rPr>
              <a:t>Dokunan kişi bunu başkasına söylersen sana bir zarar vereceğini tehdidinde bulunuyorsa bu bir kötü dokunmadır.</a:t>
            </a:r>
          </a:p>
          <a:p>
            <a:pPr algn="just">
              <a:lnSpc>
                <a:spcPct val="90000"/>
              </a:lnSpc>
            </a:pPr>
            <a:endParaRPr lang="tr-TR" altLang="tr-TR" sz="24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72526">
            <a:off x="5462441" y="5491306"/>
            <a:ext cx="1866734" cy="157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74470">
            <a:off x="2108218" y="5693179"/>
            <a:ext cx="1762294" cy="14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03433">
            <a:off x="-113961" y="5396929"/>
            <a:ext cx="1831740" cy="155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5611462"/>
            <a:ext cx="1847592" cy="156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07802">
            <a:off x="4183004" y="5173121"/>
            <a:ext cx="1828984" cy="15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0999" y="5213045"/>
            <a:ext cx="1618626" cy="136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961876">
            <a:off x="3459530" y="5082769"/>
            <a:ext cx="1192212" cy="100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7453" y="5668732"/>
            <a:ext cx="1080120" cy="91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877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41929"/>
            <a:ext cx="5219160" cy="244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563268" y="719214"/>
            <a:ext cx="7620000" cy="4800600"/>
          </a:xfrm>
        </p:spPr>
        <p:txBody>
          <a:bodyPr>
            <a:normAutofit/>
          </a:bodyPr>
          <a:lstStyle/>
          <a:p>
            <a:pPr marL="0" indent="0" algn="just">
              <a:buNone/>
            </a:pPr>
            <a:r>
              <a:rPr lang="tr-TR" sz="2800" dirty="0"/>
              <a:t>Birisi sana istemediğin bir </a:t>
            </a:r>
            <a:r>
              <a:rPr lang="tr-TR" sz="2800" dirty="0" smtClean="0"/>
              <a:t>şekilde dokunduğunda bunu </a:t>
            </a:r>
            <a:r>
              <a:rPr lang="tr-TR" sz="2800" dirty="0"/>
              <a:t>gizlemek zorunda </a:t>
            </a:r>
            <a:r>
              <a:rPr lang="tr-TR" sz="2800" dirty="0" smtClean="0"/>
              <a:t>değilsin. Kendinin </a:t>
            </a:r>
            <a:r>
              <a:rPr lang="tr-TR" sz="2800" dirty="0"/>
              <a:t>kötü olduğunu düşünme. Kötü olan </a:t>
            </a:r>
            <a:r>
              <a:rPr lang="tr-TR" sz="2800" dirty="0" smtClean="0"/>
              <a:t>sen değil</a:t>
            </a:r>
            <a:r>
              <a:rPr lang="tr-TR" sz="2800" dirty="0"/>
              <a:t>, sana kötü bir şekilde dokunan </a:t>
            </a:r>
            <a:r>
              <a:rPr lang="tr-TR" sz="2800" dirty="0" smtClean="0"/>
              <a:t>kişidir. Bedenin </a:t>
            </a:r>
            <a:r>
              <a:rPr lang="tr-TR" sz="2800" dirty="0"/>
              <a:t>sana </a:t>
            </a:r>
            <a:r>
              <a:rPr lang="tr-TR" sz="2800" dirty="0" smtClean="0"/>
              <a:t>aittir .Kendini </a:t>
            </a:r>
            <a:r>
              <a:rPr lang="tr-TR" sz="2800" dirty="0"/>
              <a:t>suçlama ve kimsenin de seni </a:t>
            </a:r>
            <a:r>
              <a:rPr lang="tr-TR" sz="2800" dirty="0" smtClean="0"/>
              <a:t>suçlamasına izin </a:t>
            </a:r>
            <a:r>
              <a:rPr lang="tr-TR" sz="2800" dirty="0"/>
              <a:t>verme. </a:t>
            </a:r>
          </a:p>
          <a:p>
            <a:endParaRPr lang="tr-TR"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119514"/>
            <a:ext cx="3273087" cy="184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801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476672"/>
            <a:ext cx="7848871"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46259" y="4797152"/>
            <a:ext cx="8229600" cy="1900807"/>
          </a:xfrm>
        </p:spPr>
        <p:txBody>
          <a:bodyPr>
            <a:normAutofit fontScale="92500" lnSpcReduction="10000"/>
          </a:bodyPr>
          <a:lstStyle/>
          <a:p>
            <a:pPr marL="0" indent="0" algn="ctr">
              <a:buNone/>
            </a:pPr>
            <a:r>
              <a:rPr lang="tr-TR" sz="6600" b="1" dirty="0" smtClean="0"/>
              <a:t>HAYIR</a:t>
            </a:r>
            <a:r>
              <a:rPr lang="tr-TR" sz="4000" b="1" dirty="0" smtClean="0"/>
              <a:t> </a:t>
            </a:r>
            <a:r>
              <a:rPr lang="tr-TR" sz="6600" b="1" dirty="0" smtClean="0"/>
              <a:t>DİYEBİLME BECERİSİ</a:t>
            </a:r>
            <a:endParaRPr lang="tr-TR" sz="6600" b="1" dirty="0"/>
          </a:p>
        </p:txBody>
      </p:sp>
    </p:spTree>
    <p:extLst>
      <p:ext uri="{BB962C8B-B14F-4D97-AF65-F5344CB8AC3E}">
        <p14:creationId xmlns:p14="http://schemas.microsoft.com/office/powerpoint/2010/main" val="15843821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2960</TotalTime>
  <Words>2249</Words>
  <Application>Microsoft Office PowerPoint</Application>
  <PresentationFormat>Ekran Gösterisi (4:3)</PresentationFormat>
  <Paragraphs>218</Paragraphs>
  <Slides>56</Slides>
  <Notes>0</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Bitişiklik</vt:lpstr>
      <vt:lpstr>ÇOCUK İHMAL-İSTİSMARI  VE  DİJİTAL MAHREMİYET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 Tanımı</vt:lpstr>
      <vt:lpstr>Dünya Sağlık Örgütü Tarafından 4 Tip Kötü Muamele Tanımlanmaktadır:</vt:lpstr>
      <vt:lpstr>ÇOCUK İHMALİ ve İSTİSMARI NEDİR?</vt:lpstr>
      <vt:lpstr>İSTİSMAR NEDİR?</vt:lpstr>
      <vt:lpstr>PowerPoint Sunusu</vt:lpstr>
      <vt:lpstr>PowerPoint Sunusu</vt:lpstr>
      <vt:lpstr>FİZİKSEL İSTİSMAR</vt:lpstr>
      <vt:lpstr>FİZİKSEL İSTİSMAR</vt:lpstr>
      <vt:lpstr>DUYGUSAL İSTİSMAR</vt:lpstr>
      <vt:lpstr>CİNSEL İSTİSMAR</vt:lpstr>
      <vt:lpstr>PowerPoint Sunusu</vt:lpstr>
      <vt:lpstr>PowerPoint Sunusu</vt:lpstr>
      <vt:lpstr>PowerPoint Sunusu</vt:lpstr>
      <vt:lpstr>PowerPoint Sunusu</vt:lpstr>
      <vt:lpstr>AİLEDE MAHREMİYET</vt:lpstr>
      <vt:lpstr>PowerPoint Sunusu</vt:lpstr>
      <vt:lpstr>BÜTÜNCÜL MAHREMİYET BİLİNCİNİ KAZANDIĞIN ZAMAN;</vt:lpstr>
      <vt:lpstr>BEDEN MAHREMİYETİ</vt:lpstr>
      <vt:lpstr>DİJİTAL MAHREMİYET</vt:lpstr>
      <vt:lpstr>PowerPoint Sunusu</vt:lpstr>
      <vt:lpstr>DİJİTAL ALANDA DİKKAT EDİLMESİ GEREKEN HUSUSLAR </vt:lpstr>
      <vt:lpstr>DİJİTAL ALANDA DİKKAT EDİLMESİ GEREKEN HUSUSLAR </vt:lpstr>
      <vt:lpstr>KENDİMİZİ SOSYAL AĞLARDA NASIL KORURUZ?</vt:lpstr>
      <vt:lpstr>KENDİMİZİ SOSYAL AĞLARDA NASIL KORURUZ?</vt:lpstr>
      <vt:lpstr>KENDİMİZİ SOSYAL AĞLARDA NASIL KORURUZ?</vt:lpstr>
      <vt:lpstr>KENDİMİZİ SOSYAL AĞLARDA NASIL KORURUZ?</vt:lpstr>
      <vt:lpstr>KENDİMİZİ SOSYAL AĞLARDA NASIL KORURUZ?</vt:lpstr>
      <vt:lpstr>GÜVENLİ MESAJLAŞMA</vt:lpstr>
      <vt:lpstr>FOTOĞRAF VE VİDEO PAYLAŞIMI</vt:lpstr>
      <vt:lpstr>FOTOĞRAF VE VİDEO PAYLAŞIMI</vt:lpstr>
      <vt:lpstr>FOTOĞRAF VE VİDEO PAYLAŞIMI</vt:lpstr>
      <vt:lpstr>SİBER ZORBALIK</vt:lpstr>
      <vt:lpstr>SİBER ZORBALIKTAN KORUNMAK İÇİN NE YAPILMALI?</vt:lpstr>
      <vt:lpstr>DİJİTAL ORTAMDA İHMAL VE İSTİSMAR</vt:lpstr>
      <vt:lpstr>DİJİTAL ORTAMDA İHMAL VE İSTİSMAR</vt:lpstr>
      <vt:lpstr>PowerPoint Sunusu</vt:lpstr>
      <vt:lpstr>PowerPoint Sunusu</vt:lpstr>
      <vt:lpstr>PowerPoint Sunusu</vt:lpstr>
      <vt:lpstr>KİŞİSEL SINIRLAR KAYNAKÇA</vt:lpstr>
      <vt:lpstr>PowerPoint Sunusu</vt:lpstr>
      <vt:lpstr>ÇOCUK İHMAL VE İSTİSMARINDAN KORUNMA YOLLARI KAYNAKÇA</vt:lpstr>
      <vt:lpstr>AİLEDE MAHREMİYET KAYNAKÇA</vt:lpstr>
      <vt:lpstr>DİJİTAL MAHREMİYET 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İHMAL-İSTİSMARI  VE  DİJİTAL MAHREMİYET</dc:title>
  <dc:creator>D.N.15</dc:creator>
  <cp:lastModifiedBy>D.N.15</cp:lastModifiedBy>
  <cp:revision>40</cp:revision>
  <dcterms:created xsi:type="dcterms:W3CDTF">2023-01-23T10:41:55Z</dcterms:created>
  <dcterms:modified xsi:type="dcterms:W3CDTF">2023-01-27T05:57:16Z</dcterms:modified>
</cp:coreProperties>
</file>