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6"/>
  </p:notesMasterIdLst>
  <p:sldIdLst>
    <p:sldId id="354" r:id="rId2"/>
    <p:sldId id="355" r:id="rId3"/>
    <p:sldId id="445" r:id="rId4"/>
    <p:sldId id="257" r:id="rId5"/>
    <p:sldId id="258" r:id="rId6"/>
    <p:sldId id="259" r:id="rId7"/>
    <p:sldId id="260" r:id="rId8"/>
    <p:sldId id="262" r:id="rId9"/>
    <p:sldId id="263" r:id="rId10"/>
    <p:sldId id="264" r:id="rId11"/>
    <p:sldId id="265" r:id="rId12"/>
    <p:sldId id="266" r:id="rId13"/>
    <p:sldId id="267" r:id="rId14"/>
    <p:sldId id="269" r:id="rId15"/>
    <p:sldId id="271" r:id="rId16"/>
    <p:sldId id="357" r:id="rId17"/>
    <p:sldId id="361" r:id="rId18"/>
    <p:sldId id="362" r:id="rId19"/>
    <p:sldId id="363" r:id="rId20"/>
    <p:sldId id="364" r:id="rId21"/>
    <p:sldId id="365" r:id="rId22"/>
    <p:sldId id="366" r:id="rId23"/>
    <p:sldId id="369" r:id="rId24"/>
    <p:sldId id="370" r:id="rId25"/>
    <p:sldId id="371" r:id="rId26"/>
    <p:sldId id="372" r:id="rId27"/>
    <p:sldId id="373" r:id="rId28"/>
    <p:sldId id="374" r:id="rId29"/>
    <p:sldId id="375" r:id="rId30"/>
    <p:sldId id="376" r:id="rId31"/>
    <p:sldId id="377" r:id="rId32"/>
    <p:sldId id="378" r:id="rId33"/>
    <p:sldId id="379" r:id="rId34"/>
    <p:sldId id="381" r:id="rId35"/>
    <p:sldId id="383" r:id="rId36"/>
    <p:sldId id="384" r:id="rId37"/>
    <p:sldId id="385" r:id="rId38"/>
    <p:sldId id="389" r:id="rId39"/>
    <p:sldId id="447" r:id="rId40"/>
    <p:sldId id="392" r:id="rId41"/>
    <p:sldId id="393" r:id="rId42"/>
    <p:sldId id="394" r:id="rId43"/>
    <p:sldId id="395" r:id="rId44"/>
    <p:sldId id="396" r:id="rId45"/>
    <p:sldId id="397" r:id="rId46"/>
    <p:sldId id="398" r:id="rId47"/>
    <p:sldId id="399" r:id="rId48"/>
    <p:sldId id="400" r:id="rId49"/>
    <p:sldId id="401" r:id="rId50"/>
    <p:sldId id="402" r:id="rId51"/>
    <p:sldId id="403" r:id="rId52"/>
    <p:sldId id="405" r:id="rId53"/>
    <p:sldId id="406" r:id="rId54"/>
    <p:sldId id="448" r:id="rId55"/>
    <p:sldId id="409" r:id="rId56"/>
    <p:sldId id="410" r:id="rId57"/>
    <p:sldId id="411" r:id="rId58"/>
    <p:sldId id="412" r:id="rId59"/>
    <p:sldId id="413" r:id="rId60"/>
    <p:sldId id="415" r:id="rId61"/>
    <p:sldId id="416" r:id="rId62"/>
    <p:sldId id="417" r:id="rId63"/>
    <p:sldId id="418" r:id="rId64"/>
    <p:sldId id="419" r:id="rId65"/>
    <p:sldId id="420" r:id="rId66"/>
    <p:sldId id="421" r:id="rId67"/>
    <p:sldId id="422" r:id="rId68"/>
    <p:sldId id="423" r:id="rId69"/>
    <p:sldId id="424" r:id="rId70"/>
    <p:sldId id="425" r:id="rId71"/>
    <p:sldId id="426" r:id="rId72"/>
    <p:sldId id="427" r:id="rId73"/>
    <p:sldId id="429" r:id="rId74"/>
    <p:sldId id="430" r:id="rId75"/>
    <p:sldId id="434" r:id="rId76"/>
    <p:sldId id="435" r:id="rId77"/>
    <p:sldId id="432" r:id="rId78"/>
    <p:sldId id="443" r:id="rId79"/>
    <p:sldId id="444" r:id="rId80"/>
    <p:sldId id="436" r:id="rId81"/>
    <p:sldId id="438" r:id="rId82"/>
    <p:sldId id="439" r:id="rId83"/>
    <p:sldId id="440" r:id="rId84"/>
    <p:sldId id="441" r:id="rId8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08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1A1E27-1776-46BC-A50F-DEE92ED34CAE}" type="doc">
      <dgm:prSet loTypeId="urn:microsoft.com/office/officeart/2005/8/layout/vList5" loCatId="list" qsTypeId="urn:microsoft.com/office/officeart/2005/8/quickstyle/simple5" qsCatId="simple" csTypeId="urn:microsoft.com/office/officeart/2005/8/colors/colorful1" csCatId="colorful" phldr="1"/>
      <dgm:spPr/>
      <dgm:t>
        <a:bodyPr/>
        <a:lstStyle/>
        <a:p>
          <a:endParaRPr lang="tr-TR"/>
        </a:p>
      </dgm:t>
    </dgm:pt>
    <dgm:pt modelId="{42638800-704A-43EF-8212-44497EE856EC}">
      <dgm:prSet phldrT="[Metin]" custT="1"/>
      <dgm:spPr/>
      <dgm:t>
        <a:bodyPr/>
        <a:lstStyle/>
        <a:p>
          <a:r>
            <a:rPr lang="tr-TR" sz="2000" dirty="0" smtClean="0"/>
            <a:t>Çocuk Hakları Sözleşmesi</a:t>
          </a:r>
          <a:endParaRPr lang="tr-TR" sz="2000" dirty="0"/>
        </a:p>
      </dgm:t>
    </dgm:pt>
    <dgm:pt modelId="{27D44872-68C7-4283-9769-0550B870B067}" type="parTrans" cxnId="{9E11DB77-FA9C-4A71-B5B3-E053ECDC611C}">
      <dgm:prSet/>
      <dgm:spPr/>
      <dgm:t>
        <a:bodyPr/>
        <a:lstStyle/>
        <a:p>
          <a:endParaRPr lang="tr-TR"/>
        </a:p>
      </dgm:t>
    </dgm:pt>
    <dgm:pt modelId="{442ECAF5-F090-4226-A3C8-545A22996E4A}" type="sibTrans" cxnId="{9E11DB77-FA9C-4A71-B5B3-E053ECDC611C}">
      <dgm:prSet/>
      <dgm:spPr/>
      <dgm:t>
        <a:bodyPr/>
        <a:lstStyle/>
        <a:p>
          <a:endParaRPr lang="tr-TR"/>
        </a:p>
      </dgm:t>
    </dgm:pt>
    <dgm:pt modelId="{6B891D5C-2136-4F03-8BA4-DA75FC170CDA}">
      <dgm:prSet phldrT="[Metin]"/>
      <dgm:spPr/>
      <dgm:t>
        <a:bodyPr/>
        <a:lstStyle/>
        <a:p>
          <a:r>
            <a:rPr lang="tr-TR" dirty="0" smtClean="0"/>
            <a:t>1. Madde:</a:t>
          </a:r>
          <a:endParaRPr lang="tr-TR" dirty="0"/>
        </a:p>
      </dgm:t>
    </dgm:pt>
    <dgm:pt modelId="{1F863F2F-AE23-4DA9-B979-31A6EFA5D9EB}" type="parTrans" cxnId="{ED5A8D79-C7F8-4BEB-AB30-0F43C5B50929}">
      <dgm:prSet/>
      <dgm:spPr/>
      <dgm:t>
        <a:bodyPr/>
        <a:lstStyle/>
        <a:p>
          <a:endParaRPr lang="tr-TR"/>
        </a:p>
      </dgm:t>
    </dgm:pt>
    <dgm:pt modelId="{9E2DED24-322D-4DF8-80EB-45E89730225E}" type="sibTrans" cxnId="{ED5A8D79-C7F8-4BEB-AB30-0F43C5B50929}">
      <dgm:prSet/>
      <dgm:spPr/>
      <dgm:t>
        <a:bodyPr/>
        <a:lstStyle/>
        <a:p>
          <a:endParaRPr lang="tr-TR"/>
        </a:p>
      </dgm:t>
    </dgm:pt>
    <dgm:pt modelId="{8F2A2BEB-BBAA-4378-957B-18E51C5077A6}">
      <dgm:prSet phldrT="[Metin]"/>
      <dgm:spPr/>
      <dgm:t>
        <a:bodyPr/>
        <a:lstStyle/>
        <a:p>
          <a:r>
            <a:rPr lang="tr-TR" dirty="0" smtClean="0"/>
            <a:t>18 yaşından küçük her insan çocuk sayılır</a:t>
          </a:r>
          <a:endParaRPr lang="tr-TR" dirty="0"/>
        </a:p>
      </dgm:t>
    </dgm:pt>
    <dgm:pt modelId="{1756E760-C1DC-45A8-B28D-00EE16B409A6}" type="parTrans" cxnId="{F8F95864-A1CC-4ABF-B61A-F4441BB032D3}">
      <dgm:prSet/>
      <dgm:spPr/>
      <dgm:t>
        <a:bodyPr/>
        <a:lstStyle/>
        <a:p>
          <a:endParaRPr lang="tr-TR"/>
        </a:p>
      </dgm:t>
    </dgm:pt>
    <dgm:pt modelId="{17AB16C4-A5DC-4C57-A25E-76537445AD83}" type="sibTrans" cxnId="{F8F95864-A1CC-4ABF-B61A-F4441BB032D3}">
      <dgm:prSet/>
      <dgm:spPr/>
      <dgm:t>
        <a:bodyPr/>
        <a:lstStyle/>
        <a:p>
          <a:endParaRPr lang="tr-TR"/>
        </a:p>
      </dgm:t>
    </dgm:pt>
    <dgm:pt modelId="{BD6BFA42-963F-4EDD-BAB2-27E94E741E4B}">
      <dgm:prSet phldrT="[Metin]" custT="1"/>
      <dgm:spPr/>
      <dgm:t>
        <a:bodyPr/>
        <a:lstStyle/>
        <a:p>
          <a:r>
            <a:rPr lang="tr-TR" sz="2000" dirty="0" smtClean="0"/>
            <a:t>5395 Sayılı Çocuk Koruma Kanunu</a:t>
          </a:r>
          <a:endParaRPr lang="tr-TR" sz="2000" dirty="0"/>
        </a:p>
      </dgm:t>
    </dgm:pt>
    <dgm:pt modelId="{1AF7CFED-D3D3-4C81-9BCD-272FD6A8F9D3}" type="parTrans" cxnId="{D959315E-0F40-4B38-8419-C01F7A253940}">
      <dgm:prSet/>
      <dgm:spPr/>
      <dgm:t>
        <a:bodyPr/>
        <a:lstStyle/>
        <a:p>
          <a:endParaRPr lang="tr-TR"/>
        </a:p>
      </dgm:t>
    </dgm:pt>
    <dgm:pt modelId="{00DA7314-6650-4F10-93A6-A9109980C9CF}" type="sibTrans" cxnId="{D959315E-0F40-4B38-8419-C01F7A253940}">
      <dgm:prSet/>
      <dgm:spPr/>
      <dgm:t>
        <a:bodyPr/>
        <a:lstStyle/>
        <a:p>
          <a:endParaRPr lang="tr-TR"/>
        </a:p>
      </dgm:t>
    </dgm:pt>
    <dgm:pt modelId="{0230F935-ABF3-44B3-9EB5-CE0EB4547674}">
      <dgm:prSet phldrT="[Metin]"/>
      <dgm:spPr/>
      <dgm:t>
        <a:bodyPr/>
        <a:lstStyle/>
        <a:p>
          <a:r>
            <a:rPr lang="tr-TR" dirty="0" smtClean="0"/>
            <a:t>3. Madde:</a:t>
          </a:r>
          <a:endParaRPr lang="tr-TR" dirty="0"/>
        </a:p>
      </dgm:t>
    </dgm:pt>
    <dgm:pt modelId="{AF373960-10CB-422C-BFD9-E8AB1D2845C0}" type="parTrans" cxnId="{BFFD3083-F684-4BDD-AF33-5B050879F409}">
      <dgm:prSet/>
      <dgm:spPr/>
      <dgm:t>
        <a:bodyPr/>
        <a:lstStyle/>
        <a:p>
          <a:endParaRPr lang="tr-TR"/>
        </a:p>
      </dgm:t>
    </dgm:pt>
    <dgm:pt modelId="{63D21FA4-171D-41A1-A2FA-5F1963EACA3A}" type="sibTrans" cxnId="{BFFD3083-F684-4BDD-AF33-5B050879F409}">
      <dgm:prSet/>
      <dgm:spPr/>
      <dgm:t>
        <a:bodyPr/>
        <a:lstStyle/>
        <a:p>
          <a:endParaRPr lang="tr-TR"/>
        </a:p>
      </dgm:t>
    </dgm:pt>
    <dgm:pt modelId="{0B2F9722-B0E8-4568-BC01-557884621A59}">
      <dgm:prSet phldrT="[Metin]"/>
      <dgm:spPr/>
      <dgm:t>
        <a:bodyPr/>
        <a:lstStyle/>
        <a:p>
          <a:r>
            <a:rPr lang="tr-TR" dirty="0" smtClean="0"/>
            <a:t>Daha erken ergin(reşit) olsa bile 18 yaşını doldurmamış kimse çocuk sayılır</a:t>
          </a:r>
          <a:endParaRPr lang="tr-TR" dirty="0"/>
        </a:p>
      </dgm:t>
    </dgm:pt>
    <dgm:pt modelId="{0514A681-9D6C-411B-8951-C746775F9966}" type="parTrans" cxnId="{08E89601-819A-4BF5-9E9A-E57ED865EC22}">
      <dgm:prSet/>
      <dgm:spPr/>
      <dgm:t>
        <a:bodyPr/>
        <a:lstStyle/>
        <a:p>
          <a:endParaRPr lang="tr-TR"/>
        </a:p>
      </dgm:t>
    </dgm:pt>
    <dgm:pt modelId="{48A0779F-4283-466B-A051-2E18EC9248F8}" type="sibTrans" cxnId="{08E89601-819A-4BF5-9E9A-E57ED865EC22}">
      <dgm:prSet/>
      <dgm:spPr/>
      <dgm:t>
        <a:bodyPr/>
        <a:lstStyle/>
        <a:p>
          <a:endParaRPr lang="tr-TR"/>
        </a:p>
      </dgm:t>
    </dgm:pt>
    <dgm:pt modelId="{3705BE66-FA87-418C-8BFC-69B823D7F62F}">
      <dgm:prSet phldrT="[Metin]" custT="1"/>
      <dgm:spPr/>
      <dgm:t>
        <a:bodyPr/>
        <a:lstStyle/>
        <a:p>
          <a:r>
            <a:rPr lang="tr-TR" sz="2000" dirty="0" smtClean="0"/>
            <a:t>5237 Sayılı Türk Ceza Kanunu</a:t>
          </a:r>
          <a:endParaRPr lang="tr-TR" sz="2000" dirty="0"/>
        </a:p>
      </dgm:t>
    </dgm:pt>
    <dgm:pt modelId="{6590897D-0E89-413E-B4B6-58DA28BC55EC}" type="parTrans" cxnId="{8D159A5A-0890-4D62-866E-1F18E4A86194}">
      <dgm:prSet/>
      <dgm:spPr/>
      <dgm:t>
        <a:bodyPr/>
        <a:lstStyle/>
        <a:p>
          <a:endParaRPr lang="tr-TR"/>
        </a:p>
      </dgm:t>
    </dgm:pt>
    <dgm:pt modelId="{4855FE4B-2153-43F2-87E1-0C69134F7EC1}" type="sibTrans" cxnId="{8D159A5A-0890-4D62-866E-1F18E4A86194}">
      <dgm:prSet/>
      <dgm:spPr/>
      <dgm:t>
        <a:bodyPr/>
        <a:lstStyle/>
        <a:p>
          <a:endParaRPr lang="tr-TR"/>
        </a:p>
      </dgm:t>
    </dgm:pt>
    <dgm:pt modelId="{79401EBB-3CA6-4325-905A-B647DD357C63}">
      <dgm:prSet phldrT="[Metin]"/>
      <dgm:spPr/>
      <dgm:t>
        <a:bodyPr/>
        <a:lstStyle/>
        <a:p>
          <a:r>
            <a:rPr lang="tr-TR" dirty="0" smtClean="0"/>
            <a:t>6 Madde:</a:t>
          </a:r>
          <a:endParaRPr lang="tr-TR" dirty="0"/>
        </a:p>
      </dgm:t>
    </dgm:pt>
    <dgm:pt modelId="{94404142-0D7E-4D6E-967B-8F74BF4B1BAB}" type="parTrans" cxnId="{EAE9D66C-4597-47AC-8906-0FB3BF553BB3}">
      <dgm:prSet/>
      <dgm:spPr/>
      <dgm:t>
        <a:bodyPr/>
        <a:lstStyle/>
        <a:p>
          <a:endParaRPr lang="tr-TR"/>
        </a:p>
      </dgm:t>
    </dgm:pt>
    <dgm:pt modelId="{3B0AC2E0-D543-426F-968C-6BD5730E3642}" type="sibTrans" cxnId="{EAE9D66C-4597-47AC-8906-0FB3BF553BB3}">
      <dgm:prSet/>
      <dgm:spPr/>
      <dgm:t>
        <a:bodyPr/>
        <a:lstStyle/>
        <a:p>
          <a:endParaRPr lang="tr-TR"/>
        </a:p>
      </dgm:t>
    </dgm:pt>
    <dgm:pt modelId="{99179E0A-AF88-4D8A-B5EE-08A40487DC9C}">
      <dgm:prSet phldrT="[Metin]"/>
      <dgm:spPr/>
      <dgm:t>
        <a:bodyPr/>
        <a:lstStyle/>
        <a:p>
          <a:r>
            <a:rPr lang="tr-TR" dirty="0" smtClean="0"/>
            <a:t>Çocuk deyiminden 18 yaşını doldurmamış kişi anlaşılır</a:t>
          </a:r>
          <a:endParaRPr lang="tr-TR" dirty="0"/>
        </a:p>
      </dgm:t>
    </dgm:pt>
    <dgm:pt modelId="{CC8E706F-D120-48A1-AC17-73CEC7B2F2E3}" type="parTrans" cxnId="{B1D1E819-001E-4662-A803-73108B6E7847}">
      <dgm:prSet/>
      <dgm:spPr/>
      <dgm:t>
        <a:bodyPr/>
        <a:lstStyle/>
        <a:p>
          <a:endParaRPr lang="tr-TR"/>
        </a:p>
      </dgm:t>
    </dgm:pt>
    <dgm:pt modelId="{642556C0-465C-4D66-A1DB-B1E3E58A4F2B}" type="sibTrans" cxnId="{B1D1E819-001E-4662-A803-73108B6E7847}">
      <dgm:prSet/>
      <dgm:spPr/>
      <dgm:t>
        <a:bodyPr/>
        <a:lstStyle/>
        <a:p>
          <a:endParaRPr lang="tr-TR"/>
        </a:p>
      </dgm:t>
    </dgm:pt>
    <dgm:pt modelId="{E2A3266A-F0DA-4DD6-AAC9-436E56A88DD7}" type="pres">
      <dgm:prSet presAssocID="{3C1A1E27-1776-46BC-A50F-DEE92ED34CAE}" presName="Name0" presStyleCnt="0">
        <dgm:presLayoutVars>
          <dgm:dir/>
          <dgm:animLvl val="lvl"/>
          <dgm:resizeHandles val="exact"/>
        </dgm:presLayoutVars>
      </dgm:prSet>
      <dgm:spPr/>
      <dgm:t>
        <a:bodyPr/>
        <a:lstStyle/>
        <a:p>
          <a:endParaRPr lang="tr-TR"/>
        </a:p>
      </dgm:t>
    </dgm:pt>
    <dgm:pt modelId="{B25F8993-44BB-4CA1-9631-BD2D7FEC2B80}" type="pres">
      <dgm:prSet presAssocID="{42638800-704A-43EF-8212-44497EE856EC}" presName="linNode" presStyleCnt="0"/>
      <dgm:spPr/>
    </dgm:pt>
    <dgm:pt modelId="{F003F634-6F53-4683-8D40-95C2D5E96F4E}" type="pres">
      <dgm:prSet presAssocID="{42638800-704A-43EF-8212-44497EE856EC}" presName="parentText" presStyleLbl="node1" presStyleIdx="0" presStyleCnt="3">
        <dgm:presLayoutVars>
          <dgm:chMax val="1"/>
          <dgm:bulletEnabled val="1"/>
        </dgm:presLayoutVars>
      </dgm:prSet>
      <dgm:spPr/>
      <dgm:t>
        <a:bodyPr/>
        <a:lstStyle/>
        <a:p>
          <a:endParaRPr lang="tr-TR"/>
        </a:p>
      </dgm:t>
    </dgm:pt>
    <dgm:pt modelId="{2D470F26-62F2-42CC-92FF-CA6048E2AF6A}" type="pres">
      <dgm:prSet presAssocID="{42638800-704A-43EF-8212-44497EE856EC}" presName="descendantText" presStyleLbl="alignAccFollowNode1" presStyleIdx="0" presStyleCnt="3">
        <dgm:presLayoutVars>
          <dgm:bulletEnabled val="1"/>
        </dgm:presLayoutVars>
      </dgm:prSet>
      <dgm:spPr/>
      <dgm:t>
        <a:bodyPr/>
        <a:lstStyle/>
        <a:p>
          <a:endParaRPr lang="tr-TR"/>
        </a:p>
      </dgm:t>
    </dgm:pt>
    <dgm:pt modelId="{80C60B52-B844-403A-B735-0338338F4A72}" type="pres">
      <dgm:prSet presAssocID="{442ECAF5-F090-4226-A3C8-545A22996E4A}" presName="sp" presStyleCnt="0"/>
      <dgm:spPr/>
    </dgm:pt>
    <dgm:pt modelId="{2ADAC62E-73F7-4897-96C1-1749B03516D2}" type="pres">
      <dgm:prSet presAssocID="{BD6BFA42-963F-4EDD-BAB2-27E94E741E4B}" presName="linNode" presStyleCnt="0"/>
      <dgm:spPr/>
    </dgm:pt>
    <dgm:pt modelId="{6961B6AC-5562-467B-AADD-B8656BEC564B}" type="pres">
      <dgm:prSet presAssocID="{BD6BFA42-963F-4EDD-BAB2-27E94E741E4B}" presName="parentText" presStyleLbl="node1" presStyleIdx="1" presStyleCnt="3">
        <dgm:presLayoutVars>
          <dgm:chMax val="1"/>
          <dgm:bulletEnabled val="1"/>
        </dgm:presLayoutVars>
      </dgm:prSet>
      <dgm:spPr/>
      <dgm:t>
        <a:bodyPr/>
        <a:lstStyle/>
        <a:p>
          <a:endParaRPr lang="tr-TR"/>
        </a:p>
      </dgm:t>
    </dgm:pt>
    <dgm:pt modelId="{1DE2BE45-BCA2-41FF-96D0-8168927078C2}" type="pres">
      <dgm:prSet presAssocID="{BD6BFA42-963F-4EDD-BAB2-27E94E741E4B}" presName="descendantText" presStyleLbl="alignAccFollowNode1" presStyleIdx="1" presStyleCnt="3">
        <dgm:presLayoutVars>
          <dgm:bulletEnabled val="1"/>
        </dgm:presLayoutVars>
      </dgm:prSet>
      <dgm:spPr/>
      <dgm:t>
        <a:bodyPr/>
        <a:lstStyle/>
        <a:p>
          <a:endParaRPr lang="tr-TR"/>
        </a:p>
      </dgm:t>
    </dgm:pt>
    <dgm:pt modelId="{C1EE2D55-C26A-43AB-81AF-E9D3BC1EFC0D}" type="pres">
      <dgm:prSet presAssocID="{00DA7314-6650-4F10-93A6-A9109980C9CF}" presName="sp" presStyleCnt="0"/>
      <dgm:spPr/>
    </dgm:pt>
    <dgm:pt modelId="{7E466A18-26F1-4792-9CB4-622F3B8FF433}" type="pres">
      <dgm:prSet presAssocID="{3705BE66-FA87-418C-8BFC-69B823D7F62F}" presName="linNode" presStyleCnt="0"/>
      <dgm:spPr/>
    </dgm:pt>
    <dgm:pt modelId="{C5E990E6-F8DA-41A2-976C-3EC65667C7A9}" type="pres">
      <dgm:prSet presAssocID="{3705BE66-FA87-418C-8BFC-69B823D7F62F}" presName="parentText" presStyleLbl="node1" presStyleIdx="2" presStyleCnt="3">
        <dgm:presLayoutVars>
          <dgm:chMax val="1"/>
          <dgm:bulletEnabled val="1"/>
        </dgm:presLayoutVars>
      </dgm:prSet>
      <dgm:spPr/>
      <dgm:t>
        <a:bodyPr/>
        <a:lstStyle/>
        <a:p>
          <a:endParaRPr lang="tr-TR"/>
        </a:p>
      </dgm:t>
    </dgm:pt>
    <dgm:pt modelId="{4341A541-A6CE-481A-9FEB-BFD34379D2C7}" type="pres">
      <dgm:prSet presAssocID="{3705BE66-FA87-418C-8BFC-69B823D7F62F}" presName="descendantText" presStyleLbl="alignAccFollowNode1" presStyleIdx="2" presStyleCnt="3">
        <dgm:presLayoutVars>
          <dgm:bulletEnabled val="1"/>
        </dgm:presLayoutVars>
      </dgm:prSet>
      <dgm:spPr/>
      <dgm:t>
        <a:bodyPr/>
        <a:lstStyle/>
        <a:p>
          <a:endParaRPr lang="tr-TR"/>
        </a:p>
      </dgm:t>
    </dgm:pt>
  </dgm:ptLst>
  <dgm:cxnLst>
    <dgm:cxn modelId="{ED5A8D79-C7F8-4BEB-AB30-0F43C5B50929}" srcId="{42638800-704A-43EF-8212-44497EE856EC}" destId="{6B891D5C-2136-4F03-8BA4-DA75FC170CDA}" srcOrd="0" destOrd="0" parTransId="{1F863F2F-AE23-4DA9-B979-31A6EFA5D9EB}" sibTransId="{9E2DED24-322D-4DF8-80EB-45E89730225E}"/>
    <dgm:cxn modelId="{A248F987-5EFA-4BC7-9D42-4432240F0FB8}" type="presOf" srcId="{8F2A2BEB-BBAA-4378-957B-18E51C5077A6}" destId="{2D470F26-62F2-42CC-92FF-CA6048E2AF6A}" srcOrd="0" destOrd="1" presId="urn:microsoft.com/office/officeart/2005/8/layout/vList5"/>
    <dgm:cxn modelId="{08E89601-819A-4BF5-9E9A-E57ED865EC22}" srcId="{BD6BFA42-963F-4EDD-BAB2-27E94E741E4B}" destId="{0B2F9722-B0E8-4568-BC01-557884621A59}" srcOrd="1" destOrd="0" parTransId="{0514A681-9D6C-411B-8951-C746775F9966}" sibTransId="{48A0779F-4283-466B-A051-2E18EC9248F8}"/>
    <dgm:cxn modelId="{EAE9D66C-4597-47AC-8906-0FB3BF553BB3}" srcId="{3705BE66-FA87-418C-8BFC-69B823D7F62F}" destId="{79401EBB-3CA6-4325-905A-B647DD357C63}" srcOrd="0" destOrd="0" parTransId="{94404142-0D7E-4D6E-967B-8F74BF4B1BAB}" sibTransId="{3B0AC2E0-D543-426F-968C-6BD5730E3642}"/>
    <dgm:cxn modelId="{0E9B1867-CC4D-466A-A9FC-6A7B8631F563}" type="presOf" srcId="{BD6BFA42-963F-4EDD-BAB2-27E94E741E4B}" destId="{6961B6AC-5562-467B-AADD-B8656BEC564B}" srcOrd="0" destOrd="0" presId="urn:microsoft.com/office/officeart/2005/8/layout/vList5"/>
    <dgm:cxn modelId="{E9B6C96C-5C7E-45CA-95B8-5003BF5B4903}" type="presOf" srcId="{79401EBB-3CA6-4325-905A-B647DD357C63}" destId="{4341A541-A6CE-481A-9FEB-BFD34379D2C7}" srcOrd="0" destOrd="0" presId="urn:microsoft.com/office/officeart/2005/8/layout/vList5"/>
    <dgm:cxn modelId="{8D159A5A-0890-4D62-866E-1F18E4A86194}" srcId="{3C1A1E27-1776-46BC-A50F-DEE92ED34CAE}" destId="{3705BE66-FA87-418C-8BFC-69B823D7F62F}" srcOrd="2" destOrd="0" parTransId="{6590897D-0E89-413E-B4B6-58DA28BC55EC}" sibTransId="{4855FE4B-2153-43F2-87E1-0C69134F7EC1}"/>
    <dgm:cxn modelId="{10A35F48-340A-4994-9E9D-515D1486AA01}" type="presOf" srcId="{99179E0A-AF88-4D8A-B5EE-08A40487DC9C}" destId="{4341A541-A6CE-481A-9FEB-BFD34379D2C7}" srcOrd="0" destOrd="1" presId="urn:microsoft.com/office/officeart/2005/8/layout/vList5"/>
    <dgm:cxn modelId="{F8F95864-A1CC-4ABF-B61A-F4441BB032D3}" srcId="{42638800-704A-43EF-8212-44497EE856EC}" destId="{8F2A2BEB-BBAA-4378-957B-18E51C5077A6}" srcOrd="1" destOrd="0" parTransId="{1756E760-C1DC-45A8-B28D-00EE16B409A6}" sibTransId="{17AB16C4-A5DC-4C57-A25E-76537445AD83}"/>
    <dgm:cxn modelId="{3381DCA5-D768-4D81-9A6C-B6CFC9AE4BE1}" type="presOf" srcId="{3C1A1E27-1776-46BC-A50F-DEE92ED34CAE}" destId="{E2A3266A-F0DA-4DD6-AAC9-436E56A88DD7}" srcOrd="0" destOrd="0" presId="urn:microsoft.com/office/officeart/2005/8/layout/vList5"/>
    <dgm:cxn modelId="{45CE6E15-D95A-4D2B-AE09-B3D810603FC0}" type="presOf" srcId="{0230F935-ABF3-44B3-9EB5-CE0EB4547674}" destId="{1DE2BE45-BCA2-41FF-96D0-8168927078C2}" srcOrd="0" destOrd="0" presId="urn:microsoft.com/office/officeart/2005/8/layout/vList5"/>
    <dgm:cxn modelId="{07C941F5-AC84-43A6-A598-8035A2AFFAFD}" type="presOf" srcId="{0B2F9722-B0E8-4568-BC01-557884621A59}" destId="{1DE2BE45-BCA2-41FF-96D0-8168927078C2}" srcOrd="0" destOrd="1" presId="urn:microsoft.com/office/officeart/2005/8/layout/vList5"/>
    <dgm:cxn modelId="{1BAA1451-DBC6-4E40-A8C1-4DD69A3AB6DA}" type="presOf" srcId="{6B891D5C-2136-4F03-8BA4-DA75FC170CDA}" destId="{2D470F26-62F2-42CC-92FF-CA6048E2AF6A}" srcOrd="0" destOrd="0" presId="urn:microsoft.com/office/officeart/2005/8/layout/vList5"/>
    <dgm:cxn modelId="{6961D665-7442-4C71-AC4D-527B1B8AFC09}" type="presOf" srcId="{3705BE66-FA87-418C-8BFC-69B823D7F62F}" destId="{C5E990E6-F8DA-41A2-976C-3EC65667C7A9}" srcOrd="0" destOrd="0" presId="urn:microsoft.com/office/officeart/2005/8/layout/vList5"/>
    <dgm:cxn modelId="{D959315E-0F40-4B38-8419-C01F7A253940}" srcId="{3C1A1E27-1776-46BC-A50F-DEE92ED34CAE}" destId="{BD6BFA42-963F-4EDD-BAB2-27E94E741E4B}" srcOrd="1" destOrd="0" parTransId="{1AF7CFED-D3D3-4C81-9BCD-272FD6A8F9D3}" sibTransId="{00DA7314-6650-4F10-93A6-A9109980C9CF}"/>
    <dgm:cxn modelId="{9E11DB77-FA9C-4A71-B5B3-E053ECDC611C}" srcId="{3C1A1E27-1776-46BC-A50F-DEE92ED34CAE}" destId="{42638800-704A-43EF-8212-44497EE856EC}" srcOrd="0" destOrd="0" parTransId="{27D44872-68C7-4283-9769-0550B870B067}" sibTransId="{442ECAF5-F090-4226-A3C8-545A22996E4A}"/>
    <dgm:cxn modelId="{BFFD3083-F684-4BDD-AF33-5B050879F409}" srcId="{BD6BFA42-963F-4EDD-BAB2-27E94E741E4B}" destId="{0230F935-ABF3-44B3-9EB5-CE0EB4547674}" srcOrd="0" destOrd="0" parTransId="{AF373960-10CB-422C-BFD9-E8AB1D2845C0}" sibTransId="{63D21FA4-171D-41A1-A2FA-5F1963EACA3A}"/>
    <dgm:cxn modelId="{B1D1E819-001E-4662-A803-73108B6E7847}" srcId="{3705BE66-FA87-418C-8BFC-69B823D7F62F}" destId="{99179E0A-AF88-4D8A-B5EE-08A40487DC9C}" srcOrd="1" destOrd="0" parTransId="{CC8E706F-D120-48A1-AC17-73CEC7B2F2E3}" sibTransId="{642556C0-465C-4D66-A1DB-B1E3E58A4F2B}"/>
    <dgm:cxn modelId="{1902433A-E798-4A41-A68A-88F5D055338F}" type="presOf" srcId="{42638800-704A-43EF-8212-44497EE856EC}" destId="{F003F634-6F53-4683-8D40-95C2D5E96F4E}" srcOrd="0" destOrd="0" presId="urn:microsoft.com/office/officeart/2005/8/layout/vList5"/>
    <dgm:cxn modelId="{163B3B94-1417-4DCB-97FF-99C9D7F55A5A}" type="presParOf" srcId="{E2A3266A-F0DA-4DD6-AAC9-436E56A88DD7}" destId="{B25F8993-44BB-4CA1-9631-BD2D7FEC2B80}" srcOrd="0" destOrd="0" presId="urn:microsoft.com/office/officeart/2005/8/layout/vList5"/>
    <dgm:cxn modelId="{19D0D12B-D9B3-4B95-BF86-46E28147713D}" type="presParOf" srcId="{B25F8993-44BB-4CA1-9631-BD2D7FEC2B80}" destId="{F003F634-6F53-4683-8D40-95C2D5E96F4E}" srcOrd="0" destOrd="0" presId="urn:microsoft.com/office/officeart/2005/8/layout/vList5"/>
    <dgm:cxn modelId="{6C96D8A3-1EFD-43D1-9529-56F323CFFC77}" type="presParOf" srcId="{B25F8993-44BB-4CA1-9631-BD2D7FEC2B80}" destId="{2D470F26-62F2-42CC-92FF-CA6048E2AF6A}" srcOrd="1" destOrd="0" presId="urn:microsoft.com/office/officeart/2005/8/layout/vList5"/>
    <dgm:cxn modelId="{25667BCF-CBD4-4F88-B308-9E480EB13F77}" type="presParOf" srcId="{E2A3266A-F0DA-4DD6-AAC9-436E56A88DD7}" destId="{80C60B52-B844-403A-B735-0338338F4A72}" srcOrd="1" destOrd="0" presId="urn:microsoft.com/office/officeart/2005/8/layout/vList5"/>
    <dgm:cxn modelId="{6827D076-740F-4A36-97D0-9D0FB9995FFB}" type="presParOf" srcId="{E2A3266A-F0DA-4DD6-AAC9-436E56A88DD7}" destId="{2ADAC62E-73F7-4897-96C1-1749B03516D2}" srcOrd="2" destOrd="0" presId="urn:microsoft.com/office/officeart/2005/8/layout/vList5"/>
    <dgm:cxn modelId="{1137950C-FF9B-44BD-9F0A-924C721571DE}" type="presParOf" srcId="{2ADAC62E-73F7-4897-96C1-1749B03516D2}" destId="{6961B6AC-5562-467B-AADD-B8656BEC564B}" srcOrd="0" destOrd="0" presId="urn:microsoft.com/office/officeart/2005/8/layout/vList5"/>
    <dgm:cxn modelId="{468FD2FA-C4FB-4F73-87B0-1892461B1817}" type="presParOf" srcId="{2ADAC62E-73F7-4897-96C1-1749B03516D2}" destId="{1DE2BE45-BCA2-41FF-96D0-8168927078C2}" srcOrd="1" destOrd="0" presId="urn:microsoft.com/office/officeart/2005/8/layout/vList5"/>
    <dgm:cxn modelId="{9A52FCD8-F861-4C55-93DF-04ABB3D54024}" type="presParOf" srcId="{E2A3266A-F0DA-4DD6-AAC9-436E56A88DD7}" destId="{C1EE2D55-C26A-43AB-81AF-E9D3BC1EFC0D}" srcOrd="3" destOrd="0" presId="urn:microsoft.com/office/officeart/2005/8/layout/vList5"/>
    <dgm:cxn modelId="{B2F315FD-7C50-46D5-A7B2-F864F19CE535}" type="presParOf" srcId="{E2A3266A-F0DA-4DD6-AAC9-436E56A88DD7}" destId="{7E466A18-26F1-4792-9CB4-622F3B8FF433}" srcOrd="4" destOrd="0" presId="urn:microsoft.com/office/officeart/2005/8/layout/vList5"/>
    <dgm:cxn modelId="{CC93741D-8F23-41A3-8355-FD26406CA52B}" type="presParOf" srcId="{7E466A18-26F1-4792-9CB4-622F3B8FF433}" destId="{C5E990E6-F8DA-41A2-976C-3EC65667C7A9}" srcOrd="0" destOrd="0" presId="urn:microsoft.com/office/officeart/2005/8/layout/vList5"/>
    <dgm:cxn modelId="{B52A1A32-DE5A-4E69-95C1-3E7DE49FF649}" type="presParOf" srcId="{7E466A18-26F1-4792-9CB4-622F3B8FF433}" destId="{4341A541-A6CE-481A-9FEB-BFD34379D2C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B24650-C730-4030-89CA-122D1A235479}" type="doc">
      <dgm:prSet loTypeId="urn:microsoft.com/office/officeart/2008/layout/HalfCircleOrganizationChart" loCatId="hierarchy" qsTypeId="urn:microsoft.com/office/officeart/2005/8/quickstyle/simple1" qsCatId="simple" csTypeId="urn:microsoft.com/office/officeart/2005/8/colors/colorful2" csCatId="colorful" phldr="1"/>
      <dgm:spPr/>
      <dgm:t>
        <a:bodyPr/>
        <a:lstStyle/>
        <a:p>
          <a:endParaRPr lang="tr-TR"/>
        </a:p>
      </dgm:t>
    </dgm:pt>
    <dgm:pt modelId="{5C243E7E-BF90-47C3-A39F-98C93DC8C8AB}">
      <dgm:prSet phldrT="[Metin]"/>
      <dgm:spPr/>
      <dgm:t>
        <a:bodyPr/>
        <a:lstStyle/>
        <a:p>
          <a:r>
            <a:rPr lang="tr-TR" dirty="0" smtClean="0"/>
            <a:t>İhmal ve İstismar</a:t>
          </a:r>
          <a:endParaRPr lang="tr-TR" dirty="0"/>
        </a:p>
      </dgm:t>
    </dgm:pt>
    <dgm:pt modelId="{A90AF0C1-B8D1-4DC1-A7A3-126A12BD5E85}" type="parTrans" cxnId="{89ECA867-5ECE-49A5-9DC6-970F0567A1CA}">
      <dgm:prSet/>
      <dgm:spPr/>
      <dgm:t>
        <a:bodyPr/>
        <a:lstStyle/>
        <a:p>
          <a:endParaRPr lang="tr-TR"/>
        </a:p>
      </dgm:t>
    </dgm:pt>
    <dgm:pt modelId="{F7D5A304-846C-444E-97F3-C363CE0F4C75}" type="sibTrans" cxnId="{89ECA867-5ECE-49A5-9DC6-970F0567A1CA}">
      <dgm:prSet/>
      <dgm:spPr/>
      <dgm:t>
        <a:bodyPr/>
        <a:lstStyle/>
        <a:p>
          <a:endParaRPr lang="tr-TR"/>
        </a:p>
      </dgm:t>
    </dgm:pt>
    <dgm:pt modelId="{6CA9D940-7EDE-40DC-AABD-F38CA55BFB58}">
      <dgm:prSet phldrT="[Metin]"/>
      <dgm:spPr/>
      <dgm:t>
        <a:bodyPr/>
        <a:lstStyle/>
        <a:p>
          <a:r>
            <a:rPr lang="tr-TR" dirty="0" smtClean="0"/>
            <a:t>Çocuğun gelişimini zedeleyen</a:t>
          </a:r>
          <a:endParaRPr lang="tr-TR" dirty="0"/>
        </a:p>
      </dgm:t>
    </dgm:pt>
    <dgm:pt modelId="{2F013504-967C-4B3E-8DBE-B386D1BE0238}" type="parTrans" cxnId="{622B913D-F3C2-4DB8-B206-A62EDCEA48B5}">
      <dgm:prSet/>
      <dgm:spPr/>
      <dgm:t>
        <a:bodyPr/>
        <a:lstStyle/>
        <a:p>
          <a:endParaRPr lang="tr-TR"/>
        </a:p>
      </dgm:t>
    </dgm:pt>
    <dgm:pt modelId="{562D533B-64A7-4775-AD2E-C97DB9F092B9}" type="sibTrans" cxnId="{622B913D-F3C2-4DB8-B206-A62EDCEA48B5}">
      <dgm:prSet/>
      <dgm:spPr/>
      <dgm:t>
        <a:bodyPr/>
        <a:lstStyle/>
        <a:p>
          <a:endParaRPr lang="tr-TR"/>
        </a:p>
      </dgm:t>
    </dgm:pt>
    <dgm:pt modelId="{DB3DD193-C683-4CA9-883C-BFCEAC6E4078}">
      <dgm:prSet phldrT="[Metin]"/>
      <dgm:spPr/>
      <dgm:t>
        <a:bodyPr/>
        <a:lstStyle/>
        <a:p>
          <a:r>
            <a:rPr lang="tr-TR" dirty="0" smtClean="0"/>
            <a:t>Anne/baba/bakım verici ya da herhangi bir yetişkin tarafından yapılan</a:t>
          </a:r>
          <a:endParaRPr lang="tr-TR" dirty="0"/>
        </a:p>
      </dgm:t>
    </dgm:pt>
    <dgm:pt modelId="{8444D6C2-CE1B-465A-A473-CDB78B5C3F2C}" type="parTrans" cxnId="{50E8D06D-5DDD-49AD-ACD7-02EB8CA5CADF}">
      <dgm:prSet/>
      <dgm:spPr/>
      <dgm:t>
        <a:bodyPr/>
        <a:lstStyle/>
        <a:p>
          <a:endParaRPr lang="tr-TR"/>
        </a:p>
      </dgm:t>
    </dgm:pt>
    <dgm:pt modelId="{0A61890A-3570-43AC-A949-667E46181809}" type="sibTrans" cxnId="{50E8D06D-5DDD-49AD-ACD7-02EB8CA5CADF}">
      <dgm:prSet/>
      <dgm:spPr/>
      <dgm:t>
        <a:bodyPr/>
        <a:lstStyle/>
        <a:p>
          <a:endParaRPr lang="tr-TR"/>
        </a:p>
      </dgm:t>
    </dgm:pt>
    <dgm:pt modelId="{27FFD3DF-1F3E-43DF-83E0-23AFD2B881A5}">
      <dgm:prSet phldrT="[Metin]"/>
      <dgm:spPr/>
      <dgm:t>
        <a:bodyPr/>
        <a:lstStyle/>
        <a:p>
          <a:r>
            <a:rPr lang="tr-TR" dirty="0" smtClean="0"/>
            <a:t>Toplumsal ahlak kuralları tarafından yanlış olduğu kabul edilmiş olan eylem ya da eylemsizlikler</a:t>
          </a:r>
          <a:endParaRPr lang="tr-TR" dirty="0"/>
        </a:p>
      </dgm:t>
    </dgm:pt>
    <dgm:pt modelId="{59A8C2AE-0CC0-4FC8-9A59-7BC6A077CC92}" type="parTrans" cxnId="{5C50A8EB-45BC-4E03-B3CA-DAA746C4B7C8}">
      <dgm:prSet/>
      <dgm:spPr/>
      <dgm:t>
        <a:bodyPr/>
        <a:lstStyle/>
        <a:p>
          <a:endParaRPr lang="tr-TR"/>
        </a:p>
      </dgm:t>
    </dgm:pt>
    <dgm:pt modelId="{BFE1F4D5-BCAF-4386-94E1-403750DE4B68}" type="sibTrans" cxnId="{5C50A8EB-45BC-4E03-B3CA-DAA746C4B7C8}">
      <dgm:prSet/>
      <dgm:spPr/>
      <dgm:t>
        <a:bodyPr/>
        <a:lstStyle/>
        <a:p>
          <a:endParaRPr lang="tr-TR"/>
        </a:p>
      </dgm:t>
    </dgm:pt>
    <dgm:pt modelId="{4AFFE467-9E32-46BC-BCE6-15A4236AD3C4}" type="pres">
      <dgm:prSet presAssocID="{99B24650-C730-4030-89CA-122D1A235479}" presName="Name0" presStyleCnt="0">
        <dgm:presLayoutVars>
          <dgm:orgChart val="1"/>
          <dgm:chPref val="1"/>
          <dgm:dir/>
          <dgm:animOne val="branch"/>
          <dgm:animLvl val="lvl"/>
          <dgm:resizeHandles/>
        </dgm:presLayoutVars>
      </dgm:prSet>
      <dgm:spPr/>
      <dgm:t>
        <a:bodyPr/>
        <a:lstStyle/>
        <a:p>
          <a:endParaRPr lang="tr-TR"/>
        </a:p>
      </dgm:t>
    </dgm:pt>
    <dgm:pt modelId="{243D9BD9-DA8A-4575-809D-146B6AF75C65}" type="pres">
      <dgm:prSet presAssocID="{5C243E7E-BF90-47C3-A39F-98C93DC8C8AB}" presName="hierRoot1" presStyleCnt="0">
        <dgm:presLayoutVars>
          <dgm:hierBranch val="init"/>
        </dgm:presLayoutVars>
      </dgm:prSet>
      <dgm:spPr/>
    </dgm:pt>
    <dgm:pt modelId="{8FF234BD-BB87-4166-99F6-844B34F86BAE}" type="pres">
      <dgm:prSet presAssocID="{5C243E7E-BF90-47C3-A39F-98C93DC8C8AB}" presName="rootComposite1" presStyleCnt="0"/>
      <dgm:spPr/>
    </dgm:pt>
    <dgm:pt modelId="{62201DF7-73DC-479C-8E58-FC304CC2F201}" type="pres">
      <dgm:prSet presAssocID="{5C243E7E-BF90-47C3-A39F-98C93DC8C8AB}" presName="rootText1" presStyleLbl="alignAcc1" presStyleIdx="0" presStyleCnt="0">
        <dgm:presLayoutVars>
          <dgm:chPref val="3"/>
        </dgm:presLayoutVars>
      </dgm:prSet>
      <dgm:spPr/>
      <dgm:t>
        <a:bodyPr/>
        <a:lstStyle/>
        <a:p>
          <a:endParaRPr lang="tr-TR"/>
        </a:p>
      </dgm:t>
    </dgm:pt>
    <dgm:pt modelId="{29F73B73-A68C-4C54-9EF4-D6A22EA83859}" type="pres">
      <dgm:prSet presAssocID="{5C243E7E-BF90-47C3-A39F-98C93DC8C8AB}" presName="topArc1" presStyleLbl="parChTrans1D1" presStyleIdx="0" presStyleCnt="8"/>
      <dgm:spPr/>
    </dgm:pt>
    <dgm:pt modelId="{2950CFE8-94B8-412B-8F90-0E2255F90DEA}" type="pres">
      <dgm:prSet presAssocID="{5C243E7E-BF90-47C3-A39F-98C93DC8C8AB}" presName="bottomArc1" presStyleLbl="parChTrans1D1" presStyleIdx="1" presStyleCnt="8"/>
      <dgm:spPr/>
    </dgm:pt>
    <dgm:pt modelId="{2E3FB0CC-9F37-419C-ACC6-4FCC6195C3AB}" type="pres">
      <dgm:prSet presAssocID="{5C243E7E-BF90-47C3-A39F-98C93DC8C8AB}" presName="topConnNode1" presStyleLbl="node1" presStyleIdx="0" presStyleCnt="0"/>
      <dgm:spPr/>
      <dgm:t>
        <a:bodyPr/>
        <a:lstStyle/>
        <a:p>
          <a:endParaRPr lang="tr-TR"/>
        </a:p>
      </dgm:t>
    </dgm:pt>
    <dgm:pt modelId="{7DA027C5-6339-4487-9322-F611B44E4405}" type="pres">
      <dgm:prSet presAssocID="{5C243E7E-BF90-47C3-A39F-98C93DC8C8AB}" presName="hierChild2" presStyleCnt="0"/>
      <dgm:spPr/>
    </dgm:pt>
    <dgm:pt modelId="{475E8EBE-A8DC-44B8-BB6E-F5037A63581A}" type="pres">
      <dgm:prSet presAssocID="{2F013504-967C-4B3E-8DBE-B386D1BE0238}" presName="Name28" presStyleLbl="parChTrans1D2" presStyleIdx="0" presStyleCnt="3"/>
      <dgm:spPr/>
      <dgm:t>
        <a:bodyPr/>
        <a:lstStyle/>
        <a:p>
          <a:endParaRPr lang="tr-TR"/>
        </a:p>
      </dgm:t>
    </dgm:pt>
    <dgm:pt modelId="{5C176446-445F-41C1-B13E-0D24FE61179F}" type="pres">
      <dgm:prSet presAssocID="{6CA9D940-7EDE-40DC-AABD-F38CA55BFB58}" presName="hierRoot2" presStyleCnt="0">
        <dgm:presLayoutVars>
          <dgm:hierBranch val="init"/>
        </dgm:presLayoutVars>
      </dgm:prSet>
      <dgm:spPr/>
    </dgm:pt>
    <dgm:pt modelId="{3CCD9B0D-E1C8-4011-8F7E-CBC417E00EBE}" type="pres">
      <dgm:prSet presAssocID="{6CA9D940-7EDE-40DC-AABD-F38CA55BFB58}" presName="rootComposite2" presStyleCnt="0"/>
      <dgm:spPr/>
    </dgm:pt>
    <dgm:pt modelId="{97E86CF3-0B07-4A21-8F0D-D05E7246D811}" type="pres">
      <dgm:prSet presAssocID="{6CA9D940-7EDE-40DC-AABD-F38CA55BFB58}" presName="rootText2" presStyleLbl="alignAcc1" presStyleIdx="0" presStyleCnt="0">
        <dgm:presLayoutVars>
          <dgm:chPref val="3"/>
        </dgm:presLayoutVars>
      </dgm:prSet>
      <dgm:spPr/>
      <dgm:t>
        <a:bodyPr/>
        <a:lstStyle/>
        <a:p>
          <a:endParaRPr lang="tr-TR"/>
        </a:p>
      </dgm:t>
    </dgm:pt>
    <dgm:pt modelId="{0D6AA026-537B-46C0-8602-3461C2C9A23D}" type="pres">
      <dgm:prSet presAssocID="{6CA9D940-7EDE-40DC-AABD-F38CA55BFB58}" presName="topArc2" presStyleLbl="parChTrans1D1" presStyleIdx="2" presStyleCnt="8"/>
      <dgm:spPr/>
    </dgm:pt>
    <dgm:pt modelId="{7FD3EC59-58BC-4860-8F5C-654268352066}" type="pres">
      <dgm:prSet presAssocID="{6CA9D940-7EDE-40DC-AABD-F38CA55BFB58}" presName="bottomArc2" presStyleLbl="parChTrans1D1" presStyleIdx="3" presStyleCnt="8"/>
      <dgm:spPr/>
    </dgm:pt>
    <dgm:pt modelId="{D2FEB428-EF4E-423A-BAF6-CA579666A569}" type="pres">
      <dgm:prSet presAssocID="{6CA9D940-7EDE-40DC-AABD-F38CA55BFB58}" presName="topConnNode2" presStyleLbl="node2" presStyleIdx="0" presStyleCnt="0"/>
      <dgm:spPr/>
      <dgm:t>
        <a:bodyPr/>
        <a:lstStyle/>
        <a:p>
          <a:endParaRPr lang="tr-TR"/>
        </a:p>
      </dgm:t>
    </dgm:pt>
    <dgm:pt modelId="{3308C7BD-AF59-4ED7-9DA6-100DDA5A9BFD}" type="pres">
      <dgm:prSet presAssocID="{6CA9D940-7EDE-40DC-AABD-F38CA55BFB58}" presName="hierChild4" presStyleCnt="0"/>
      <dgm:spPr/>
    </dgm:pt>
    <dgm:pt modelId="{058CB55E-4B50-4650-A743-5ADD7AD5CEFA}" type="pres">
      <dgm:prSet presAssocID="{6CA9D940-7EDE-40DC-AABD-F38CA55BFB58}" presName="hierChild5" presStyleCnt="0"/>
      <dgm:spPr/>
    </dgm:pt>
    <dgm:pt modelId="{CA64BDCC-5991-40A6-B3B2-3DE066D1B056}" type="pres">
      <dgm:prSet presAssocID="{8444D6C2-CE1B-465A-A473-CDB78B5C3F2C}" presName="Name28" presStyleLbl="parChTrans1D2" presStyleIdx="1" presStyleCnt="3"/>
      <dgm:spPr/>
      <dgm:t>
        <a:bodyPr/>
        <a:lstStyle/>
        <a:p>
          <a:endParaRPr lang="tr-TR"/>
        </a:p>
      </dgm:t>
    </dgm:pt>
    <dgm:pt modelId="{A82DB462-EEAC-4BCD-BE03-134759C42391}" type="pres">
      <dgm:prSet presAssocID="{DB3DD193-C683-4CA9-883C-BFCEAC6E4078}" presName="hierRoot2" presStyleCnt="0">
        <dgm:presLayoutVars>
          <dgm:hierBranch val="init"/>
        </dgm:presLayoutVars>
      </dgm:prSet>
      <dgm:spPr/>
    </dgm:pt>
    <dgm:pt modelId="{0AF8B12D-24BF-469E-92B7-1BFF4FA00D08}" type="pres">
      <dgm:prSet presAssocID="{DB3DD193-C683-4CA9-883C-BFCEAC6E4078}" presName="rootComposite2" presStyleCnt="0"/>
      <dgm:spPr/>
    </dgm:pt>
    <dgm:pt modelId="{F4ED2651-ABAA-45A5-8DE1-B7086AEE474E}" type="pres">
      <dgm:prSet presAssocID="{DB3DD193-C683-4CA9-883C-BFCEAC6E4078}" presName="rootText2" presStyleLbl="alignAcc1" presStyleIdx="0" presStyleCnt="0">
        <dgm:presLayoutVars>
          <dgm:chPref val="3"/>
        </dgm:presLayoutVars>
      </dgm:prSet>
      <dgm:spPr/>
      <dgm:t>
        <a:bodyPr/>
        <a:lstStyle/>
        <a:p>
          <a:endParaRPr lang="tr-TR"/>
        </a:p>
      </dgm:t>
    </dgm:pt>
    <dgm:pt modelId="{150F92CE-D7F1-46CD-B12A-60A7B581BC36}" type="pres">
      <dgm:prSet presAssocID="{DB3DD193-C683-4CA9-883C-BFCEAC6E4078}" presName="topArc2" presStyleLbl="parChTrans1D1" presStyleIdx="4" presStyleCnt="8"/>
      <dgm:spPr/>
    </dgm:pt>
    <dgm:pt modelId="{ECF8FEA6-B7B6-42DE-98F1-EBF3C9924AE4}" type="pres">
      <dgm:prSet presAssocID="{DB3DD193-C683-4CA9-883C-BFCEAC6E4078}" presName="bottomArc2" presStyleLbl="parChTrans1D1" presStyleIdx="5" presStyleCnt="8"/>
      <dgm:spPr/>
    </dgm:pt>
    <dgm:pt modelId="{D6643A07-BE8A-45B9-81B3-2B2CEB0BB437}" type="pres">
      <dgm:prSet presAssocID="{DB3DD193-C683-4CA9-883C-BFCEAC6E4078}" presName="topConnNode2" presStyleLbl="node2" presStyleIdx="0" presStyleCnt="0"/>
      <dgm:spPr/>
      <dgm:t>
        <a:bodyPr/>
        <a:lstStyle/>
        <a:p>
          <a:endParaRPr lang="tr-TR"/>
        </a:p>
      </dgm:t>
    </dgm:pt>
    <dgm:pt modelId="{842747FF-BA8D-4806-B32E-91FD82142F12}" type="pres">
      <dgm:prSet presAssocID="{DB3DD193-C683-4CA9-883C-BFCEAC6E4078}" presName="hierChild4" presStyleCnt="0"/>
      <dgm:spPr/>
    </dgm:pt>
    <dgm:pt modelId="{6BD4BF98-526A-48BF-9D55-B0495BDE3337}" type="pres">
      <dgm:prSet presAssocID="{DB3DD193-C683-4CA9-883C-BFCEAC6E4078}" presName="hierChild5" presStyleCnt="0"/>
      <dgm:spPr/>
    </dgm:pt>
    <dgm:pt modelId="{2A495D29-C6A1-454F-BAC8-8DC8ED355553}" type="pres">
      <dgm:prSet presAssocID="{59A8C2AE-0CC0-4FC8-9A59-7BC6A077CC92}" presName="Name28" presStyleLbl="parChTrans1D2" presStyleIdx="2" presStyleCnt="3"/>
      <dgm:spPr/>
      <dgm:t>
        <a:bodyPr/>
        <a:lstStyle/>
        <a:p>
          <a:endParaRPr lang="tr-TR"/>
        </a:p>
      </dgm:t>
    </dgm:pt>
    <dgm:pt modelId="{65B71EC0-057B-493A-AFCA-CF40DFF43F5E}" type="pres">
      <dgm:prSet presAssocID="{27FFD3DF-1F3E-43DF-83E0-23AFD2B881A5}" presName="hierRoot2" presStyleCnt="0">
        <dgm:presLayoutVars>
          <dgm:hierBranch val="init"/>
        </dgm:presLayoutVars>
      </dgm:prSet>
      <dgm:spPr/>
    </dgm:pt>
    <dgm:pt modelId="{17154B50-0A41-433A-B6D1-74631539E355}" type="pres">
      <dgm:prSet presAssocID="{27FFD3DF-1F3E-43DF-83E0-23AFD2B881A5}" presName="rootComposite2" presStyleCnt="0"/>
      <dgm:spPr/>
    </dgm:pt>
    <dgm:pt modelId="{462758A9-E8F6-4278-B928-3CE865173A03}" type="pres">
      <dgm:prSet presAssocID="{27FFD3DF-1F3E-43DF-83E0-23AFD2B881A5}" presName="rootText2" presStyleLbl="alignAcc1" presStyleIdx="0" presStyleCnt="0">
        <dgm:presLayoutVars>
          <dgm:chPref val="3"/>
        </dgm:presLayoutVars>
      </dgm:prSet>
      <dgm:spPr/>
      <dgm:t>
        <a:bodyPr/>
        <a:lstStyle/>
        <a:p>
          <a:endParaRPr lang="tr-TR"/>
        </a:p>
      </dgm:t>
    </dgm:pt>
    <dgm:pt modelId="{D8A97C14-61C8-4D2C-87DA-48958F01585C}" type="pres">
      <dgm:prSet presAssocID="{27FFD3DF-1F3E-43DF-83E0-23AFD2B881A5}" presName="topArc2" presStyleLbl="parChTrans1D1" presStyleIdx="6" presStyleCnt="8"/>
      <dgm:spPr/>
    </dgm:pt>
    <dgm:pt modelId="{1CA59D6F-39D9-42C3-9D38-76476A65528E}" type="pres">
      <dgm:prSet presAssocID="{27FFD3DF-1F3E-43DF-83E0-23AFD2B881A5}" presName="bottomArc2" presStyleLbl="parChTrans1D1" presStyleIdx="7" presStyleCnt="8"/>
      <dgm:spPr/>
    </dgm:pt>
    <dgm:pt modelId="{F59236EE-A8F2-4DBB-BDF1-F7F3E031D0D1}" type="pres">
      <dgm:prSet presAssocID="{27FFD3DF-1F3E-43DF-83E0-23AFD2B881A5}" presName="topConnNode2" presStyleLbl="node2" presStyleIdx="0" presStyleCnt="0"/>
      <dgm:spPr/>
      <dgm:t>
        <a:bodyPr/>
        <a:lstStyle/>
        <a:p>
          <a:endParaRPr lang="tr-TR"/>
        </a:p>
      </dgm:t>
    </dgm:pt>
    <dgm:pt modelId="{7A7B4FC8-2A51-44EB-9E96-F6B1BA0319BB}" type="pres">
      <dgm:prSet presAssocID="{27FFD3DF-1F3E-43DF-83E0-23AFD2B881A5}" presName="hierChild4" presStyleCnt="0"/>
      <dgm:spPr/>
    </dgm:pt>
    <dgm:pt modelId="{B467ADF5-C0CE-4AA7-8245-090397D6C0F8}" type="pres">
      <dgm:prSet presAssocID="{27FFD3DF-1F3E-43DF-83E0-23AFD2B881A5}" presName="hierChild5" presStyleCnt="0"/>
      <dgm:spPr/>
    </dgm:pt>
    <dgm:pt modelId="{508DA7C4-161B-468B-A786-6EDD9A851991}" type="pres">
      <dgm:prSet presAssocID="{5C243E7E-BF90-47C3-A39F-98C93DC8C8AB}" presName="hierChild3" presStyleCnt="0"/>
      <dgm:spPr/>
    </dgm:pt>
  </dgm:ptLst>
  <dgm:cxnLst>
    <dgm:cxn modelId="{EE9E105A-F270-4C1E-90E0-FB7253E74CC7}" type="presOf" srcId="{59A8C2AE-0CC0-4FC8-9A59-7BC6A077CC92}" destId="{2A495D29-C6A1-454F-BAC8-8DC8ED355553}" srcOrd="0" destOrd="0" presId="urn:microsoft.com/office/officeart/2008/layout/HalfCircleOrganizationChart"/>
    <dgm:cxn modelId="{89ECA867-5ECE-49A5-9DC6-970F0567A1CA}" srcId="{99B24650-C730-4030-89CA-122D1A235479}" destId="{5C243E7E-BF90-47C3-A39F-98C93DC8C8AB}" srcOrd="0" destOrd="0" parTransId="{A90AF0C1-B8D1-4DC1-A7A3-126A12BD5E85}" sibTransId="{F7D5A304-846C-444E-97F3-C363CE0F4C75}"/>
    <dgm:cxn modelId="{23EC5DA2-BEBE-4AC4-87A6-3525465D51E0}" type="presOf" srcId="{DB3DD193-C683-4CA9-883C-BFCEAC6E4078}" destId="{D6643A07-BE8A-45B9-81B3-2B2CEB0BB437}" srcOrd="1" destOrd="0" presId="urn:microsoft.com/office/officeart/2008/layout/HalfCircleOrganizationChart"/>
    <dgm:cxn modelId="{3080951C-7233-4E4C-82BA-B798424E6A78}" type="presOf" srcId="{8444D6C2-CE1B-465A-A473-CDB78B5C3F2C}" destId="{CA64BDCC-5991-40A6-B3B2-3DE066D1B056}" srcOrd="0" destOrd="0" presId="urn:microsoft.com/office/officeart/2008/layout/HalfCircleOrganizationChart"/>
    <dgm:cxn modelId="{85B9CE07-1377-4CA7-801C-6F23538AAE1B}" type="presOf" srcId="{2F013504-967C-4B3E-8DBE-B386D1BE0238}" destId="{475E8EBE-A8DC-44B8-BB6E-F5037A63581A}" srcOrd="0" destOrd="0" presId="urn:microsoft.com/office/officeart/2008/layout/HalfCircleOrganizationChart"/>
    <dgm:cxn modelId="{622B913D-F3C2-4DB8-B206-A62EDCEA48B5}" srcId="{5C243E7E-BF90-47C3-A39F-98C93DC8C8AB}" destId="{6CA9D940-7EDE-40DC-AABD-F38CA55BFB58}" srcOrd="0" destOrd="0" parTransId="{2F013504-967C-4B3E-8DBE-B386D1BE0238}" sibTransId="{562D533B-64A7-4775-AD2E-C97DB9F092B9}"/>
    <dgm:cxn modelId="{5C50A8EB-45BC-4E03-B3CA-DAA746C4B7C8}" srcId="{5C243E7E-BF90-47C3-A39F-98C93DC8C8AB}" destId="{27FFD3DF-1F3E-43DF-83E0-23AFD2B881A5}" srcOrd="2" destOrd="0" parTransId="{59A8C2AE-0CC0-4FC8-9A59-7BC6A077CC92}" sibTransId="{BFE1F4D5-BCAF-4386-94E1-403750DE4B68}"/>
    <dgm:cxn modelId="{7F1303E6-39E2-4B7D-A5D2-02E6C8314BE6}" type="presOf" srcId="{6CA9D940-7EDE-40DC-AABD-F38CA55BFB58}" destId="{97E86CF3-0B07-4A21-8F0D-D05E7246D811}" srcOrd="0" destOrd="0" presId="urn:microsoft.com/office/officeart/2008/layout/HalfCircleOrganizationChart"/>
    <dgm:cxn modelId="{DC132768-FD68-4CE9-B19F-5C3CDCE52216}" type="presOf" srcId="{5C243E7E-BF90-47C3-A39F-98C93DC8C8AB}" destId="{62201DF7-73DC-479C-8E58-FC304CC2F201}" srcOrd="0" destOrd="0" presId="urn:microsoft.com/office/officeart/2008/layout/HalfCircleOrganizationChart"/>
    <dgm:cxn modelId="{C3A3F8E6-7393-449A-A931-1CB0521F9CE2}" type="presOf" srcId="{5C243E7E-BF90-47C3-A39F-98C93DC8C8AB}" destId="{2E3FB0CC-9F37-419C-ACC6-4FCC6195C3AB}" srcOrd="1" destOrd="0" presId="urn:microsoft.com/office/officeart/2008/layout/HalfCircleOrganizationChart"/>
    <dgm:cxn modelId="{3E00042A-F610-404E-B722-30239003F06D}" type="presOf" srcId="{DB3DD193-C683-4CA9-883C-BFCEAC6E4078}" destId="{F4ED2651-ABAA-45A5-8DE1-B7086AEE474E}" srcOrd="0" destOrd="0" presId="urn:microsoft.com/office/officeart/2008/layout/HalfCircleOrganizationChart"/>
    <dgm:cxn modelId="{EAB527E6-2971-41A4-890B-4E845DA87EDB}" type="presOf" srcId="{6CA9D940-7EDE-40DC-AABD-F38CA55BFB58}" destId="{D2FEB428-EF4E-423A-BAF6-CA579666A569}" srcOrd="1" destOrd="0" presId="urn:microsoft.com/office/officeart/2008/layout/HalfCircleOrganizationChart"/>
    <dgm:cxn modelId="{50E8D06D-5DDD-49AD-ACD7-02EB8CA5CADF}" srcId="{5C243E7E-BF90-47C3-A39F-98C93DC8C8AB}" destId="{DB3DD193-C683-4CA9-883C-BFCEAC6E4078}" srcOrd="1" destOrd="0" parTransId="{8444D6C2-CE1B-465A-A473-CDB78B5C3F2C}" sibTransId="{0A61890A-3570-43AC-A949-667E46181809}"/>
    <dgm:cxn modelId="{7C1E03F3-6146-4C0F-944D-BAF0BD8E1130}" type="presOf" srcId="{99B24650-C730-4030-89CA-122D1A235479}" destId="{4AFFE467-9E32-46BC-BCE6-15A4236AD3C4}" srcOrd="0" destOrd="0" presId="urn:microsoft.com/office/officeart/2008/layout/HalfCircleOrganizationChart"/>
    <dgm:cxn modelId="{D4E1D0E8-ADAD-4934-AD59-ADBAF43F67E8}" type="presOf" srcId="{27FFD3DF-1F3E-43DF-83E0-23AFD2B881A5}" destId="{F59236EE-A8F2-4DBB-BDF1-F7F3E031D0D1}" srcOrd="1" destOrd="0" presId="urn:microsoft.com/office/officeart/2008/layout/HalfCircleOrganizationChart"/>
    <dgm:cxn modelId="{B671E53B-B341-4413-BD2F-1FFB34A344BB}" type="presOf" srcId="{27FFD3DF-1F3E-43DF-83E0-23AFD2B881A5}" destId="{462758A9-E8F6-4278-B928-3CE865173A03}" srcOrd="0" destOrd="0" presId="urn:microsoft.com/office/officeart/2008/layout/HalfCircleOrganizationChart"/>
    <dgm:cxn modelId="{F83D1C5F-FEAD-49F5-9B9E-AE3EE4AE75EF}" type="presParOf" srcId="{4AFFE467-9E32-46BC-BCE6-15A4236AD3C4}" destId="{243D9BD9-DA8A-4575-809D-146B6AF75C65}" srcOrd="0" destOrd="0" presId="urn:microsoft.com/office/officeart/2008/layout/HalfCircleOrganizationChart"/>
    <dgm:cxn modelId="{1C22033B-8CED-47E3-B03A-66A81CFC7832}" type="presParOf" srcId="{243D9BD9-DA8A-4575-809D-146B6AF75C65}" destId="{8FF234BD-BB87-4166-99F6-844B34F86BAE}" srcOrd="0" destOrd="0" presId="urn:microsoft.com/office/officeart/2008/layout/HalfCircleOrganizationChart"/>
    <dgm:cxn modelId="{232BFC91-F943-4929-9C3A-1A1FE1779564}" type="presParOf" srcId="{8FF234BD-BB87-4166-99F6-844B34F86BAE}" destId="{62201DF7-73DC-479C-8E58-FC304CC2F201}" srcOrd="0" destOrd="0" presId="urn:microsoft.com/office/officeart/2008/layout/HalfCircleOrganizationChart"/>
    <dgm:cxn modelId="{709E2D30-19D4-4E04-8FFC-A6DDC5BFF876}" type="presParOf" srcId="{8FF234BD-BB87-4166-99F6-844B34F86BAE}" destId="{29F73B73-A68C-4C54-9EF4-D6A22EA83859}" srcOrd="1" destOrd="0" presId="urn:microsoft.com/office/officeart/2008/layout/HalfCircleOrganizationChart"/>
    <dgm:cxn modelId="{D1707827-C7AE-4F2C-91D2-CB9C031F870D}" type="presParOf" srcId="{8FF234BD-BB87-4166-99F6-844B34F86BAE}" destId="{2950CFE8-94B8-412B-8F90-0E2255F90DEA}" srcOrd="2" destOrd="0" presId="urn:microsoft.com/office/officeart/2008/layout/HalfCircleOrganizationChart"/>
    <dgm:cxn modelId="{1259AB00-B5E0-4512-9907-55BBE89F2CFD}" type="presParOf" srcId="{8FF234BD-BB87-4166-99F6-844B34F86BAE}" destId="{2E3FB0CC-9F37-419C-ACC6-4FCC6195C3AB}" srcOrd="3" destOrd="0" presId="urn:microsoft.com/office/officeart/2008/layout/HalfCircleOrganizationChart"/>
    <dgm:cxn modelId="{7CB3345B-1F67-4971-930F-C892D37113A3}" type="presParOf" srcId="{243D9BD9-DA8A-4575-809D-146B6AF75C65}" destId="{7DA027C5-6339-4487-9322-F611B44E4405}" srcOrd="1" destOrd="0" presId="urn:microsoft.com/office/officeart/2008/layout/HalfCircleOrganizationChart"/>
    <dgm:cxn modelId="{F7CB7AA5-7B1E-42A0-BB02-EC6291FF8BD5}" type="presParOf" srcId="{7DA027C5-6339-4487-9322-F611B44E4405}" destId="{475E8EBE-A8DC-44B8-BB6E-F5037A63581A}" srcOrd="0" destOrd="0" presId="urn:microsoft.com/office/officeart/2008/layout/HalfCircleOrganizationChart"/>
    <dgm:cxn modelId="{65A7B356-CCC0-4F0A-8E6D-F6B8AE3E4C32}" type="presParOf" srcId="{7DA027C5-6339-4487-9322-F611B44E4405}" destId="{5C176446-445F-41C1-B13E-0D24FE61179F}" srcOrd="1" destOrd="0" presId="urn:microsoft.com/office/officeart/2008/layout/HalfCircleOrganizationChart"/>
    <dgm:cxn modelId="{432F85F5-59DB-4416-9FDF-A677C6D96C9E}" type="presParOf" srcId="{5C176446-445F-41C1-B13E-0D24FE61179F}" destId="{3CCD9B0D-E1C8-4011-8F7E-CBC417E00EBE}" srcOrd="0" destOrd="0" presId="urn:microsoft.com/office/officeart/2008/layout/HalfCircleOrganizationChart"/>
    <dgm:cxn modelId="{EF1E27C4-0DEB-498D-9F51-089328128EC7}" type="presParOf" srcId="{3CCD9B0D-E1C8-4011-8F7E-CBC417E00EBE}" destId="{97E86CF3-0B07-4A21-8F0D-D05E7246D811}" srcOrd="0" destOrd="0" presId="urn:microsoft.com/office/officeart/2008/layout/HalfCircleOrganizationChart"/>
    <dgm:cxn modelId="{827C3759-5A4F-4ACA-807C-154D804D5840}" type="presParOf" srcId="{3CCD9B0D-E1C8-4011-8F7E-CBC417E00EBE}" destId="{0D6AA026-537B-46C0-8602-3461C2C9A23D}" srcOrd="1" destOrd="0" presId="urn:microsoft.com/office/officeart/2008/layout/HalfCircleOrganizationChart"/>
    <dgm:cxn modelId="{00F2958B-666C-48CA-99D4-1DB132C68CA5}" type="presParOf" srcId="{3CCD9B0D-E1C8-4011-8F7E-CBC417E00EBE}" destId="{7FD3EC59-58BC-4860-8F5C-654268352066}" srcOrd="2" destOrd="0" presId="urn:microsoft.com/office/officeart/2008/layout/HalfCircleOrganizationChart"/>
    <dgm:cxn modelId="{FFA85D28-BED9-4DF3-984A-F8F252022EDE}" type="presParOf" srcId="{3CCD9B0D-E1C8-4011-8F7E-CBC417E00EBE}" destId="{D2FEB428-EF4E-423A-BAF6-CA579666A569}" srcOrd="3" destOrd="0" presId="urn:microsoft.com/office/officeart/2008/layout/HalfCircleOrganizationChart"/>
    <dgm:cxn modelId="{C772C4C5-B101-478C-8E81-6892CF330570}" type="presParOf" srcId="{5C176446-445F-41C1-B13E-0D24FE61179F}" destId="{3308C7BD-AF59-4ED7-9DA6-100DDA5A9BFD}" srcOrd="1" destOrd="0" presId="urn:microsoft.com/office/officeart/2008/layout/HalfCircleOrganizationChart"/>
    <dgm:cxn modelId="{6233DE4D-0B14-4E8E-8CEA-7D27E4A09756}" type="presParOf" srcId="{5C176446-445F-41C1-B13E-0D24FE61179F}" destId="{058CB55E-4B50-4650-A743-5ADD7AD5CEFA}" srcOrd="2" destOrd="0" presId="urn:microsoft.com/office/officeart/2008/layout/HalfCircleOrganizationChart"/>
    <dgm:cxn modelId="{5E623A1F-EFD7-406B-8A46-C1642203116D}" type="presParOf" srcId="{7DA027C5-6339-4487-9322-F611B44E4405}" destId="{CA64BDCC-5991-40A6-B3B2-3DE066D1B056}" srcOrd="2" destOrd="0" presId="urn:microsoft.com/office/officeart/2008/layout/HalfCircleOrganizationChart"/>
    <dgm:cxn modelId="{44B6967E-FD19-4CC8-B3FF-55F65FFE4D19}" type="presParOf" srcId="{7DA027C5-6339-4487-9322-F611B44E4405}" destId="{A82DB462-EEAC-4BCD-BE03-134759C42391}" srcOrd="3" destOrd="0" presId="urn:microsoft.com/office/officeart/2008/layout/HalfCircleOrganizationChart"/>
    <dgm:cxn modelId="{1E876873-FA26-48DC-AFC6-FCFBD791EF2E}" type="presParOf" srcId="{A82DB462-EEAC-4BCD-BE03-134759C42391}" destId="{0AF8B12D-24BF-469E-92B7-1BFF4FA00D08}" srcOrd="0" destOrd="0" presId="urn:microsoft.com/office/officeart/2008/layout/HalfCircleOrganizationChart"/>
    <dgm:cxn modelId="{782EBA44-344F-4146-B1B5-DC8C6202AE6C}" type="presParOf" srcId="{0AF8B12D-24BF-469E-92B7-1BFF4FA00D08}" destId="{F4ED2651-ABAA-45A5-8DE1-B7086AEE474E}" srcOrd="0" destOrd="0" presId="urn:microsoft.com/office/officeart/2008/layout/HalfCircleOrganizationChart"/>
    <dgm:cxn modelId="{F3006051-154F-4145-AB82-D87E4F49DDB1}" type="presParOf" srcId="{0AF8B12D-24BF-469E-92B7-1BFF4FA00D08}" destId="{150F92CE-D7F1-46CD-B12A-60A7B581BC36}" srcOrd="1" destOrd="0" presId="urn:microsoft.com/office/officeart/2008/layout/HalfCircleOrganizationChart"/>
    <dgm:cxn modelId="{3B75121A-97F5-4FF5-82CB-903FAEE7EEDB}" type="presParOf" srcId="{0AF8B12D-24BF-469E-92B7-1BFF4FA00D08}" destId="{ECF8FEA6-B7B6-42DE-98F1-EBF3C9924AE4}" srcOrd="2" destOrd="0" presId="urn:microsoft.com/office/officeart/2008/layout/HalfCircleOrganizationChart"/>
    <dgm:cxn modelId="{C782728C-103E-42BB-8EF5-F40EE0D278DF}" type="presParOf" srcId="{0AF8B12D-24BF-469E-92B7-1BFF4FA00D08}" destId="{D6643A07-BE8A-45B9-81B3-2B2CEB0BB437}" srcOrd="3" destOrd="0" presId="urn:microsoft.com/office/officeart/2008/layout/HalfCircleOrganizationChart"/>
    <dgm:cxn modelId="{9C53CD0F-E3D9-447C-98E8-D4D768849EDE}" type="presParOf" srcId="{A82DB462-EEAC-4BCD-BE03-134759C42391}" destId="{842747FF-BA8D-4806-B32E-91FD82142F12}" srcOrd="1" destOrd="0" presId="urn:microsoft.com/office/officeart/2008/layout/HalfCircleOrganizationChart"/>
    <dgm:cxn modelId="{BA704459-1261-452A-B524-0147EF80D59C}" type="presParOf" srcId="{A82DB462-EEAC-4BCD-BE03-134759C42391}" destId="{6BD4BF98-526A-48BF-9D55-B0495BDE3337}" srcOrd="2" destOrd="0" presId="urn:microsoft.com/office/officeart/2008/layout/HalfCircleOrganizationChart"/>
    <dgm:cxn modelId="{F5A89F64-1ED8-4B55-8FFF-9142C09F74CA}" type="presParOf" srcId="{7DA027C5-6339-4487-9322-F611B44E4405}" destId="{2A495D29-C6A1-454F-BAC8-8DC8ED355553}" srcOrd="4" destOrd="0" presId="urn:microsoft.com/office/officeart/2008/layout/HalfCircleOrganizationChart"/>
    <dgm:cxn modelId="{D1C93E6B-8244-4ADF-8941-4E5E3631ECD6}" type="presParOf" srcId="{7DA027C5-6339-4487-9322-F611B44E4405}" destId="{65B71EC0-057B-493A-AFCA-CF40DFF43F5E}" srcOrd="5" destOrd="0" presId="urn:microsoft.com/office/officeart/2008/layout/HalfCircleOrganizationChart"/>
    <dgm:cxn modelId="{F4FCBD81-47B2-4026-A755-53CFA2F98CAB}" type="presParOf" srcId="{65B71EC0-057B-493A-AFCA-CF40DFF43F5E}" destId="{17154B50-0A41-433A-B6D1-74631539E355}" srcOrd="0" destOrd="0" presId="urn:microsoft.com/office/officeart/2008/layout/HalfCircleOrganizationChart"/>
    <dgm:cxn modelId="{C9C783DB-DC78-47BB-9738-72FA44DE773E}" type="presParOf" srcId="{17154B50-0A41-433A-B6D1-74631539E355}" destId="{462758A9-E8F6-4278-B928-3CE865173A03}" srcOrd="0" destOrd="0" presId="urn:microsoft.com/office/officeart/2008/layout/HalfCircleOrganizationChart"/>
    <dgm:cxn modelId="{0C6FF9A2-4044-4C17-AEC2-67D2300A552F}" type="presParOf" srcId="{17154B50-0A41-433A-B6D1-74631539E355}" destId="{D8A97C14-61C8-4D2C-87DA-48958F01585C}" srcOrd="1" destOrd="0" presId="urn:microsoft.com/office/officeart/2008/layout/HalfCircleOrganizationChart"/>
    <dgm:cxn modelId="{B757468B-C1E0-4122-BF9D-FB04C967F034}" type="presParOf" srcId="{17154B50-0A41-433A-B6D1-74631539E355}" destId="{1CA59D6F-39D9-42C3-9D38-76476A65528E}" srcOrd="2" destOrd="0" presId="urn:microsoft.com/office/officeart/2008/layout/HalfCircleOrganizationChart"/>
    <dgm:cxn modelId="{2B7DF3DB-20E2-40EF-B90A-264F94697195}" type="presParOf" srcId="{17154B50-0A41-433A-B6D1-74631539E355}" destId="{F59236EE-A8F2-4DBB-BDF1-F7F3E031D0D1}" srcOrd="3" destOrd="0" presId="urn:microsoft.com/office/officeart/2008/layout/HalfCircleOrganizationChart"/>
    <dgm:cxn modelId="{606D68FD-2ECD-4470-9F3E-A3A44B385C3B}" type="presParOf" srcId="{65B71EC0-057B-493A-AFCA-CF40DFF43F5E}" destId="{7A7B4FC8-2A51-44EB-9E96-F6B1BA0319BB}" srcOrd="1" destOrd="0" presId="urn:microsoft.com/office/officeart/2008/layout/HalfCircleOrganizationChart"/>
    <dgm:cxn modelId="{FA7899F2-CC39-47D0-A178-6C96E73BB0C0}" type="presParOf" srcId="{65B71EC0-057B-493A-AFCA-CF40DFF43F5E}" destId="{B467ADF5-C0CE-4AA7-8245-090397D6C0F8}" srcOrd="2" destOrd="0" presId="urn:microsoft.com/office/officeart/2008/layout/HalfCircleOrganizationChart"/>
    <dgm:cxn modelId="{8483F754-BA09-4DC5-8D86-B35353C2CA3F}" type="presParOf" srcId="{243D9BD9-DA8A-4575-809D-146B6AF75C65}" destId="{508DA7C4-161B-468B-A786-6EDD9A851991}"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16CCBB2-A5A0-4D73-90CC-94B0D5AA1DC9}" type="doc">
      <dgm:prSet loTypeId="urn:microsoft.com/office/officeart/2005/8/layout/vList2" loCatId="list" qsTypeId="urn:microsoft.com/office/officeart/2005/8/quickstyle/simple4" qsCatId="simple" csTypeId="urn:microsoft.com/office/officeart/2005/8/colors/colorful1" csCatId="colorful" phldr="1"/>
      <dgm:spPr/>
      <dgm:t>
        <a:bodyPr/>
        <a:lstStyle/>
        <a:p>
          <a:endParaRPr lang="tr-TR"/>
        </a:p>
      </dgm:t>
    </dgm:pt>
    <dgm:pt modelId="{86A670CD-AE8E-4DC4-9D75-F86756D1B6C4}">
      <dgm:prSet phldrT="[Metin]" custT="1"/>
      <dgm:spPr/>
      <dgm:t>
        <a:bodyPr/>
        <a:lstStyle/>
        <a:p>
          <a:r>
            <a:rPr lang="tr-TR" sz="2800" dirty="0" smtClean="0"/>
            <a:t>Fiziksel İstismar</a:t>
          </a:r>
          <a:endParaRPr lang="tr-TR" sz="2800" dirty="0"/>
        </a:p>
      </dgm:t>
    </dgm:pt>
    <dgm:pt modelId="{2B4D1D92-043B-4CB9-822F-FE8433329C06}" type="parTrans" cxnId="{9E75BD84-89FB-49A7-8668-EAE03B1607C9}">
      <dgm:prSet/>
      <dgm:spPr/>
      <dgm:t>
        <a:bodyPr/>
        <a:lstStyle/>
        <a:p>
          <a:endParaRPr lang="tr-TR"/>
        </a:p>
      </dgm:t>
    </dgm:pt>
    <dgm:pt modelId="{CA7CE037-416D-4019-BABC-CF02782068C5}" type="sibTrans" cxnId="{9E75BD84-89FB-49A7-8668-EAE03B1607C9}">
      <dgm:prSet/>
      <dgm:spPr/>
      <dgm:t>
        <a:bodyPr/>
        <a:lstStyle/>
        <a:p>
          <a:endParaRPr lang="tr-TR"/>
        </a:p>
      </dgm:t>
    </dgm:pt>
    <dgm:pt modelId="{8106A35C-1B49-490E-94D9-D4D9323FC5D4}">
      <dgm:prSet phldrT="[Metin]" custT="1"/>
      <dgm:spPr/>
      <dgm:t>
        <a:bodyPr/>
        <a:lstStyle/>
        <a:p>
          <a:r>
            <a:rPr lang="tr-TR" sz="2800" dirty="0" smtClean="0"/>
            <a:t>Cinsel İstismar</a:t>
          </a:r>
          <a:endParaRPr lang="tr-TR" sz="2800" dirty="0"/>
        </a:p>
      </dgm:t>
    </dgm:pt>
    <dgm:pt modelId="{03F38E2F-06B3-40B4-A782-F89A08D84753}" type="parTrans" cxnId="{591447A1-04D2-45D4-A8D4-765A3E5F7AA2}">
      <dgm:prSet/>
      <dgm:spPr/>
      <dgm:t>
        <a:bodyPr/>
        <a:lstStyle/>
        <a:p>
          <a:endParaRPr lang="tr-TR"/>
        </a:p>
      </dgm:t>
    </dgm:pt>
    <dgm:pt modelId="{C38C8261-A238-4445-B7C1-D99BC6AD4A22}" type="sibTrans" cxnId="{591447A1-04D2-45D4-A8D4-765A3E5F7AA2}">
      <dgm:prSet/>
      <dgm:spPr/>
      <dgm:t>
        <a:bodyPr/>
        <a:lstStyle/>
        <a:p>
          <a:endParaRPr lang="tr-TR"/>
        </a:p>
      </dgm:t>
    </dgm:pt>
    <dgm:pt modelId="{39F0F585-9FFD-4B94-A18F-3D729DB9A054}">
      <dgm:prSet phldrT="[Metin]" custT="1"/>
      <dgm:spPr/>
      <dgm:t>
        <a:bodyPr/>
        <a:lstStyle/>
        <a:p>
          <a:r>
            <a:rPr lang="tr-TR" sz="2800" dirty="0" smtClean="0"/>
            <a:t>Duygusal istismar</a:t>
          </a:r>
          <a:endParaRPr lang="tr-TR" sz="2800" dirty="0"/>
        </a:p>
      </dgm:t>
    </dgm:pt>
    <dgm:pt modelId="{4589630B-FDEA-408E-BBB5-20D0DCADB380}" type="parTrans" cxnId="{90C7CC07-F344-4BDA-8D02-A9447174A4AA}">
      <dgm:prSet/>
      <dgm:spPr/>
      <dgm:t>
        <a:bodyPr/>
        <a:lstStyle/>
        <a:p>
          <a:endParaRPr lang="tr-TR"/>
        </a:p>
      </dgm:t>
    </dgm:pt>
    <dgm:pt modelId="{F66D68CB-EE7F-400B-989E-163DFB0A307A}" type="sibTrans" cxnId="{90C7CC07-F344-4BDA-8D02-A9447174A4AA}">
      <dgm:prSet/>
      <dgm:spPr/>
      <dgm:t>
        <a:bodyPr/>
        <a:lstStyle/>
        <a:p>
          <a:endParaRPr lang="tr-TR"/>
        </a:p>
      </dgm:t>
    </dgm:pt>
    <dgm:pt modelId="{F7370353-EF0E-42A3-8ED1-5A5B70BDDA75}">
      <dgm:prSet phldrT="[Metin]" custT="1"/>
      <dgm:spPr/>
      <dgm:t>
        <a:bodyPr/>
        <a:lstStyle/>
        <a:p>
          <a:r>
            <a:rPr lang="tr-TR" sz="2800" dirty="0" smtClean="0"/>
            <a:t>İhmal</a:t>
          </a:r>
          <a:endParaRPr lang="tr-TR" sz="2800" dirty="0"/>
        </a:p>
      </dgm:t>
    </dgm:pt>
    <dgm:pt modelId="{5778C3C0-4393-43FC-904B-5BD03A6961BE}" type="parTrans" cxnId="{F6ECD699-7CA6-49C8-991F-23A5BA1378E9}">
      <dgm:prSet/>
      <dgm:spPr/>
      <dgm:t>
        <a:bodyPr/>
        <a:lstStyle/>
        <a:p>
          <a:endParaRPr lang="tr-TR"/>
        </a:p>
      </dgm:t>
    </dgm:pt>
    <dgm:pt modelId="{A8E134CE-39F6-48ED-B341-8FC4026DF4EB}" type="sibTrans" cxnId="{F6ECD699-7CA6-49C8-991F-23A5BA1378E9}">
      <dgm:prSet/>
      <dgm:spPr/>
      <dgm:t>
        <a:bodyPr/>
        <a:lstStyle/>
        <a:p>
          <a:endParaRPr lang="tr-TR"/>
        </a:p>
      </dgm:t>
    </dgm:pt>
    <dgm:pt modelId="{BE530C70-696B-4B39-A6F8-5E35E2B03884}" type="pres">
      <dgm:prSet presAssocID="{D16CCBB2-A5A0-4D73-90CC-94B0D5AA1DC9}" presName="linear" presStyleCnt="0">
        <dgm:presLayoutVars>
          <dgm:animLvl val="lvl"/>
          <dgm:resizeHandles val="exact"/>
        </dgm:presLayoutVars>
      </dgm:prSet>
      <dgm:spPr/>
      <dgm:t>
        <a:bodyPr/>
        <a:lstStyle/>
        <a:p>
          <a:endParaRPr lang="tr-TR"/>
        </a:p>
      </dgm:t>
    </dgm:pt>
    <dgm:pt modelId="{422D85BC-C0E6-4111-AC7E-9E3DC63E12A6}" type="pres">
      <dgm:prSet presAssocID="{86A670CD-AE8E-4DC4-9D75-F86756D1B6C4}" presName="parentText" presStyleLbl="node1" presStyleIdx="0" presStyleCnt="4" custLinFactNeighborY="-74559">
        <dgm:presLayoutVars>
          <dgm:chMax val="0"/>
          <dgm:bulletEnabled val="1"/>
        </dgm:presLayoutVars>
      </dgm:prSet>
      <dgm:spPr/>
      <dgm:t>
        <a:bodyPr/>
        <a:lstStyle/>
        <a:p>
          <a:endParaRPr lang="tr-TR"/>
        </a:p>
      </dgm:t>
    </dgm:pt>
    <dgm:pt modelId="{353D3900-02E0-413B-8814-1F13469460D5}" type="pres">
      <dgm:prSet presAssocID="{CA7CE037-416D-4019-BABC-CF02782068C5}" presName="spacer" presStyleCnt="0"/>
      <dgm:spPr/>
    </dgm:pt>
    <dgm:pt modelId="{6DC0FA4B-4017-43C4-AAB9-C276D7A7AF6D}" type="pres">
      <dgm:prSet presAssocID="{8106A35C-1B49-490E-94D9-D4D9323FC5D4}" presName="parentText" presStyleLbl="node1" presStyleIdx="1" presStyleCnt="4">
        <dgm:presLayoutVars>
          <dgm:chMax val="0"/>
          <dgm:bulletEnabled val="1"/>
        </dgm:presLayoutVars>
      </dgm:prSet>
      <dgm:spPr/>
      <dgm:t>
        <a:bodyPr/>
        <a:lstStyle/>
        <a:p>
          <a:endParaRPr lang="tr-TR"/>
        </a:p>
      </dgm:t>
    </dgm:pt>
    <dgm:pt modelId="{CEC1CB89-0A8E-4FCC-860E-97148B1B8E22}" type="pres">
      <dgm:prSet presAssocID="{C38C8261-A238-4445-B7C1-D99BC6AD4A22}" presName="spacer" presStyleCnt="0"/>
      <dgm:spPr/>
    </dgm:pt>
    <dgm:pt modelId="{A1C06C7E-2F23-4C43-87B7-A8732E8023EF}" type="pres">
      <dgm:prSet presAssocID="{39F0F585-9FFD-4B94-A18F-3D729DB9A054}" presName="parentText" presStyleLbl="node1" presStyleIdx="2" presStyleCnt="4">
        <dgm:presLayoutVars>
          <dgm:chMax val="0"/>
          <dgm:bulletEnabled val="1"/>
        </dgm:presLayoutVars>
      </dgm:prSet>
      <dgm:spPr/>
      <dgm:t>
        <a:bodyPr/>
        <a:lstStyle/>
        <a:p>
          <a:endParaRPr lang="tr-TR"/>
        </a:p>
      </dgm:t>
    </dgm:pt>
    <dgm:pt modelId="{CE2C01D7-5B7F-4AF0-9372-94DE6518F597}" type="pres">
      <dgm:prSet presAssocID="{F66D68CB-EE7F-400B-989E-163DFB0A307A}" presName="spacer" presStyleCnt="0"/>
      <dgm:spPr/>
    </dgm:pt>
    <dgm:pt modelId="{1E8BA0EB-5364-4B19-9E7E-979478E27CAC}" type="pres">
      <dgm:prSet presAssocID="{F7370353-EF0E-42A3-8ED1-5A5B70BDDA75}" presName="parentText" presStyleLbl="node1" presStyleIdx="3" presStyleCnt="4">
        <dgm:presLayoutVars>
          <dgm:chMax val="0"/>
          <dgm:bulletEnabled val="1"/>
        </dgm:presLayoutVars>
      </dgm:prSet>
      <dgm:spPr/>
      <dgm:t>
        <a:bodyPr/>
        <a:lstStyle/>
        <a:p>
          <a:endParaRPr lang="tr-TR"/>
        </a:p>
      </dgm:t>
    </dgm:pt>
  </dgm:ptLst>
  <dgm:cxnLst>
    <dgm:cxn modelId="{39C8DE15-D914-43D1-B4A9-A0099EFDEFD0}" type="presOf" srcId="{86A670CD-AE8E-4DC4-9D75-F86756D1B6C4}" destId="{422D85BC-C0E6-4111-AC7E-9E3DC63E12A6}" srcOrd="0" destOrd="0" presId="urn:microsoft.com/office/officeart/2005/8/layout/vList2"/>
    <dgm:cxn modelId="{8B6D1CD9-8001-4E09-A459-F8A322E6C812}" type="presOf" srcId="{D16CCBB2-A5A0-4D73-90CC-94B0D5AA1DC9}" destId="{BE530C70-696B-4B39-A6F8-5E35E2B03884}" srcOrd="0" destOrd="0" presId="urn:microsoft.com/office/officeart/2005/8/layout/vList2"/>
    <dgm:cxn modelId="{F6ECD699-7CA6-49C8-991F-23A5BA1378E9}" srcId="{D16CCBB2-A5A0-4D73-90CC-94B0D5AA1DC9}" destId="{F7370353-EF0E-42A3-8ED1-5A5B70BDDA75}" srcOrd="3" destOrd="0" parTransId="{5778C3C0-4393-43FC-904B-5BD03A6961BE}" sibTransId="{A8E134CE-39F6-48ED-B341-8FC4026DF4EB}"/>
    <dgm:cxn modelId="{A4B2659D-6F70-4545-AEAA-623CC4224941}" type="presOf" srcId="{F7370353-EF0E-42A3-8ED1-5A5B70BDDA75}" destId="{1E8BA0EB-5364-4B19-9E7E-979478E27CAC}" srcOrd="0" destOrd="0" presId="urn:microsoft.com/office/officeart/2005/8/layout/vList2"/>
    <dgm:cxn modelId="{2E17C26A-0393-4B7E-89EE-C8BEDAF5D270}" type="presOf" srcId="{39F0F585-9FFD-4B94-A18F-3D729DB9A054}" destId="{A1C06C7E-2F23-4C43-87B7-A8732E8023EF}" srcOrd="0" destOrd="0" presId="urn:microsoft.com/office/officeart/2005/8/layout/vList2"/>
    <dgm:cxn modelId="{9E75BD84-89FB-49A7-8668-EAE03B1607C9}" srcId="{D16CCBB2-A5A0-4D73-90CC-94B0D5AA1DC9}" destId="{86A670CD-AE8E-4DC4-9D75-F86756D1B6C4}" srcOrd="0" destOrd="0" parTransId="{2B4D1D92-043B-4CB9-822F-FE8433329C06}" sibTransId="{CA7CE037-416D-4019-BABC-CF02782068C5}"/>
    <dgm:cxn modelId="{115B4B4B-E1B2-4047-A9AF-3C3011A4DA83}" type="presOf" srcId="{8106A35C-1B49-490E-94D9-D4D9323FC5D4}" destId="{6DC0FA4B-4017-43C4-AAB9-C276D7A7AF6D}" srcOrd="0" destOrd="0" presId="urn:microsoft.com/office/officeart/2005/8/layout/vList2"/>
    <dgm:cxn modelId="{591447A1-04D2-45D4-A8D4-765A3E5F7AA2}" srcId="{D16CCBB2-A5A0-4D73-90CC-94B0D5AA1DC9}" destId="{8106A35C-1B49-490E-94D9-D4D9323FC5D4}" srcOrd="1" destOrd="0" parTransId="{03F38E2F-06B3-40B4-A782-F89A08D84753}" sibTransId="{C38C8261-A238-4445-B7C1-D99BC6AD4A22}"/>
    <dgm:cxn modelId="{90C7CC07-F344-4BDA-8D02-A9447174A4AA}" srcId="{D16CCBB2-A5A0-4D73-90CC-94B0D5AA1DC9}" destId="{39F0F585-9FFD-4B94-A18F-3D729DB9A054}" srcOrd="2" destOrd="0" parTransId="{4589630B-FDEA-408E-BBB5-20D0DCADB380}" sibTransId="{F66D68CB-EE7F-400B-989E-163DFB0A307A}"/>
    <dgm:cxn modelId="{4D315B4F-0B16-4F81-A238-39E0B35D4A42}" type="presParOf" srcId="{BE530C70-696B-4B39-A6F8-5E35E2B03884}" destId="{422D85BC-C0E6-4111-AC7E-9E3DC63E12A6}" srcOrd="0" destOrd="0" presId="urn:microsoft.com/office/officeart/2005/8/layout/vList2"/>
    <dgm:cxn modelId="{2E9D6B96-8419-45BF-8EF6-A37D95D9BC2A}" type="presParOf" srcId="{BE530C70-696B-4B39-A6F8-5E35E2B03884}" destId="{353D3900-02E0-413B-8814-1F13469460D5}" srcOrd="1" destOrd="0" presId="urn:microsoft.com/office/officeart/2005/8/layout/vList2"/>
    <dgm:cxn modelId="{045ADAE1-EF5E-4C7D-AC53-F2294B498D84}" type="presParOf" srcId="{BE530C70-696B-4B39-A6F8-5E35E2B03884}" destId="{6DC0FA4B-4017-43C4-AAB9-C276D7A7AF6D}" srcOrd="2" destOrd="0" presId="urn:microsoft.com/office/officeart/2005/8/layout/vList2"/>
    <dgm:cxn modelId="{0B840C73-4C29-4998-9B0E-CC59CBC27397}" type="presParOf" srcId="{BE530C70-696B-4B39-A6F8-5E35E2B03884}" destId="{CEC1CB89-0A8E-4FCC-860E-97148B1B8E22}" srcOrd="3" destOrd="0" presId="urn:microsoft.com/office/officeart/2005/8/layout/vList2"/>
    <dgm:cxn modelId="{7DC324DF-E468-4373-8357-5B9681208D87}" type="presParOf" srcId="{BE530C70-696B-4B39-A6F8-5E35E2B03884}" destId="{A1C06C7E-2F23-4C43-87B7-A8732E8023EF}" srcOrd="4" destOrd="0" presId="urn:microsoft.com/office/officeart/2005/8/layout/vList2"/>
    <dgm:cxn modelId="{9FF7D697-21B9-4AD1-A4D7-ED1F85BB745F}" type="presParOf" srcId="{BE530C70-696B-4B39-A6F8-5E35E2B03884}" destId="{CE2C01D7-5B7F-4AF0-9372-94DE6518F597}" srcOrd="5" destOrd="0" presId="urn:microsoft.com/office/officeart/2005/8/layout/vList2"/>
    <dgm:cxn modelId="{7056ACE9-ED62-499E-BE6B-932CB116A7CD}" type="presParOf" srcId="{BE530C70-696B-4B39-A6F8-5E35E2B03884}" destId="{1E8BA0EB-5364-4B19-9E7E-979478E27CA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F8B572-CC73-431D-8B44-53E25BEAD312}" type="doc">
      <dgm:prSet loTypeId="urn:microsoft.com/office/officeart/2005/8/layout/chevron2" loCatId="list" qsTypeId="urn:microsoft.com/office/officeart/2005/8/quickstyle/simple1" qsCatId="simple" csTypeId="urn:microsoft.com/office/officeart/2005/8/colors/colorful4" csCatId="colorful" phldr="1"/>
      <dgm:spPr/>
      <dgm:t>
        <a:bodyPr/>
        <a:lstStyle/>
        <a:p>
          <a:endParaRPr lang="tr-TR"/>
        </a:p>
      </dgm:t>
    </dgm:pt>
    <dgm:pt modelId="{393F3FD5-7BD3-40F6-8FA7-BE56C2DCA306}">
      <dgm:prSet phldrT="[Metin]" custT="1"/>
      <dgm:spPr/>
      <dgm:t>
        <a:bodyPr/>
        <a:lstStyle/>
        <a:p>
          <a:r>
            <a:rPr lang="tr-TR" sz="2800" dirty="0" smtClean="0"/>
            <a:t>Fiziksel İstismar</a:t>
          </a:r>
          <a:endParaRPr lang="tr-TR" sz="2800" dirty="0"/>
        </a:p>
      </dgm:t>
    </dgm:pt>
    <dgm:pt modelId="{762E2B2A-ACEC-49EB-983F-1F39B8FE5DD7}" type="parTrans" cxnId="{C39BD214-3F02-4905-AC15-B0F2E5B9F87A}">
      <dgm:prSet/>
      <dgm:spPr/>
      <dgm:t>
        <a:bodyPr/>
        <a:lstStyle/>
        <a:p>
          <a:endParaRPr lang="tr-TR"/>
        </a:p>
      </dgm:t>
    </dgm:pt>
    <dgm:pt modelId="{F52719DD-5371-44A0-92C4-EF49A3493E07}" type="sibTrans" cxnId="{C39BD214-3F02-4905-AC15-B0F2E5B9F87A}">
      <dgm:prSet/>
      <dgm:spPr/>
      <dgm:t>
        <a:bodyPr/>
        <a:lstStyle/>
        <a:p>
          <a:endParaRPr lang="tr-TR"/>
        </a:p>
      </dgm:t>
    </dgm:pt>
    <dgm:pt modelId="{B88BFA5A-0E75-4405-99B9-2914225B76CB}">
      <dgm:prSet phldrT="[Metin]" custT="1"/>
      <dgm:spPr/>
      <dgm:t>
        <a:bodyPr/>
        <a:lstStyle/>
        <a:p>
          <a:pPr algn="just"/>
          <a:r>
            <a:rPr lang="tr-TR" sz="2400" dirty="0" smtClean="0"/>
            <a:t>Çocuğa karşı; sağlığına, yaşamına, gelişimine veya onuruna zarar veren ya da zarar verebilme olasılığı yüksek, kasıtlı fiziksel güç kullanılmasıdır.</a:t>
          </a:r>
          <a:endParaRPr lang="tr-TR" sz="2400" dirty="0"/>
        </a:p>
      </dgm:t>
    </dgm:pt>
    <dgm:pt modelId="{2278712D-1C8C-4C35-B5C7-04ADD3A9E9BB}" type="parTrans" cxnId="{A4EE1145-E75F-4473-AE31-F90D188BC2A3}">
      <dgm:prSet/>
      <dgm:spPr/>
      <dgm:t>
        <a:bodyPr/>
        <a:lstStyle/>
        <a:p>
          <a:endParaRPr lang="tr-TR"/>
        </a:p>
      </dgm:t>
    </dgm:pt>
    <dgm:pt modelId="{E1A86CF2-FAEA-4AA5-921D-5489CFF45CD0}" type="sibTrans" cxnId="{A4EE1145-E75F-4473-AE31-F90D188BC2A3}">
      <dgm:prSet/>
      <dgm:spPr/>
      <dgm:t>
        <a:bodyPr/>
        <a:lstStyle/>
        <a:p>
          <a:endParaRPr lang="tr-TR"/>
        </a:p>
      </dgm:t>
    </dgm:pt>
    <dgm:pt modelId="{A692F088-7021-4076-B89A-766C933E5155}" type="pres">
      <dgm:prSet presAssocID="{44F8B572-CC73-431D-8B44-53E25BEAD312}" presName="linearFlow" presStyleCnt="0">
        <dgm:presLayoutVars>
          <dgm:dir/>
          <dgm:animLvl val="lvl"/>
          <dgm:resizeHandles val="exact"/>
        </dgm:presLayoutVars>
      </dgm:prSet>
      <dgm:spPr/>
      <dgm:t>
        <a:bodyPr/>
        <a:lstStyle/>
        <a:p>
          <a:endParaRPr lang="tr-TR"/>
        </a:p>
      </dgm:t>
    </dgm:pt>
    <dgm:pt modelId="{B548951E-9035-416A-BBB2-6B280A8E5F25}" type="pres">
      <dgm:prSet presAssocID="{393F3FD5-7BD3-40F6-8FA7-BE56C2DCA306}" presName="composite" presStyleCnt="0"/>
      <dgm:spPr/>
    </dgm:pt>
    <dgm:pt modelId="{E0839B7D-8FBA-4A15-A9AA-F8944BD47ED3}" type="pres">
      <dgm:prSet presAssocID="{393F3FD5-7BD3-40F6-8FA7-BE56C2DCA306}" presName="parentText" presStyleLbl="alignNode1" presStyleIdx="0" presStyleCnt="1" custScaleY="84800">
        <dgm:presLayoutVars>
          <dgm:chMax val="1"/>
          <dgm:bulletEnabled val="1"/>
        </dgm:presLayoutVars>
      </dgm:prSet>
      <dgm:spPr/>
      <dgm:t>
        <a:bodyPr/>
        <a:lstStyle/>
        <a:p>
          <a:endParaRPr lang="tr-TR"/>
        </a:p>
      </dgm:t>
    </dgm:pt>
    <dgm:pt modelId="{C482ACBD-2400-431C-A574-C547407ADC26}" type="pres">
      <dgm:prSet presAssocID="{393F3FD5-7BD3-40F6-8FA7-BE56C2DCA306}" presName="descendantText" presStyleLbl="alignAcc1" presStyleIdx="0" presStyleCnt="1">
        <dgm:presLayoutVars>
          <dgm:bulletEnabled val="1"/>
        </dgm:presLayoutVars>
      </dgm:prSet>
      <dgm:spPr/>
      <dgm:t>
        <a:bodyPr/>
        <a:lstStyle/>
        <a:p>
          <a:endParaRPr lang="tr-TR"/>
        </a:p>
      </dgm:t>
    </dgm:pt>
  </dgm:ptLst>
  <dgm:cxnLst>
    <dgm:cxn modelId="{A4EE1145-E75F-4473-AE31-F90D188BC2A3}" srcId="{393F3FD5-7BD3-40F6-8FA7-BE56C2DCA306}" destId="{B88BFA5A-0E75-4405-99B9-2914225B76CB}" srcOrd="0" destOrd="0" parTransId="{2278712D-1C8C-4C35-B5C7-04ADD3A9E9BB}" sibTransId="{E1A86CF2-FAEA-4AA5-921D-5489CFF45CD0}"/>
    <dgm:cxn modelId="{C39BD214-3F02-4905-AC15-B0F2E5B9F87A}" srcId="{44F8B572-CC73-431D-8B44-53E25BEAD312}" destId="{393F3FD5-7BD3-40F6-8FA7-BE56C2DCA306}" srcOrd="0" destOrd="0" parTransId="{762E2B2A-ACEC-49EB-983F-1F39B8FE5DD7}" sibTransId="{F52719DD-5371-44A0-92C4-EF49A3493E07}"/>
    <dgm:cxn modelId="{7A895C0A-3564-4B02-8CF3-6E5CF180AAA9}" type="presOf" srcId="{393F3FD5-7BD3-40F6-8FA7-BE56C2DCA306}" destId="{E0839B7D-8FBA-4A15-A9AA-F8944BD47ED3}" srcOrd="0" destOrd="0" presId="urn:microsoft.com/office/officeart/2005/8/layout/chevron2"/>
    <dgm:cxn modelId="{69EC0CE2-91FA-46C8-B66C-9376F835D2CA}" type="presOf" srcId="{44F8B572-CC73-431D-8B44-53E25BEAD312}" destId="{A692F088-7021-4076-B89A-766C933E5155}" srcOrd="0" destOrd="0" presId="urn:microsoft.com/office/officeart/2005/8/layout/chevron2"/>
    <dgm:cxn modelId="{C9F389B2-BD3E-495B-9A3C-7BF7201F83B5}" type="presOf" srcId="{B88BFA5A-0E75-4405-99B9-2914225B76CB}" destId="{C482ACBD-2400-431C-A574-C547407ADC26}" srcOrd="0" destOrd="0" presId="urn:microsoft.com/office/officeart/2005/8/layout/chevron2"/>
    <dgm:cxn modelId="{36D6548B-1C0C-4242-9265-239F43A2C832}" type="presParOf" srcId="{A692F088-7021-4076-B89A-766C933E5155}" destId="{B548951E-9035-416A-BBB2-6B280A8E5F25}" srcOrd="0" destOrd="0" presId="urn:microsoft.com/office/officeart/2005/8/layout/chevron2"/>
    <dgm:cxn modelId="{003FB399-B6F6-4971-8556-C0B75150CC19}" type="presParOf" srcId="{B548951E-9035-416A-BBB2-6B280A8E5F25}" destId="{E0839B7D-8FBA-4A15-A9AA-F8944BD47ED3}" srcOrd="0" destOrd="0" presId="urn:microsoft.com/office/officeart/2005/8/layout/chevron2"/>
    <dgm:cxn modelId="{CCD43FA7-5D44-4CB1-BDBD-B336C97AE137}" type="presParOf" srcId="{B548951E-9035-416A-BBB2-6B280A8E5F25}" destId="{C482ACBD-2400-431C-A574-C547407ADC2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4F8B572-CC73-431D-8B44-53E25BEAD312}" type="doc">
      <dgm:prSet loTypeId="urn:microsoft.com/office/officeart/2005/8/layout/chevron2" loCatId="list" qsTypeId="urn:microsoft.com/office/officeart/2005/8/quickstyle/simple1" qsCatId="simple" csTypeId="urn:microsoft.com/office/officeart/2005/8/colors/colorful4" csCatId="colorful" phldr="1"/>
      <dgm:spPr/>
      <dgm:t>
        <a:bodyPr/>
        <a:lstStyle/>
        <a:p>
          <a:endParaRPr lang="tr-TR"/>
        </a:p>
      </dgm:t>
    </dgm:pt>
    <dgm:pt modelId="{393F3FD5-7BD3-40F6-8FA7-BE56C2DCA306}">
      <dgm:prSet phldrT="[Metin]" custT="1"/>
      <dgm:spPr/>
      <dgm:t>
        <a:bodyPr/>
        <a:lstStyle/>
        <a:p>
          <a:r>
            <a:rPr lang="tr-TR" sz="2400" dirty="0" smtClean="0"/>
            <a:t>Duygusal İstismar</a:t>
          </a:r>
          <a:endParaRPr lang="tr-TR" sz="2400" dirty="0"/>
        </a:p>
      </dgm:t>
    </dgm:pt>
    <dgm:pt modelId="{762E2B2A-ACEC-49EB-983F-1F39B8FE5DD7}" type="parTrans" cxnId="{C39BD214-3F02-4905-AC15-B0F2E5B9F87A}">
      <dgm:prSet/>
      <dgm:spPr/>
      <dgm:t>
        <a:bodyPr/>
        <a:lstStyle/>
        <a:p>
          <a:endParaRPr lang="tr-TR"/>
        </a:p>
      </dgm:t>
    </dgm:pt>
    <dgm:pt modelId="{F52719DD-5371-44A0-92C4-EF49A3493E07}" type="sibTrans" cxnId="{C39BD214-3F02-4905-AC15-B0F2E5B9F87A}">
      <dgm:prSet/>
      <dgm:spPr/>
      <dgm:t>
        <a:bodyPr/>
        <a:lstStyle/>
        <a:p>
          <a:endParaRPr lang="tr-TR"/>
        </a:p>
      </dgm:t>
    </dgm:pt>
    <dgm:pt modelId="{B88BFA5A-0E75-4405-99B9-2914225B76CB}">
      <dgm:prSet phldrT="[Metin]"/>
      <dgm:spPr/>
      <dgm:t>
        <a:bodyPr/>
        <a:lstStyle/>
        <a:p>
          <a:pPr algn="just"/>
          <a:r>
            <a:rPr lang="tr-TR" dirty="0" smtClean="0"/>
            <a:t>Ebeveyn ya da çocuğa bakan kişinin davranışları ya da sözleriyle çocuğun ruh sağlığını bozacak etkide bulunması ve çocuğu bu nedenle büyüme, gelişme ve ruh sağlığı açısından genetik kapasitesine ulaşmasının engellenmesidir. Bu durum bir süreç içinde, pek çok defalar tekrarlanabileceği gibi, tek bir seferde de gerçekleşebilir.</a:t>
          </a:r>
          <a:endParaRPr lang="tr-TR" dirty="0"/>
        </a:p>
      </dgm:t>
    </dgm:pt>
    <dgm:pt modelId="{2278712D-1C8C-4C35-B5C7-04ADD3A9E9BB}" type="parTrans" cxnId="{A4EE1145-E75F-4473-AE31-F90D188BC2A3}">
      <dgm:prSet/>
      <dgm:spPr/>
      <dgm:t>
        <a:bodyPr/>
        <a:lstStyle/>
        <a:p>
          <a:endParaRPr lang="tr-TR"/>
        </a:p>
      </dgm:t>
    </dgm:pt>
    <dgm:pt modelId="{E1A86CF2-FAEA-4AA5-921D-5489CFF45CD0}" type="sibTrans" cxnId="{A4EE1145-E75F-4473-AE31-F90D188BC2A3}">
      <dgm:prSet/>
      <dgm:spPr/>
      <dgm:t>
        <a:bodyPr/>
        <a:lstStyle/>
        <a:p>
          <a:endParaRPr lang="tr-TR"/>
        </a:p>
      </dgm:t>
    </dgm:pt>
    <dgm:pt modelId="{A692F088-7021-4076-B89A-766C933E5155}" type="pres">
      <dgm:prSet presAssocID="{44F8B572-CC73-431D-8B44-53E25BEAD312}" presName="linearFlow" presStyleCnt="0">
        <dgm:presLayoutVars>
          <dgm:dir/>
          <dgm:animLvl val="lvl"/>
          <dgm:resizeHandles val="exact"/>
        </dgm:presLayoutVars>
      </dgm:prSet>
      <dgm:spPr/>
      <dgm:t>
        <a:bodyPr/>
        <a:lstStyle/>
        <a:p>
          <a:endParaRPr lang="tr-TR"/>
        </a:p>
      </dgm:t>
    </dgm:pt>
    <dgm:pt modelId="{B548951E-9035-416A-BBB2-6B280A8E5F25}" type="pres">
      <dgm:prSet presAssocID="{393F3FD5-7BD3-40F6-8FA7-BE56C2DCA306}" presName="composite" presStyleCnt="0"/>
      <dgm:spPr/>
    </dgm:pt>
    <dgm:pt modelId="{E0839B7D-8FBA-4A15-A9AA-F8944BD47ED3}" type="pres">
      <dgm:prSet presAssocID="{393F3FD5-7BD3-40F6-8FA7-BE56C2DCA306}" presName="parentText" presStyleLbl="alignNode1" presStyleIdx="0" presStyleCnt="1" custScaleY="84800">
        <dgm:presLayoutVars>
          <dgm:chMax val="1"/>
          <dgm:bulletEnabled val="1"/>
        </dgm:presLayoutVars>
      </dgm:prSet>
      <dgm:spPr/>
      <dgm:t>
        <a:bodyPr/>
        <a:lstStyle/>
        <a:p>
          <a:endParaRPr lang="tr-TR"/>
        </a:p>
      </dgm:t>
    </dgm:pt>
    <dgm:pt modelId="{C482ACBD-2400-431C-A574-C547407ADC26}" type="pres">
      <dgm:prSet presAssocID="{393F3FD5-7BD3-40F6-8FA7-BE56C2DCA306}" presName="descendantText" presStyleLbl="alignAcc1" presStyleIdx="0" presStyleCnt="1">
        <dgm:presLayoutVars>
          <dgm:bulletEnabled val="1"/>
        </dgm:presLayoutVars>
      </dgm:prSet>
      <dgm:spPr/>
      <dgm:t>
        <a:bodyPr/>
        <a:lstStyle/>
        <a:p>
          <a:endParaRPr lang="tr-TR"/>
        </a:p>
      </dgm:t>
    </dgm:pt>
  </dgm:ptLst>
  <dgm:cxnLst>
    <dgm:cxn modelId="{A4EE1145-E75F-4473-AE31-F90D188BC2A3}" srcId="{393F3FD5-7BD3-40F6-8FA7-BE56C2DCA306}" destId="{B88BFA5A-0E75-4405-99B9-2914225B76CB}" srcOrd="0" destOrd="0" parTransId="{2278712D-1C8C-4C35-B5C7-04ADD3A9E9BB}" sibTransId="{E1A86CF2-FAEA-4AA5-921D-5489CFF45CD0}"/>
    <dgm:cxn modelId="{C39BD214-3F02-4905-AC15-B0F2E5B9F87A}" srcId="{44F8B572-CC73-431D-8B44-53E25BEAD312}" destId="{393F3FD5-7BD3-40F6-8FA7-BE56C2DCA306}" srcOrd="0" destOrd="0" parTransId="{762E2B2A-ACEC-49EB-983F-1F39B8FE5DD7}" sibTransId="{F52719DD-5371-44A0-92C4-EF49A3493E07}"/>
    <dgm:cxn modelId="{A66DCA29-31CA-4FF0-B97F-46494E8A0A3A}" type="presOf" srcId="{393F3FD5-7BD3-40F6-8FA7-BE56C2DCA306}" destId="{E0839B7D-8FBA-4A15-A9AA-F8944BD47ED3}" srcOrd="0" destOrd="0" presId="urn:microsoft.com/office/officeart/2005/8/layout/chevron2"/>
    <dgm:cxn modelId="{7CFC32E9-10C8-4DE1-B811-0062E07EE512}" type="presOf" srcId="{B88BFA5A-0E75-4405-99B9-2914225B76CB}" destId="{C482ACBD-2400-431C-A574-C547407ADC26}" srcOrd="0" destOrd="0" presId="urn:microsoft.com/office/officeart/2005/8/layout/chevron2"/>
    <dgm:cxn modelId="{FBE95AA7-E581-4E81-8DF2-2D0A8B5969F1}" type="presOf" srcId="{44F8B572-CC73-431D-8B44-53E25BEAD312}" destId="{A692F088-7021-4076-B89A-766C933E5155}" srcOrd="0" destOrd="0" presId="urn:microsoft.com/office/officeart/2005/8/layout/chevron2"/>
    <dgm:cxn modelId="{D63D3F92-E9C1-46A6-8840-16256891B49D}" type="presParOf" srcId="{A692F088-7021-4076-B89A-766C933E5155}" destId="{B548951E-9035-416A-BBB2-6B280A8E5F25}" srcOrd="0" destOrd="0" presId="urn:microsoft.com/office/officeart/2005/8/layout/chevron2"/>
    <dgm:cxn modelId="{C7ED5C95-8446-4DBC-A875-D9F4295DD177}" type="presParOf" srcId="{B548951E-9035-416A-BBB2-6B280A8E5F25}" destId="{E0839B7D-8FBA-4A15-A9AA-F8944BD47ED3}" srcOrd="0" destOrd="0" presId="urn:microsoft.com/office/officeart/2005/8/layout/chevron2"/>
    <dgm:cxn modelId="{9856E6F3-F03B-4B3F-977B-EECBCE3105DB}" type="presParOf" srcId="{B548951E-9035-416A-BBB2-6B280A8E5F25}" destId="{C482ACBD-2400-431C-A574-C547407ADC2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4F8B572-CC73-431D-8B44-53E25BEAD312}" type="doc">
      <dgm:prSet loTypeId="urn:microsoft.com/office/officeart/2005/8/layout/chevron2" loCatId="list" qsTypeId="urn:microsoft.com/office/officeart/2005/8/quickstyle/simple1" qsCatId="simple" csTypeId="urn:microsoft.com/office/officeart/2005/8/colors/colorful4" csCatId="colorful" phldr="1"/>
      <dgm:spPr/>
      <dgm:t>
        <a:bodyPr/>
        <a:lstStyle/>
        <a:p>
          <a:endParaRPr lang="tr-TR"/>
        </a:p>
      </dgm:t>
    </dgm:pt>
    <dgm:pt modelId="{393F3FD5-7BD3-40F6-8FA7-BE56C2DCA306}">
      <dgm:prSet phldrT="[Metin]" custT="1"/>
      <dgm:spPr/>
      <dgm:t>
        <a:bodyPr/>
        <a:lstStyle/>
        <a:p>
          <a:r>
            <a:rPr lang="tr-TR" sz="2800" dirty="0" smtClean="0"/>
            <a:t>Cinsel İstismar</a:t>
          </a:r>
          <a:endParaRPr lang="tr-TR" sz="2800" dirty="0"/>
        </a:p>
      </dgm:t>
    </dgm:pt>
    <dgm:pt modelId="{762E2B2A-ACEC-49EB-983F-1F39B8FE5DD7}" type="parTrans" cxnId="{C39BD214-3F02-4905-AC15-B0F2E5B9F87A}">
      <dgm:prSet/>
      <dgm:spPr/>
      <dgm:t>
        <a:bodyPr/>
        <a:lstStyle/>
        <a:p>
          <a:endParaRPr lang="tr-TR"/>
        </a:p>
      </dgm:t>
    </dgm:pt>
    <dgm:pt modelId="{F52719DD-5371-44A0-92C4-EF49A3493E07}" type="sibTrans" cxnId="{C39BD214-3F02-4905-AC15-B0F2E5B9F87A}">
      <dgm:prSet/>
      <dgm:spPr/>
      <dgm:t>
        <a:bodyPr/>
        <a:lstStyle/>
        <a:p>
          <a:endParaRPr lang="tr-TR"/>
        </a:p>
      </dgm:t>
    </dgm:pt>
    <dgm:pt modelId="{B88BFA5A-0E75-4405-99B9-2914225B76CB}">
      <dgm:prSet phldrT="[Metin]"/>
      <dgm:spPr/>
      <dgm:t>
        <a:bodyPr/>
        <a:lstStyle/>
        <a:p>
          <a:pPr algn="just"/>
          <a:r>
            <a:rPr lang="tr-TR" dirty="0" smtClean="0"/>
            <a:t>Çocuğun tam olarak anlayamadığı, duygusal olarak onay vermesinin mümkün olamayacağı, gelişimsel olarak hazır olmadığı ya da toplumun yasalarına, sosyal normlarına aykırı olacak şekilde bir cinsel etkinliğe dahil edilmesidir.</a:t>
          </a:r>
          <a:endParaRPr lang="tr-TR" dirty="0"/>
        </a:p>
      </dgm:t>
    </dgm:pt>
    <dgm:pt modelId="{2278712D-1C8C-4C35-B5C7-04ADD3A9E9BB}" type="parTrans" cxnId="{A4EE1145-E75F-4473-AE31-F90D188BC2A3}">
      <dgm:prSet/>
      <dgm:spPr/>
      <dgm:t>
        <a:bodyPr/>
        <a:lstStyle/>
        <a:p>
          <a:endParaRPr lang="tr-TR"/>
        </a:p>
      </dgm:t>
    </dgm:pt>
    <dgm:pt modelId="{E1A86CF2-FAEA-4AA5-921D-5489CFF45CD0}" type="sibTrans" cxnId="{A4EE1145-E75F-4473-AE31-F90D188BC2A3}">
      <dgm:prSet/>
      <dgm:spPr/>
      <dgm:t>
        <a:bodyPr/>
        <a:lstStyle/>
        <a:p>
          <a:endParaRPr lang="tr-TR"/>
        </a:p>
      </dgm:t>
    </dgm:pt>
    <dgm:pt modelId="{A692F088-7021-4076-B89A-766C933E5155}" type="pres">
      <dgm:prSet presAssocID="{44F8B572-CC73-431D-8B44-53E25BEAD312}" presName="linearFlow" presStyleCnt="0">
        <dgm:presLayoutVars>
          <dgm:dir/>
          <dgm:animLvl val="lvl"/>
          <dgm:resizeHandles val="exact"/>
        </dgm:presLayoutVars>
      </dgm:prSet>
      <dgm:spPr/>
      <dgm:t>
        <a:bodyPr/>
        <a:lstStyle/>
        <a:p>
          <a:endParaRPr lang="tr-TR"/>
        </a:p>
      </dgm:t>
    </dgm:pt>
    <dgm:pt modelId="{B548951E-9035-416A-BBB2-6B280A8E5F25}" type="pres">
      <dgm:prSet presAssocID="{393F3FD5-7BD3-40F6-8FA7-BE56C2DCA306}" presName="composite" presStyleCnt="0"/>
      <dgm:spPr/>
    </dgm:pt>
    <dgm:pt modelId="{E0839B7D-8FBA-4A15-A9AA-F8944BD47ED3}" type="pres">
      <dgm:prSet presAssocID="{393F3FD5-7BD3-40F6-8FA7-BE56C2DCA306}" presName="parentText" presStyleLbl="alignNode1" presStyleIdx="0" presStyleCnt="1" custScaleY="84800">
        <dgm:presLayoutVars>
          <dgm:chMax val="1"/>
          <dgm:bulletEnabled val="1"/>
        </dgm:presLayoutVars>
      </dgm:prSet>
      <dgm:spPr/>
      <dgm:t>
        <a:bodyPr/>
        <a:lstStyle/>
        <a:p>
          <a:endParaRPr lang="tr-TR"/>
        </a:p>
      </dgm:t>
    </dgm:pt>
    <dgm:pt modelId="{C482ACBD-2400-431C-A574-C547407ADC26}" type="pres">
      <dgm:prSet presAssocID="{393F3FD5-7BD3-40F6-8FA7-BE56C2DCA306}" presName="descendantText" presStyleLbl="alignAcc1" presStyleIdx="0" presStyleCnt="1">
        <dgm:presLayoutVars>
          <dgm:bulletEnabled val="1"/>
        </dgm:presLayoutVars>
      </dgm:prSet>
      <dgm:spPr/>
      <dgm:t>
        <a:bodyPr/>
        <a:lstStyle/>
        <a:p>
          <a:endParaRPr lang="tr-TR"/>
        </a:p>
      </dgm:t>
    </dgm:pt>
  </dgm:ptLst>
  <dgm:cxnLst>
    <dgm:cxn modelId="{A4EE1145-E75F-4473-AE31-F90D188BC2A3}" srcId="{393F3FD5-7BD3-40F6-8FA7-BE56C2DCA306}" destId="{B88BFA5A-0E75-4405-99B9-2914225B76CB}" srcOrd="0" destOrd="0" parTransId="{2278712D-1C8C-4C35-B5C7-04ADD3A9E9BB}" sibTransId="{E1A86CF2-FAEA-4AA5-921D-5489CFF45CD0}"/>
    <dgm:cxn modelId="{C39BD214-3F02-4905-AC15-B0F2E5B9F87A}" srcId="{44F8B572-CC73-431D-8B44-53E25BEAD312}" destId="{393F3FD5-7BD3-40F6-8FA7-BE56C2DCA306}" srcOrd="0" destOrd="0" parTransId="{762E2B2A-ACEC-49EB-983F-1F39B8FE5DD7}" sibTransId="{F52719DD-5371-44A0-92C4-EF49A3493E07}"/>
    <dgm:cxn modelId="{97AC28AE-3AC1-46B1-8F5D-047CEE819C90}" type="presOf" srcId="{B88BFA5A-0E75-4405-99B9-2914225B76CB}" destId="{C482ACBD-2400-431C-A574-C547407ADC26}" srcOrd="0" destOrd="0" presId="urn:microsoft.com/office/officeart/2005/8/layout/chevron2"/>
    <dgm:cxn modelId="{5BC0AEEA-1619-4485-9306-C3F64FA196C4}" type="presOf" srcId="{44F8B572-CC73-431D-8B44-53E25BEAD312}" destId="{A692F088-7021-4076-B89A-766C933E5155}" srcOrd="0" destOrd="0" presId="urn:microsoft.com/office/officeart/2005/8/layout/chevron2"/>
    <dgm:cxn modelId="{A3C86C36-B1E6-4FD6-848A-557EBF1F273D}" type="presOf" srcId="{393F3FD5-7BD3-40F6-8FA7-BE56C2DCA306}" destId="{E0839B7D-8FBA-4A15-A9AA-F8944BD47ED3}" srcOrd="0" destOrd="0" presId="urn:microsoft.com/office/officeart/2005/8/layout/chevron2"/>
    <dgm:cxn modelId="{D3C2B075-BF2A-4E22-BD41-A9448CC50487}" type="presParOf" srcId="{A692F088-7021-4076-B89A-766C933E5155}" destId="{B548951E-9035-416A-BBB2-6B280A8E5F25}" srcOrd="0" destOrd="0" presId="urn:microsoft.com/office/officeart/2005/8/layout/chevron2"/>
    <dgm:cxn modelId="{703CE9DE-08CC-4DB7-9E92-9CE44DF5E352}" type="presParOf" srcId="{B548951E-9035-416A-BBB2-6B280A8E5F25}" destId="{E0839B7D-8FBA-4A15-A9AA-F8944BD47ED3}" srcOrd="0" destOrd="0" presId="urn:microsoft.com/office/officeart/2005/8/layout/chevron2"/>
    <dgm:cxn modelId="{A8CE8D70-B6E3-45BC-B9CE-53D1B1DBD67C}" type="presParOf" srcId="{B548951E-9035-416A-BBB2-6B280A8E5F25}" destId="{C482ACBD-2400-431C-A574-C547407ADC2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63B71A9-04D7-4EEA-9496-7B3722CD12D1}" type="doc">
      <dgm:prSet loTypeId="urn:microsoft.com/office/officeart/2005/8/layout/chevron1" loCatId="process" qsTypeId="urn:microsoft.com/office/officeart/2005/8/quickstyle/simple5" qsCatId="simple" csTypeId="urn:microsoft.com/office/officeart/2005/8/colors/colorful1" csCatId="colorful" phldr="1"/>
      <dgm:spPr/>
    </dgm:pt>
    <dgm:pt modelId="{0616A591-2280-4816-A660-807035399C56}">
      <dgm:prSet phldrT="[Metin]"/>
      <dgm:spPr/>
      <dgm:t>
        <a:bodyPr/>
        <a:lstStyle/>
        <a:p>
          <a:r>
            <a:rPr lang="tr-TR" dirty="0" smtClean="0"/>
            <a:t>Çocuğu istismar ortamından en kısa sürede uzaklaştırın</a:t>
          </a:r>
          <a:endParaRPr lang="tr-TR" dirty="0"/>
        </a:p>
      </dgm:t>
    </dgm:pt>
    <dgm:pt modelId="{0D7A9A7A-8672-4FDF-85BC-2DFAFC03575D}" type="parTrans" cxnId="{2C897451-F5C3-4A04-A7F7-145845A6604C}">
      <dgm:prSet/>
      <dgm:spPr/>
      <dgm:t>
        <a:bodyPr/>
        <a:lstStyle/>
        <a:p>
          <a:endParaRPr lang="tr-TR"/>
        </a:p>
      </dgm:t>
    </dgm:pt>
    <dgm:pt modelId="{D1D2917E-A056-4655-9CC5-81ECB52EE745}" type="sibTrans" cxnId="{2C897451-F5C3-4A04-A7F7-145845A6604C}">
      <dgm:prSet/>
      <dgm:spPr/>
      <dgm:t>
        <a:bodyPr/>
        <a:lstStyle/>
        <a:p>
          <a:endParaRPr lang="tr-TR"/>
        </a:p>
      </dgm:t>
    </dgm:pt>
    <dgm:pt modelId="{0220C215-AE15-406C-94AE-3A0FC285D32B}">
      <dgm:prSet phldrT="[Metin]"/>
      <dgm:spPr/>
      <dgm:t>
        <a:bodyPr/>
        <a:lstStyle/>
        <a:p>
          <a:r>
            <a:rPr lang="tr-TR" dirty="0" smtClean="0"/>
            <a:t>Çocuğa yardım edin</a:t>
          </a:r>
          <a:endParaRPr lang="tr-TR" dirty="0"/>
        </a:p>
      </dgm:t>
    </dgm:pt>
    <dgm:pt modelId="{B00A433F-CCAD-4C3C-BE82-B2F6E6CF7D89}" type="parTrans" cxnId="{631E7685-C132-4933-8D00-76C3B6D4EDC7}">
      <dgm:prSet/>
      <dgm:spPr/>
      <dgm:t>
        <a:bodyPr/>
        <a:lstStyle/>
        <a:p>
          <a:endParaRPr lang="tr-TR"/>
        </a:p>
      </dgm:t>
    </dgm:pt>
    <dgm:pt modelId="{6A9C1710-DF7A-4453-A9F1-B69309A6565A}" type="sibTrans" cxnId="{631E7685-C132-4933-8D00-76C3B6D4EDC7}">
      <dgm:prSet/>
      <dgm:spPr/>
      <dgm:t>
        <a:bodyPr/>
        <a:lstStyle/>
        <a:p>
          <a:endParaRPr lang="tr-TR"/>
        </a:p>
      </dgm:t>
    </dgm:pt>
    <dgm:pt modelId="{CFB32AE4-AC94-44B8-918D-F3033A4495F8}">
      <dgm:prSet phldrT="[Metin]"/>
      <dgm:spPr/>
      <dgm:t>
        <a:bodyPr/>
        <a:lstStyle/>
        <a:p>
          <a:r>
            <a:rPr lang="tr-TR" dirty="0" smtClean="0"/>
            <a:t>Bildirimde bulunun</a:t>
          </a:r>
          <a:endParaRPr lang="tr-TR" dirty="0"/>
        </a:p>
      </dgm:t>
    </dgm:pt>
    <dgm:pt modelId="{9A11FD4E-7D43-4D21-9424-AA242400B09F}" type="parTrans" cxnId="{85FF5CEC-73BF-4D2A-B05D-1084F10FEB03}">
      <dgm:prSet/>
      <dgm:spPr/>
      <dgm:t>
        <a:bodyPr/>
        <a:lstStyle/>
        <a:p>
          <a:endParaRPr lang="tr-TR"/>
        </a:p>
      </dgm:t>
    </dgm:pt>
    <dgm:pt modelId="{F6CEDA24-9A36-49D0-897C-931FF4D5D529}" type="sibTrans" cxnId="{85FF5CEC-73BF-4D2A-B05D-1084F10FEB03}">
      <dgm:prSet/>
      <dgm:spPr/>
      <dgm:t>
        <a:bodyPr/>
        <a:lstStyle/>
        <a:p>
          <a:endParaRPr lang="tr-TR"/>
        </a:p>
      </dgm:t>
    </dgm:pt>
    <dgm:pt modelId="{AF7A078A-0ABE-4E68-B49E-C4F0C64736F2}" type="pres">
      <dgm:prSet presAssocID="{463B71A9-04D7-4EEA-9496-7B3722CD12D1}" presName="Name0" presStyleCnt="0">
        <dgm:presLayoutVars>
          <dgm:dir/>
          <dgm:animLvl val="lvl"/>
          <dgm:resizeHandles val="exact"/>
        </dgm:presLayoutVars>
      </dgm:prSet>
      <dgm:spPr/>
    </dgm:pt>
    <dgm:pt modelId="{FD132B56-63F3-4879-9F95-F1676072C19A}" type="pres">
      <dgm:prSet presAssocID="{0616A591-2280-4816-A660-807035399C56}" presName="parTxOnly" presStyleLbl="node1" presStyleIdx="0" presStyleCnt="3">
        <dgm:presLayoutVars>
          <dgm:chMax val="0"/>
          <dgm:chPref val="0"/>
          <dgm:bulletEnabled val="1"/>
        </dgm:presLayoutVars>
      </dgm:prSet>
      <dgm:spPr/>
      <dgm:t>
        <a:bodyPr/>
        <a:lstStyle/>
        <a:p>
          <a:endParaRPr lang="tr-TR"/>
        </a:p>
      </dgm:t>
    </dgm:pt>
    <dgm:pt modelId="{8E7DF5FF-4D33-41E5-9465-A964F4BAA19B}" type="pres">
      <dgm:prSet presAssocID="{D1D2917E-A056-4655-9CC5-81ECB52EE745}" presName="parTxOnlySpace" presStyleCnt="0"/>
      <dgm:spPr/>
    </dgm:pt>
    <dgm:pt modelId="{26022E97-E408-4CE0-BBD9-BA0109F86F14}" type="pres">
      <dgm:prSet presAssocID="{0220C215-AE15-406C-94AE-3A0FC285D32B}" presName="parTxOnly" presStyleLbl="node1" presStyleIdx="1" presStyleCnt="3">
        <dgm:presLayoutVars>
          <dgm:chMax val="0"/>
          <dgm:chPref val="0"/>
          <dgm:bulletEnabled val="1"/>
        </dgm:presLayoutVars>
      </dgm:prSet>
      <dgm:spPr/>
      <dgm:t>
        <a:bodyPr/>
        <a:lstStyle/>
        <a:p>
          <a:endParaRPr lang="tr-TR"/>
        </a:p>
      </dgm:t>
    </dgm:pt>
    <dgm:pt modelId="{02B8558F-4AB6-407C-9147-E884ED99DBDD}" type="pres">
      <dgm:prSet presAssocID="{6A9C1710-DF7A-4453-A9F1-B69309A6565A}" presName="parTxOnlySpace" presStyleCnt="0"/>
      <dgm:spPr/>
    </dgm:pt>
    <dgm:pt modelId="{6E568C7B-BE8E-4C36-B9EF-76CAA1B8D7AE}" type="pres">
      <dgm:prSet presAssocID="{CFB32AE4-AC94-44B8-918D-F3033A4495F8}" presName="parTxOnly" presStyleLbl="node1" presStyleIdx="2" presStyleCnt="3">
        <dgm:presLayoutVars>
          <dgm:chMax val="0"/>
          <dgm:chPref val="0"/>
          <dgm:bulletEnabled val="1"/>
        </dgm:presLayoutVars>
      </dgm:prSet>
      <dgm:spPr/>
      <dgm:t>
        <a:bodyPr/>
        <a:lstStyle/>
        <a:p>
          <a:endParaRPr lang="tr-TR"/>
        </a:p>
      </dgm:t>
    </dgm:pt>
  </dgm:ptLst>
  <dgm:cxnLst>
    <dgm:cxn modelId="{E720870F-394E-4BF1-9FA4-DFDE904A8FE0}" type="presOf" srcId="{0616A591-2280-4816-A660-807035399C56}" destId="{FD132B56-63F3-4879-9F95-F1676072C19A}" srcOrd="0" destOrd="0" presId="urn:microsoft.com/office/officeart/2005/8/layout/chevron1"/>
    <dgm:cxn modelId="{2C897451-F5C3-4A04-A7F7-145845A6604C}" srcId="{463B71A9-04D7-4EEA-9496-7B3722CD12D1}" destId="{0616A591-2280-4816-A660-807035399C56}" srcOrd="0" destOrd="0" parTransId="{0D7A9A7A-8672-4FDF-85BC-2DFAFC03575D}" sibTransId="{D1D2917E-A056-4655-9CC5-81ECB52EE745}"/>
    <dgm:cxn modelId="{49DDB448-BCDA-4C6B-B7E0-20E95098F999}" type="presOf" srcId="{463B71A9-04D7-4EEA-9496-7B3722CD12D1}" destId="{AF7A078A-0ABE-4E68-B49E-C4F0C64736F2}" srcOrd="0" destOrd="0" presId="urn:microsoft.com/office/officeart/2005/8/layout/chevron1"/>
    <dgm:cxn modelId="{631E7685-C132-4933-8D00-76C3B6D4EDC7}" srcId="{463B71A9-04D7-4EEA-9496-7B3722CD12D1}" destId="{0220C215-AE15-406C-94AE-3A0FC285D32B}" srcOrd="1" destOrd="0" parTransId="{B00A433F-CCAD-4C3C-BE82-B2F6E6CF7D89}" sibTransId="{6A9C1710-DF7A-4453-A9F1-B69309A6565A}"/>
    <dgm:cxn modelId="{119FC3BB-14C5-4889-BBAE-388C8DE07600}" type="presOf" srcId="{0220C215-AE15-406C-94AE-3A0FC285D32B}" destId="{26022E97-E408-4CE0-BBD9-BA0109F86F14}" srcOrd="0" destOrd="0" presId="urn:microsoft.com/office/officeart/2005/8/layout/chevron1"/>
    <dgm:cxn modelId="{F732ADCD-6FFC-4272-A087-B5E7B5D33E01}" type="presOf" srcId="{CFB32AE4-AC94-44B8-918D-F3033A4495F8}" destId="{6E568C7B-BE8E-4C36-B9EF-76CAA1B8D7AE}" srcOrd="0" destOrd="0" presId="urn:microsoft.com/office/officeart/2005/8/layout/chevron1"/>
    <dgm:cxn modelId="{85FF5CEC-73BF-4D2A-B05D-1084F10FEB03}" srcId="{463B71A9-04D7-4EEA-9496-7B3722CD12D1}" destId="{CFB32AE4-AC94-44B8-918D-F3033A4495F8}" srcOrd="2" destOrd="0" parTransId="{9A11FD4E-7D43-4D21-9424-AA242400B09F}" sibTransId="{F6CEDA24-9A36-49D0-897C-931FF4D5D529}"/>
    <dgm:cxn modelId="{F8843CBA-52C3-43B0-B3D9-12F51339CB05}" type="presParOf" srcId="{AF7A078A-0ABE-4E68-B49E-C4F0C64736F2}" destId="{FD132B56-63F3-4879-9F95-F1676072C19A}" srcOrd="0" destOrd="0" presId="urn:microsoft.com/office/officeart/2005/8/layout/chevron1"/>
    <dgm:cxn modelId="{2583B740-CE6D-44C8-8D21-8A1661C83EFC}" type="presParOf" srcId="{AF7A078A-0ABE-4E68-B49E-C4F0C64736F2}" destId="{8E7DF5FF-4D33-41E5-9465-A964F4BAA19B}" srcOrd="1" destOrd="0" presId="urn:microsoft.com/office/officeart/2005/8/layout/chevron1"/>
    <dgm:cxn modelId="{0A507921-A5C6-4DF2-B118-7E468C44FD6E}" type="presParOf" srcId="{AF7A078A-0ABE-4E68-B49E-C4F0C64736F2}" destId="{26022E97-E408-4CE0-BBD9-BA0109F86F14}" srcOrd="2" destOrd="0" presId="urn:microsoft.com/office/officeart/2005/8/layout/chevron1"/>
    <dgm:cxn modelId="{EF2B5AE1-B3C4-49D1-8D57-BA7C62D5F414}" type="presParOf" srcId="{AF7A078A-0ABE-4E68-B49E-C4F0C64736F2}" destId="{02B8558F-4AB6-407C-9147-E884ED99DBDD}" srcOrd="3" destOrd="0" presId="urn:microsoft.com/office/officeart/2005/8/layout/chevron1"/>
    <dgm:cxn modelId="{4F8052CF-C931-497B-A7C0-E9CDFBADD706}" type="presParOf" srcId="{AF7A078A-0ABE-4E68-B49E-C4F0C64736F2}" destId="{6E568C7B-BE8E-4C36-B9EF-76CAA1B8D7AE}"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470F26-62F2-42CC-92FF-CA6048E2AF6A}">
      <dsp:nvSpPr>
        <dsp:cNvPr id="0" name=""/>
        <dsp:cNvSpPr/>
      </dsp:nvSpPr>
      <dsp:spPr>
        <a:xfrm rot="5400000">
          <a:off x="4653210" y="-1828330"/>
          <a:ext cx="922920" cy="4813808"/>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tr-TR" sz="1700" kern="1200" dirty="0" smtClean="0"/>
            <a:t>1. Madde:</a:t>
          </a:r>
          <a:endParaRPr lang="tr-TR" sz="1700" kern="1200" dirty="0"/>
        </a:p>
        <a:p>
          <a:pPr marL="171450" lvl="1" indent="-171450" algn="l" defTabSz="755650">
            <a:lnSpc>
              <a:spcPct val="90000"/>
            </a:lnSpc>
            <a:spcBef>
              <a:spcPct val="0"/>
            </a:spcBef>
            <a:spcAft>
              <a:spcPct val="15000"/>
            </a:spcAft>
            <a:buChar char="••"/>
          </a:pPr>
          <a:r>
            <a:rPr lang="tr-TR" sz="1700" kern="1200" dirty="0" smtClean="0"/>
            <a:t>18 yaşından küçük her insan çocuk sayılır</a:t>
          </a:r>
          <a:endParaRPr lang="tr-TR" sz="1700" kern="1200" dirty="0"/>
        </a:p>
      </dsp:txBody>
      <dsp:txXfrm rot="-5400000">
        <a:off x="2707767" y="162166"/>
        <a:ext cx="4768755" cy="832814"/>
      </dsp:txXfrm>
    </dsp:sp>
    <dsp:sp modelId="{F003F634-6F53-4683-8D40-95C2D5E96F4E}">
      <dsp:nvSpPr>
        <dsp:cNvPr id="0" name=""/>
        <dsp:cNvSpPr/>
      </dsp:nvSpPr>
      <dsp:spPr>
        <a:xfrm>
          <a:off x="0" y="1747"/>
          <a:ext cx="2707767" cy="1153650"/>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kern="1200" dirty="0" smtClean="0"/>
            <a:t>Çocuk Hakları Sözleşmesi</a:t>
          </a:r>
          <a:endParaRPr lang="tr-TR" sz="2000" kern="1200" dirty="0"/>
        </a:p>
      </dsp:txBody>
      <dsp:txXfrm>
        <a:off x="56317" y="58064"/>
        <a:ext cx="2595133" cy="1041016"/>
      </dsp:txXfrm>
    </dsp:sp>
    <dsp:sp modelId="{1DE2BE45-BCA2-41FF-96D0-8168927078C2}">
      <dsp:nvSpPr>
        <dsp:cNvPr id="0" name=""/>
        <dsp:cNvSpPr/>
      </dsp:nvSpPr>
      <dsp:spPr>
        <a:xfrm rot="5400000">
          <a:off x="4653210" y="-616998"/>
          <a:ext cx="922920" cy="4813808"/>
        </a:xfrm>
        <a:prstGeom prst="round2Same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tr-TR" sz="1700" kern="1200" dirty="0" smtClean="0"/>
            <a:t>3. Madde:</a:t>
          </a:r>
          <a:endParaRPr lang="tr-TR" sz="1700" kern="1200" dirty="0"/>
        </a:p>
        <a:p>
          <a:pPr marL="171450" lvl="1" indent="-171450" algn="l" defTabSz="755650">
            <a:lnSpc>
              <a:spcPct val="90000"/>
            </a:lnSpc>
            <a:spcBef>
              <a:spcPct val="0"/>
            </a:spcBef>
            <a:spcAft>
              <a:spcPct val="15000"/>
            </a:spcAft>
            <a:buChar char="••"/>
          </a:pPr>
          <a:r>
            <a:rPr lang="tr-TR" sz="1700" kern="1200" dirty="0" smtClean="0"/>
            <a:t>Daha erken ergin(reşit) olsa bile 18 yaşını doldurmamış kimse çocuk sayılır</a:t>
          </a:r>
          <a:endParaRPr lang="tr-TR" sz="1700" kern="1200" dirty="0"/>
        </a:p>
      </dsp:txBody>
      <dsp:txXfrm rot="-5400000">
        <a:off x="2707767" y="1373498"/>
        <a:ext cx="4768755" cy="832814"/>
      </dsp:txXfrm>
    </dsp:sp>
    <dsp:sp modelId="{6961B6AC-5562-467B-AADD-B8656BEC564B}">
      <dsp:nvSpPr>
        <dsp:cNvPr id="0" name=""/>
        <dsp:cNvSpPr/>
      </dsp:nvSpPr>
      <dsp:spPr>
        <a:xfrm>
          <a:off x="0" y="1213080"/>
          <a:ext cx="2707767" cy="115365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kern="1200" dirty="0" smtClean="0"/>
            <a:t>5395 Sayılı Çocuk Koruma Kanunu</a:t>
          </a:r>
          <a:endParaRPr lang="tr-TR" sz="2000" kern="1200" dirty="0"/>
        </a:p>
      </dsp:txBody>
      <dsp:txXfrm>
        <a:off x="56317" y="1269397"/>
        <a:ext cx="2595133" cy="1041016"/>
      </dsp:txXfrm>
    </dsp:sp>
    <dsp:sp modelId="{4341A541-A6CE-481A-9FEB-BFD34379D2C7}">
      <dsp:nvSpPr>
        <dsp:cNvPr id="0" name=""/>
        <dsp:cNvSpPr/>
      </dsp:nvSpPr>
      <dsp:spPr>
        <a:xfrm rot="5400000">
          <a:off x="4653210" y="594334"/>
          <a:ext cx="922920" cy="4813808"/>
        </a:xfrm>
        <a:prstGeom prst="round2Same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tr-TR" sz="1700" kern="1200" dirty="0" smtClean="0"/>
            <a:t>6 Madde:</a:t>
          </a:r>
          <a:endParaRPr lang="tr-TR" sz="1700" kern="1200" dirty="0"/>
        </a:p>
        <a:p>
          <a:pPr marL="171450" lvl="1" indent="-171450" algn="l" defTabSz="755650">
            <a:lnSpc>
              <a:spcPct val="90000"/>
            </a:lnSpc>
            <a:spcBef>
              <a:spcPct val="0"/>
            </a:spcBef>
            <a:spcAft>
              <a:spcPct val="15000"/>
            </a:spcAft>
            <a:buChar char="••"/>
          </a:pPr>
          <a:r>
            <a:rPr lang="tr-TR" sz="1700" kern="1200" dirty="0" smtClean="0"/>
            <a:t>Çocuk deyiminden 18 yaşını doldurmamış kişi anlaşılır</a:t>
          </a:r>
          <a:endParaRPr lang="tr-TR" sz="1700" kern="1200" dirty="0"/>
        </a:p>
      </dsp:txBody>
      <dsp:txXfrm rot="-5400000">
        <a:off x="2707767" y="2584831"/>
        <a:ext cx="4768755" cy="832814"/>
      </dsp:txXfrm>
    </dsp:sp>
    <dsp:sp modelId="{C5E990E6-F8DA-41A2-976C-3EC65667C7A9}">
      <dsp:nvSpPr>
        <dsp:cNvPr id="0" name=""/>
        <dsp:cNvSpPr/>
      </dsp:nvSpPr>
      <dsp:spPr>
        <a:xfrm>
          <a:off x="0" y="2424413"/>
          <a:ext cx="2707767" cy="1153650"/>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kern="1200" dirty="0" smtClean="0"/>
            <a:t>5237 Sayılı Türk Ceza Kanunu</a:t>
          </a:r>
          <a:endParaRPr lang="tr-TR" sz="2000" kern="1200" dirty="0"/>
        </a:p>
      </dsp:txBody>
      <dsp:txXfrm>
        <a:off x="56317" y="2480730"/>
        <a:ext cx="2595133" cy="10410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495D29-C6A1-454F-BAC8-8DC8ED355553}">
      <dsp:nvSpPr>
        <dsp:cNvPr id="0" name=""/>
        <dsp:cNvSpPr/>
      </dsp:nvSpPr>
      <dsp:spPr>
        <a:xfrm>
          <a:off x="4032448" y="2560738"/>
          <a:ext cx="2852986" cy="495146"/>
        </a:xfrm>
        <a:custGeom>
          <a:avLst/>
          <a:gdLst/>
          <a:ahLst/>
          <a:cxnLst/>
          <a:rect l="0" t="0" r="0" b="0"/>
          <a:pathLst>
            <a:path>
              <a:moveTo>
                <a:pt x="0" y="0"/>
              </a:moveTo>
              <a:lnTo>
                <a:pt x="0" y="247573"/>
              </a:lnTo>
              <a:lnTo>
                <a:pt x="2852986" y="247573"/>
              </a:lnTo>
              <a:lnTo>
                <a:pt x="2852986" y="49514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64BDCC-5991-40A6-B3B2-3DE066D1B056}">
      <dsp:nvSpPr>
        <dsp:cNvPr id="0" name=""/>
        <dsp:cNvSpPr/>
      </dsp:nvSpPr>
      <dsp:spPr>
        <a:xfrm>
          <a:off x="3986727" y="2560738"/>
          <a:ext cx="91440" cy="495146"/>
        </a:xfrm>
        <a:custGeom>
          <a:avLst/>
          <a:gdLst/>
          <a:ahLst/>
          <a:cxnLst/>
          <a:rect l="0" t="0" r="0" b="0"/>
          <a:pathLst>
            <a:path>
              <a:moveTo>
                <a:pt x="45720" y="0"/>
              </a:moveTo>
              <a:lnTo>
                <a:pt x="45720" y="49514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75E8EBE-A8DC-44B8-BB6E-F5037A63581A}">
      <dsp:nvSpPr>
        <dsp:cNvPr id="0" name=""/>
        <dsp:cNvSpPr/>
      </dsp:nvSpPr>
      <dsp:spPr>
        <a:xfrm>
          <a:off x="1179461" y="2560738"/>
          <a:ext cx="2852986" cy="495146"/>
        </a:xfrm>
        <a:custGeom>
          <a:avLst/>
          <a:gdLst/>
          <a:ahLst/>
          <a:cxnLst/>
          <a:rect l="0" t="0" r="0" b="0"/>
          <a:pathLst>
            <a:path>
              <a:moveTo>
                <a:pt x="2852986" y="0"/>
              </a:moveTo>
              <a:lnTo>
                <a:pt x="2852986" y="247573"/>
              </a:lnTo>
              <a:lnTo>
                <a:pt x="0" y="247573"/>
              </a:lnTo>
              <a:lnTo>
                <a:pt x="0" y="49514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F73B73-A68C-4C54-9EF4-D6A22EA83859}">
      <dsp:nvSpPr>
        <dsp:cNvPr id="0" name=""/>
        <dsp:cNvSpPr/>
      </dsp:nvSpPr>
      <dsp:spPr>
        <a:xfrm>
          <a:off x="3442987" y="1381818"/>
          <a:ext cx="1178920" cy="1178920"/>
        </a:xfrm>
        <a:prstGeom prst="arc">
          <a:avLst>
            <a:gd name="adj1" fmla="val 13200000"/>
            <a:gd name="adj2" fmla="val 19200000"/>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50CFE8-94B8-412B-8F90-0E2255F90DEA}">
      <dsp:nvSpPr>
        <dsp:cNvPr id="0" name=""/>
        <dsp:cNvSpPr/>
      </dsp:nvSpPr>
      <dsp:spPr>
        <a:xfrm>
          <a:off x="3442987" y="1381818"/>
          <a:ext cx="1178920" cy="1178920"/>
        </a:xfrm>
        <a:prstGeom prst="arc">
          <a:avLst>
            <a:gd name="adj1" fmla="val 2400000"/>
            <a:gd name="adj2" fmla="val 8400000"/>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201DF7-73DC-479C-8E58-FC304CC2F201}">
      <dsp:nvSpPr>
        <dsp:cNvPr id="0" name=""/>
        <dsp:cNvSpPr/>
      </dsp:nvSpPr>
      <dsp:spPr>
        <a:xfrm>
          <a:off x="2853527" y="1594024"/>
          <a:ext cx="2357840" cy="75450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İhmal ve İstismar</a:t>
          </a:r>
          <a:endParaRPr lang="tr-TR" sz="1300" kern="1200" dirty="0"/>
        </a:p>
      </dsp:txBody>
      <dsp:txXfrm>
        <a:off x="2853527" y="1594024"/>
        <a:ext cx="2357840" cy="754508"/>
      </dsp:txXfrm>
    </dsp:sp>
    <dsp:sp modelId="{0D6AA026-537B-46C0-8602-3461C2C9A23D}">
      <dsp:nvSpPr>
        <dsp:cNvPr id="0" name=""/>
        <dsp:cNvSpPr/>
      </dsp:nvSpPr>
      <dsp:spPr>
        <a:xfrm>
          <a:off x="590001" y="3055885"/>
          <a:ext cx="1178920" cy="1178920"/>
        </a:xfrm>
        <a:prstGeom prst="arc">
          <a:avLst>
            <a:gd name="adj1" fmla="val 13200000"/>
            <a:gd name="adj2" fmla="val 19200000"/>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D3EC59-58BC-4860-8F5C-654268352066}">
      <dsp:nvSpPr>
        <dsp:cNvPr id="0" name=""/>
        <dsp:cNvSpPr/>
      </dsp:nvSpPr>
      <dsp:spPr>
        <a:xfrm>
          <a:off x="590001" y="3055885"/>
          <a:ext cx="1178920" cy="1178920"/>
        </a:xfrm>
        <a:prstGeom prst="arc">
          <a:avLst>
            <a:gd name="adj1" fmla="val 2400000"/>
            <a:gd name="adj2" fmla="val 8400000"/>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E86CF3-0B07-4A21-8F0D-D05E7246D811}">
      <dsp:nvSpPr>
        <dsp:cNvPr id="0" name=""/>
        <dsp:cNvSpPr/>
      </dsp:nvSpPr>
      <dsp:spPr>
        <a:xfrm>
          <a:off x="541" y="3268090"/>
          <a:ext cx="2357840" cy="75450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Çocuğun gelişimini zedeleyen</a:t>
          </a:r>
          <a:endParaRPr lang="tr-TR" sz="1300" kern="1200" dirty="0"/>
        </a:p>
      </dsp:txBody>
      <dsp:txXfrm>
        <a:off x="541" y="3268090"/>
        <a:ext cx="2357840" cy="754508"/>
      </dsp:txXfrm>
    </dsp:sp>
    <dsp:sp modelId="{150F92CE-D7F1-46CD-B12A-60A7B581BC36}">
      <dsp:nvSpPr>
        <dsp:cNvPr id="0" name=""/>
        <dsp:cNvSpPr/>
      </dsp:nvSpPr>
      <dsp:spPr>
        <a:xfrm>
          <a:off x="3442987" y="3055885"/>
          <a:ext cx="1178920" cy="1178920"/>
        </a:xfrm>
        <a:prstGeom prst="arc">
          <a:avLst>
            <a:gd name="adj1" fmla="val 13200000"/>
            <a:gd name="adj2" fmla="val 19200000"/>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F8FEA6-B7B6-42DE-98F1-EBF3C9924AE4}">
      <dsp:nvSpPr>
        <dsp:cNvPr id="0" name=""/>
        <dsp:cNvSpPr/>
      </dsp:nvSpPr>
      <dsp:spPr>
        <a:xfrm>
          <a:off x="3442987" y="3055885"/>
          <a:ext cx="1178920" cy="1178920"/>
        </a:xfrm>
        <a:prstGeom prst="arc">
          <a:avLst>
            <a:gd name="adj1" fmla="val 2400000"/>
            <a:gd name="adj2" fmla="val 8400000"/>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ED2651-ABAA-45A5-8DE1-B7086AEE474E}">
      <dsp:nvSpPr>
        <dsp:cNvPr id="0" name=""/>
        <dsp:cNvSpPr/>
      </dsp:nvSpPr>
      <dsp:spPr>
        <a:xfrm>
          <a:off x="2853527" y="3268090"/>
          <a:ext cx="2357840" cy="75450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Anne/baba/bakım verici ya da herhangi bir yetişkin tarafından yapılan</a:t>
          </a:r>
          <a:endParaRPr lang="tr-TR" sz="1300" kern="1200" dirty="0"/>
        </a:p>
      </dsp:txBody>
      <dsp:txXfrm>
        <a:off x="2853527" y="3268090"/>
        <a:ext cx="2357840" cy="754508"/>
      </dsp:txXfrm>
    </dsp:sp>
    <dsp:sp modelId="{D8A97C14-61C8-4D2C-87DA-48958F01585C}">
      <dsp:nvSpPr>
        <dsp:cNvPr id="0" name=""/>
        <dsp:cNvSpPr/>
      </dsp:nvSpPr>
      <dsp:spPr>
        <a:xfrm>
          <a:off x="6295974" y="3055885"/>
          <a:ext cx="1178920" cy="1178920"/>
        </a:xfrm>
        <a:prstGeom prst="arc">
          <a:avLst>
            <a:gd name="adj1" fmla="val 13200000"/>
            <a:gd name="adj2" fmla="val 19200000"/>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A59D6F-39D9-42C3-9D38-76476A65528E}">
      <dsp:nvSpPr>
        <dsp:cNvPr id="0" name=""/>
        <dsp:cNvSpPr/>
      </dsp:nvSpPr>
      <dsp:spPr>
        <a:xfrm>
          <a:off x="6295974" y="3055885"/>
          <a:ext cx="1178920" cy="1178920"/>
        </a:xfrm>
        <a:prstGeom prst="arc">
          <a:avLst>
            <a:gd name="adj1" fmla="val 2400000"/>
            <a:gd name="adj2" fmla="val 8400000"/>
          </a:avLst>
        </a:pr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2758A9-E8F6-4278-B928-3CE865173A03}">
      <dsp:nvSpPr>
        <dsp:cNvPr id="0" name=""/>
        <dsp:cNvSpPr/>
      </dsp:nvSpPr>
      <dsp:spPr>
        <a:xfrm>
          <a:off x="5706514" y="3268090"/>
          <a:ext cx="2357840" cy="75450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tr-TR" sz="1300" kern="1200" dirty="0" smtClean="0"/>
            <a:t>Toplumsal ahlak kuralları tarafından yanlış olduğu kabul edilmiş olan eylem ya da eylemsizlikler</a:t>
          </a:r>
          <a:endParaRPr lang="tr-TR" sz="1300" kern="1200" dirty="0"/>
        </a:p>
      </dsp:txBody>
      <dsp:txXfrm>
        <a:off x="5706514" y="3268090"/>
        <a:ext cx="2357840" cy="7545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2D85BC-C0E6-4111-AC7E-9E3DC63E12A6}">
      <dsp:nvSpPr>
        <dsp:cNvPr id="0" name=""/>
        <dsp:cNvSpPr/>
      </dsp:nvSpPr>
      <dsp:spPr>
        <a:xfrm>
          <a:off x="0" y="0"/>
          <a:ext cx="5976664" cy="767520"/>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tr-TR" sz="2800" kern="1200" dirty="0" smtClean="0"/>
            <a:t>Fiziksel İstismar</a:t>
          </a:r>
          <a:endParaRPr lang="tr-TR" sz="2800" kern="1200" dirty="0"/>
        </a:p>
      </dsp:txBody>
      <dsp:txXfrm>
        <a:off x="37467" y="37467"/>
        <a:ext cx="5901730" cy="692586"/>
      </dsp:txXfrm>
    </dsp:sp>
    <dsp:sp modelId="{6DC0FA4B-4017-43C4-AAB9-C276D7A7AF6D}">
      <dsp:nvSpPr>
        <dsp:cNvPr id="0" name=""/>
        <dsp:cNvSpPr/>
      </dsp:nvSpPr>
      <dsp:spPr>
        <a:xfrm>
          <a:off x="0" y="901632"/>
          <a:ext cx="5976664" cy="76752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tr-TR" sz="2800" kern="1200" dirty="0" smtClean="0"/>
            <a:t>Cinsel İstismar</a:t>
          </a:r>
          <a:endParaRPr lang="tr-TR" sz="2800" kern="1200" dirty="0"/>
        </a:p>
      </dsp:txBody>
      <dsp:txXfrm>
        <a:off x="37467" y="939099"/>
        <a:ext cx="5901730" cy="692586"/>
      </dsp:txXfrm>
    </dsp:sp>
    <dsp:sp modelId="{A1C06C7E-2F23-4C43-87B7-A8732E8023EF}">
      <dsp:nvSpPr>
        <dsp:cNvPr id="0" name=""/>
        <dsp:cNvSpPr/>
      </dsp:nvSpPr>
      <dsp:spPr>
        <a:xfrm>
          <a:off x="0" y="1787232"/>
          <a:ext cx="5976664" cy="767520"/>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tr-TR" sz="2800" kern="1200" dirty="0" smtClean="0"/>
            <a:t>Duygusal istismar</a:t>
          </a:r>
          <a:endParaRPr lang="tr-TR" sz="2800" kern="1200" dirty="0"/>
        </a:p>
      </dsp:txBody>
      <dsp:txXfrm>
        <a:off x="37467" y="1824699"/>
        <a:ext cx="5901730" cy="692586"/>
      </dsp:txXfrm>
    </dsp:sp>
    <dsp:sp modelId="{1E8BA0EB-5364-4B19-9E7E-979478E27CAC}">
      <dsp:nvSpPr>
        <dsp:cNvPr id="0" name=""/>
        <dsp:cNvSpPr/>
      </dsp:nvSpPr>
      <dsp:spPr>
        <a:xfrm>
          <a:off x="0" y="2672832"/>
          <a:ext cx="5976664" cy="767520"/>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tr-TR" sz="2800" kern="1200" dirty="0" smtClean="0"/>
            <a:t>İhmal</a:t>
          </a:r>
          <a:endParaRPr lang="tr-TR" sz="2800" kern="1200" dirty="0"/>
        </a:p>
      </dsp:txBody>
      <dsp:txXfrm>
        <a:off x="37467" y="2710299"/>
        <a:ext cx="5901730" cy="6925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839B7D-8FBA-4A15-A9AA-F8944BD47ED3}">
      <dsp:nvSpPr>
        <dsp:cNvPr id="0" name=""/>
        <dsp:cNvSpPr/>
      </dsp:nvSpPr>
      <dsp:spPr>
        <a:xfrm rot="5400000">
          <a:off x="-266429" y="540059"/>
          <a:ext cx="3053139" cy="2520280"/>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tr-TR" sz="2800" kern="1200" dirty="0" smtClean="0"/>
            <a:t>Fiziksel İstismar</a:t>
          </a:r>
          <a:endParaRPr lang="tr-TR" sz="2800" kern="1200" dirty="0"/>
        </a:p>
      </dsp:txBody>
      <dsp:txXfrm rot="-5400000">
        <a:off x="1" y="1533769"/>
        <a:ext cx="2520280" cy="532859"/>
      </dsp:txXfrm>
    </dsp:sp>
    <dsp:sp modelId="{C482ACBD-2400-431C-A574-C547407ADC26}">
      <dsp:nvSpPr>
        <dsp:cNvPr id="0" name=""/>
        <dsp:cNvSpPr/>
      </dsp:nvSpPr>
      <dsp:spPr>
        <a:xfrm rot="5400000">
          <a:off x="3942438" y="-1148527"/>
          <a:ext cx="2340260" cy="5184576"/>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just" defTabSz="1066800">
            <a:lnSpc>
              <a:spcPct val="90000"/>
            </a:lnSpc>
            <a:spcBef>
              <a:spcPct val="0"/>
            </a:spcBef>
            <a:spcAft>
              <a:spcPct val="15000"/>
            </a:spcAft>
            <a:buChar char="••"/>
          </a:pPr>
          <a:r>
            <a:rPr lang="tr-TR" sz="2400" kern="1200" dirty="0" smtClean="0"/>
            <a:t>Çocuğa karşı; sağlığına, yaşamına, gelişimine veya onuruna zarar veren ya da zarar verebilme olasılığı yüksek, kasıtlı fiziksel güç kullanılmasıdır.</a:t>
          </a:r>
          <a:endParaRPr lang="tr-TR" sz="2400" kern="1200" dirty="0"/>
        </a:p>
      </dsp:txBody>
      <dsp:txXfrm rot="-5400000">
        <a:off x="2520280" y="387873"/>
        <a:ext cx="5070334" cy="21117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839B7D-8FBA-4A15-A9AA-F8944BD47ED3}">
      <dsp:nvSpPr>
        <dsp:cNvPr id="0" name=""/>
        <dsp:cNvSpPr/>
      </dsp:nvSpPr>
      <dsp:spPr>
        <a:xfrm rot="5400000">
          <a:off x="-255772" y="518457"/>
          <a:ext cx="2931013" cy="2419468"/>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tr-TR" sz="2400" kern="1200" dirty="0" smtClean="0"/>
            <a:t>Duygusal İstismar</a:t>
          </a:r>
          <a:endParaRPr lang="tr-TR" sz="2400" kern="1200" dirty="0"/>
        </a:p>
      </dsp:txBody>
      <dsp:txXfrm rot="-5400000">
        <a:off x="1" y="1472418"/>
        <a:ext cx="2419468" cy="511545"/>
      </dsp:txXfrm>
    </dsp:sp>
    <dsp:sp modelId="{C482ACBD-2400-431C-A574-C547407ADC26}">
      <dsp:nvSpPr>
        <dsp:cNvPr id="0" name=""/>
        <dsp:cNvSpPr/>
      </dsp:nvSpPr>
      <dsp:spPr>
        <a:xfrm rot="5400000">
          <a:off x="3902833" y="-1220679"/>
          <a:ext cx="2246649" cy="5213379"/>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just" defTabSz="800100">
            <a:lnSpc>
              <a:spcPct val="90000"/>
            </a:lnSpc>
            <a:spcBef>
              <a:spcPct val="0"/>
            </a:spcBef>
            <a:spcAft>
              <a:spcPct val="15000"/>
            </a:spcAft>
            <a:buChar char="••"/>
          </a:pPr>
          <a:r>
            <a:rPr lang="tr-TR" sz="1800" kern="1200" dirty="0" smtClean="0"/>
            <a:t>Ebeveyn ya da çocuğa bakan kişinin davranışları ya da sözleriyle çocuğun ruh sağlığını bozacak etkide bulunması ve çocuğu bu nedenle büyüme, gelişme ve ruh sağlığı açısından genetik kapasitesine ulaşmasının engellenmesidir. Bu durum bir süreç içinde, pek çok defalar tekrarlanabileceği gibi, tek bir seferde de gerçekleşebilir.</a:t>
          </a:r>
          <a:endParaRPr lang="tr-TR" sz="1800" kern="1200" dirty="0"/>
        </a:p>
      </dsp:txBody>
      <dsp:txXfrm rot="-5400000">
        <a:off x="2419468" y="372358"/>
        <a:ext cx="5103707" cy="202730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839B7D-8FBA-4A15-A9AA-F8944BD47ED3}">
      <dsp:nvSpPr>
        <dsp:cNvPr id="0" name=""/>
        <dsp:cNvSpPr/>
      </dsp:nvSpPr>
      <dsp:spPr>
        <a:xfrm rot="5400000">
          <a:off x="-250443" y="507656"/>
          <a:ext cx="2869950" cy="2369063"/>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tr-TR" sz="2800" kern="1200" dirty="0" smtClean="0"/>
            <a:t>Cinsel İstismar</a:t>
          </a:r>
          <a:endParaRPr lang="tr-TR" sz="2800" kern="1200" dirty="0"/>
        </a:p>
      </dsp:txBody>
      <dsp:txXfrm rot="-5400000">
        <a:off x="1" y="1441745"/>
        <a:ext cx="2369063" cy="500887"/>
      </dsp:txXfrm>
    </dsp:sp>
    <dsp:sp modelId="{C482ACBD-2400-431C-A574-C547407ADC26}">
      <dsp:nvSpPr>
        <dsp:cNvPr id="0" name=""/>
        <dsp:cNvSpPr/>
      </dsp:nvSpPr>
      <dsp:spPr>
        <a:xfrm rot="5400000">
          <a:off x="4045049" y="-1418773"/>
          <a:ext cx="2199844" cy="5551816"/>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just" defTabSz="1022350">
            <a:lnSpc>
              <a:spcPct val="90000"/>
            </a:lnSpc>
            <a:spcBef>
              <a:spcPct val="0"/>
            </a:spcBef>
            <a:spcAft>
              <a:spcPct val="15000"/>
            </a:spcAft>
            <a:buChar char="••"/>
          </a:pPr>
          <a:r>
            <a:rPr lang="tr-TR" sz="2300" kern="1200" dirty="0" smtClean="0"/>
            <a:t>Çocuğun tam olarak anlayamadığı, duygusal olarak onay vermesinin mümkün olamayacağı, gelişimsel olarak hazır olmadığı ya da toplumun yasalarına, sosyal normlarına aykırı olacak şekilde bir cinsel etkinliğe dahil edilmesidir.</a:t>
          </a:r>
          <a:endParaRPr lang="tr-TR" sz="2300" kern="1200" dirty="0"/>
        </a:p>
      </dsp:txBody>
      <dsp:txXfrm rot="-5400000">
        <a:off x="2369063" y="364601"/>
        <a:ext cx="5444428" cy="198506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132B56-63F3-4879-9F95-F1676072C19A}">
      <dsp:nvSpPr>
        <dsp:cNvPr id="0" name=""/>
        <dsp:cNvSpPr/>
      </dsp:nvSpPr>
      <dsp:spPr>
        <a:xfrm>
          <a:off x="2203" y="1252965"/>
          <a:ext cx="2684702" cy="1073881"/>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tr-TR" sz="1800" kern="1200" dirty="0" smtClean="0"/>
            <a:t>Çocuğu istismar ortamından en kısa sürede uzaklaştırın</a:t>
          </a:r>
          <a:endParaRPr lang="tr-TR" sz="1800" kern="1200" dirty="0"/>
        </a:p>
      </dsp:txBody>
      <dsp:txXfrm>
        <a:off x="539144" y="1252965"/>
        <a:ext cx="1610821" cy="1073881"/>
      </dsp:txXfrm>
    </dsp:sp>
    <dsp:sp modelId="{26022E97-E408-4CE0-BBD9-BA0109F86F14}">
      <dsp:nvSpPr>
        <dsp:cNvPr id="0" name=""/>
        <dsp:cNvSpPr/>
      </dsp:nvSpPr>
      <dsp:spPr>
        <a:xfrm>
          <a:off x="2418436" y="1252965"/>
          <a:ext cx="2684702" cy="1073881"/>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tr-TR" sz="1800" kern="1200" dirty="0" smtClean="0"/>
            <a:t>Çocuğa yardım edin</a:t>
          </a:r>
          <a:endParaRPr lang="tr-TR" sz="1800" kern="1200" dirty="0"/>
        </a:p>
      </dsp:txBody>
      <dsp:txXfrm>
        <a:off x="2955377" y="1252965"/>
        <a:ext cx="1610821" cy="1073881"/>
      </dsp:txXfrm>
    </dsp:sp>
    <dsp:sp modelId="{6E568C7B-BE8E-4C36-B9EF-76CAA1B8D7AE}">
      <dsp:nvSpPr>
        <dsp:cNvPr id="0" name=""/>
        <dsp:cNvSpPr/>
      </dsp:nvSpPr>
      <dsp:spPr>
        <a:xfrm>
          <a:off x="4834668" y="1252965"/>
          <a:ext cx="2684702" cy="1073881"/>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009" tIns="24003" rIns="24003" bIns="24003" numCol="1" spcCol="1270" anchor="ctr" anchorCtr="0">
          <a:noAutofit/>
        </a:bodyPr>
        <a:lstStyle/>
        <a:p>
          <a:pPr lvl="0" algn="ctr" defTabSz="800100">
            <a:lnSpc>
              <a:spcPct val="90000"/>
            </a:lnSpc>
            <a:spcBef>
              <a:spcPct val="0"/>
            </a:spcBef>
            <a:spcAft>
              <a:spcPct val="35000"/>
            </a:spcAft>
          </a:pPr>
          <a:r>
            <a:rPr lang="tr-TR" sz="1800" kern="1200" dirty="0" smtClean="0"/>
            <a:t>Bildirimde bulunun</a:t>
          </a:r>
          <a:endParaRPr lang="tr-TR" sz="1800" kern="1200" dirty="0"/>
        </a:p>
      </dsp:txBody>
      <dsp:txXfrm>
        <a:off x="5371609" y="1252965"/>
        <a:ext cx="1610821" cy="107388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8D10B2-9ED4-4C21-86A5-91D6A9F5C940}" type="datetimeFigureOut">
              <a:rPr lang="tr-TR" smtClean="0"/>
              <a:t>29.12.2022</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DADEE6-87FD-4BBB-8545-12F34F91375F}" type="slidenum">
              <a:rPr lang="tr-TR" smtClean="0"/>
              <a:t>‹#›</a:t>
            </a:fld>
            <a:endParaRPr lang="tr-TR"/>
          </a:p>
        </p:txBody>
      </p:sp>
    </p:spTree>
    <p:extLst>
      <p:ext uri="{BB962C8B-B14F-4D97-AF65-F5344CB8AC3E}">
        <p14:creationId xmlns:p14="http://schemas.microsoft.com/office/powerpoint/2010/main" val="310568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C3BEF77-F96B-4927-A1FB-295815915777}" type="slidenum">
              <a:rPr lang="tr-TR" smtClean="0"/>
              <a:t>45</a:t>
            </a:fld>
            <a:endParaRPr lang="tr-TR"/>
          </a:p>
        </p:txBody>
      </p:sp>
    </p:spTree>
    <p:extLst>
      <p:ext uri="{BB962C8B-B14F-4D97-AF65-F5344CB8AC3E}">
        <p14:creationId xmlns:p14="http://schemas.microsoft.com/office/powerpoint/2010/main" val="3079625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29.12.2022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29.12.2022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29.12.2022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29.12.2022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29.12.2022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29.12.2022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29.12.2022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29.12.2022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29.12.2022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29.12.2022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29.12.2022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29.12.2022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microsoft.com/office/2007/relationships/hdphoto" Target="../media/hdphoto1.wdp"/></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images.google.com/imgres?imgurl=http://www.maxandmaudes.com/images/products/2311.jpg&amp;imgrefurl=http://www.maxandmaudes.com/swimwear.htm&amp;h=214&amp;w=176&amp;sz=40&amp;hl=en&amp;start=1&amp;tbnid=uUmbP3mbU1ALvM:&amp;tbnh=106&amp;tbnw=87&amp;prev=/images?q=bathing+suit+for+kids&amp;svnum=10&amp;hl=en&amp;lr=" TargetMode="External"/><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3.jpe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cohum.giresun.edu.tr/Files/ckFiles/cohum-giresun-edu-tr/e%C4%9Fitim%20materyali%202.pdf" TargetMode="External"/><Relationship Id="rId2" Type="http://schemas.openxmlformats.org/officeDocument/2006/relationships/hyperlink" Target="https://hatayarge.meb.gov.tr/meb_iys_dosyalar/2022_05/09102138_Yhmal_ve_Ystismar.pdf" TargetMode="External"/><Relationship Id="rId1" Type="http://schemas.openxmlformats.org/officeDocument/2006/relationships/slideLayout" Target="../slideLayouts/slideLayout2.xml"/><Relationship Id="rId4" Type="http://schemas.openxmlformats.org/officeDocument/2006/relationships/hyperlink" Target="https://cocukistismari.wordpress.com/2013/09/30/5-altin-kural-cocuklari-cinsel-tacizden-koruyalim/" TargetMode="External"/></Relationships>
</file>

<file path=ppt/slides/_rels/slide82.xml.rels><?xml version="1.0" encoding="UTF-8" standalone="yes"?>
<Relationships xmlns="http://schemas.openxmlformats.org/package/2006/relationships"><Relationship Id="rId3" Type="http://schemas.openxmlformats.org/officeDocument/2006/relationships/hyperlink" Target="https://yayin.diyanet.gov.tr/File/Download?path=sorularla_mahremiyet_bilinci.pdf&amp;id=420" TargetMode="External"/><Relationship Id="rId2" Type="http://schemas.openxmlformats.org/officeDocument/2006/relationships/hyperlink" Target="https://www.aile.gov.tr/media/99850/tum-yonleriyle-mahremiyet.pdf" TargetMode="External"/><Relationship Id="rId1" Type="http://schemas.openxmlformats.org/officeDocument/2006/relationships/slideLayout" Target="../slideLayouts/slideLayout2.xml"/><Relationship Id="rId4" Type="http://schemas.openxmlformats.org/officeDocument/2006/relationships/hyperlink" Target="https://slideplayer.biz.tr/slide/18083062/" TargetMode="External"/></Relationships>
</file>

<file path=ppt/slides/_rels/slide83.xml.rels><?xml version="1.0" encoding="UTF-8" standalone="yes"?>
<Relationships xmlns="http://schemas.openxmlformats.org/package/2006/relationships"><Relationship Id="rId3" Type="http://schemas.openxmlformats.org/officeDocument/2006/relationships/hyperlink" Target="https://www.resmigazete.gov.tr/eskiler/2005/07/20050715-1.htm" TargetMode="External"/><Relationship Id="rId2" Type="http://schemas.openxmlformats.org/officeDocument/2006/relationships/hyperlink" Target="https://dergipark.org.tr/en/pub/gpd/issue/54914/774648" TargetMode="External"/><Relationship Id="rId1" Type="http://schemas.openxmlformats.org/officeDocument/2006/relationships/slideLayout" Target="../slideLayouts/slideLayout2.xml"/><Relationship Id="rId5" Type="http://schemas.openxmlformats.org/officeDocument/2006/relationships/hyperlink" Target="https://orgm.meb.gov.tr/meb_iys_dosyalar/2018_04/05104328_1.Yocuk_Yhmal_ve_YstismarY_HakkYnda_Genel_Bilgi.pdf" TargetMode="External"/><Relationship Id="rId4" Type="http://schemas.openxmlformats.org/officeDocument/2006/relationships/hyperlink" Target="https://dergipark.org.tr/tr/download/article-file/464433" TargetMode="Externa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1700808"/>
            <a:ext cx="9144000" cy="2808312"/>
          </a:xfrm>
        </p:spPr>
        <p:txBody>
          <a:bodyPr>
            <a:noAutofit/>
          </a:bodyPr>
          <a:lstStyle/>
          <a:p>
            <a:r>
              <a:rPr lang="tr-TR" sz="4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ÇOCUK </a:t>
            </a:r>
            <a:r>
              <a:rPr lang="tr-TR" sz="4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İHMAL-İSTİSMARI </a:t>
            </a:r>
            <a:br>
              <a:rPr lang="tr-TR" sz="4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tr-TR" sz="4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VE </a:t>
            </a:r>
            <a:br>
              <a:rPr lang="tr-TR" sz="4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tr-TR" sz="4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DİJİTAL </a:t>
            </a:r>
            <a:r>
              <a:rPr lang="tr-TR" sz="48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MAHREMİYET</a:t>
            </a:r>
            <a:endParaRPr lang="tr-TR" sz="4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1335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a:xfrm>
            <a:off x="457200" y="0"/>
            <a:ext cx="8229600" cy="1143000"/>
          </a:xfrm>
        </p:spPr>
        <p:txBody>
          <a:bodyPr>
            <a:normAutofit/>
          </a:bodyPr>
          <a:lstStyle/>
          <a:p>
            <a:r>
              <a:rPr lang="tr-TR" altLang="tr-TR" sz="3600" b="1" dirty="0" smtClean="0">
                <a:latin typeface="Times New Roman" panose="02020603050405020304" pitchFamily="18" charset="0"/>
                <a:cs typeface="Times New Roman" panose="02020603050405020304" pitchFamily="18" charset="0"/>
              </a:rPr>
              <a:t>Kötü Dokunma</a:t>
            </a:r>
          </a:p>
        </p:txBody>
      </p:sp>
      <p:sp>
        <p:nvSpPr>
          <p:cNvPr id="80899" name="Rectangle 3"/>
          <p:cNvSpPr>
            <a:spLocks noGrp="1" noChangeArrowheads="1"/>
          </p:cNvSpPr>
          <p:nvPr>
            <p:ph type="body" idx="4294967295"/>
          </p:nvPr>
        </p:nvSpPr>
        <p:spPr>
          <a:xfrm>
            <a:off x="381000" y="990600"/>
            <a:ext cx="8305800" cy="4742656"/>
          </a:xfrm>
        </p:spPr>
        <p:txBody>
          <a:bodyPr>
            <a:normAutofit fontScale="92500" lnSpcReduction="10000"/>
          </a:bodyPr>
          <a:lstStyle/>
          <a:p>
            <a:pPr algn="just">
              <a:lnSpc>
                <a:spcPct val="90000"/>
              </a:lnSpc>
            </a:pPr>
            <a:r>
              <a:rPr lang="tr-TR" altLang="tr-TR" sz="2800" dirty="0" smtClean="0">
                <a:latin typeface="Times New Roman" panose="02020603050405020304" pitchFamily="18" charset="0"/>
                <a:cs typeface="Times New Roman" panose="02020603050405020304" pitchFamily="18" charset="0"/>
              </a:rPr>
              <a:t>Kendini </a:t>
            </a:r>
            <a:r>
              <a:rPr lang="tr-TR" altLang="tr-TR" sz="2800" dirty="0">
                <a:latin typeface="Times New Roman" panose="02020603050405020304" pitchFamily="18" charset="0"/>
                <a:cs typeface="Times New Roman" panose="02020603050405020304" pitchFamily="18" charset="0"/>
              </a:rPr>
              <a:t>kötü </a:t>
            </a:r>
            <a:r>
              <a:rPr lang="tr-TR" altLang="tr-TR" sz="2800" dirty="0" smtClean="0">
                <a:latin typeface="Times New Roman" panose="02020603050405020304" pitchFamily="18" charset="0"/>
                <a:cs typeface="Times New Roman" panose="02020603050405020304" pitchFamily="18" charset="0"/>
              </a:rPr>
              <a:t>hissettiren hoşlanmadığın </a:t>
            </a:r>
            <a:r>
              <a:rPr lang="tr-TR" altLang="tr-TR" sz="2800" dirty="0">
                <a:latin typeface="Times New Roman" panose="02020603050405020304" pitchFamily="18" charset="0"/>
                <a:cs typeface="Times New Roman" panose="02020603050405020304" pitchFamily="18" charset="0"/>
              </a:rPr>
              <a:t>her </a:t>
            </a:r>
            <a:r>
              <a:rPr lang="tr-TR" altLang="tr-TR" sz="2800" dirty="0" smtClean="0">
                <a:latin typeface="Times New Roman" panose="02020603050405020304" pitchFamily="18" charset="0"/>
                <a:cs typeface="Times New Roman" panose="02020603050405020304" pitchFamily="18" charset="0"/>
              </a:rPr>
              <a:t>dokunuş kötü </a:t>
            </a:r>
            <a:r>
              <a:rPr lang="tr-TR" altLang="tr-TR" sz="2800" dirty="0">
                <a:latin typeface="Times New Roman" panose="02020603050405020304" pitchFamily="18" charset="0"/>
                <a:cs typeface="Times New Roman" panose="02020603050405020304" pitchFamily="18" charset="0"/>
              </a:rPr>
              <a:t>dokunuştur!</a:t>
            </a:r>
          </a:p>
          <a:p>
            <a:pPr algn="just">
              <a:lnSpc>
                <a:spcPct val="90000"/>
              </a:lnSpc>
            </a:pPr>
            <a:r>
              <a:rPr lang="tr-TR" altLang="tr-TR" sz="2800" dirty="0" smtClean="0">
                <a:latin typeface="Times New Roman" panose="02020603050405020304" pitchFamily="18" charset="0"/>
                <a:cs typeface="Times New Roman" panose="02020603050405020304" pitchFamily="18" charset="0"/>
              </a:rPr>
              <a:t>Dokunulmasını istemediğin halde sana dokunulursa bu bir kötü dokunmadır.</a:t>
            </a:r>
          </a:p>
          <a:p>
            <a:pPr algn="just">
              <a:lnSpc>
                <a:spcPct val="90000"/>
              </a:lnSpc>
            </a:pPr>
            <a:r>
              <a:rPr lang="tr-TR" altLang="tr-TR" sz="2800" dirty="0" smtClean="0">
                <a:latin typeface="Times New Roman" panose="02020603050405020304" pitchFamily="18" charset="0"/>
                <a:cs typeface="Times New Roman" panose="02020603050405020304" pitchFamily="18" charset="0"/>
              </a:rPr>
              <a:t>Dokunan kişi kendini rahatsız hissetmene neden oluyorsa, bu kötü bir dokunmadır.</a:t>
            </a:r>
          </a:p>
          <a:p>
            <a:pPr algn="just">
              <a:lnSpc>
                <a:spcPct val="90000"/>
              </a:lnSpc>
            </a:pPr>
            <a:r>
              <a:rPr lang="tr-TR" altLang="tr-TR" sz="2800" dirty="0" smtClean="0">
                <a:latin typeface="Times New Roman" panose="02020603050405020304" pitchFamily="18" charset="0"/>
                <a:cs typeface="Times New Roman" panose="02020603050405020304" pitchFamily="18" charset="0"/>
              </a:rPr>
              <a:t>Dokunma seni korkutuyor ve sinirlendiriyorsa bu bir kötü dokunmadır.</a:t>
            </a:r>
          </a:p>
          <a:p>
            <a:pPr algn="just">
              <a:lnSpc>
                <a:spcPct val="90000"/>
              </a:lnSpc>
            </a:pPr>
            <a:r>
              <a:rPr lang="tr-TR" altLang="tr-TR" sz="2800" dirty="0" smtClean="0">
                <a:latin typeface="Times New Roman" panose="02020603050405020304" pitchFamily="18" charset="0"/>
                <a:cs typeface="Times New Roman" panose="02020603050405020304" pitchFamily="18" charset="0"/>
              </a:rPr>
              <a:t>Dokunan kişi bunu hiç kimseye söylememeni istiyorsa bu bir kötü dokunmadır.</a:t>
            </a:r>
          </a:p>
          <a:p>
            <a:pPr algn="just">
              <a:lnSpc>
                <a:spcPct val="90000"/>
              </a:lnSpc>
            </a:pPr>
            <a:r>
              <a:rPr lang="tr-TR" altLang="tr-TR" sz="2800" dirty="0" smtClean="0">
                <a:latin typeface="Times New Roman" panose="02020603050405020304" pitchFamily="18" charset="0"/>
                <a:cs typeface="Times New Roman" panose="02020603050405020304" pitchFamily="18" charset="0"/>
              </a:rPr>
              <a:t>Dokunan kişi bunu başkasına söylersen sana bir zarar vereceğini tehdidinde bulunuyorsa bu bir kötü dokunmadır.</a:t>
            </a:r>
          </a:p>
          <a:p>
            <a:pPr algn="just">
              <a:lnSpc>
                <a:spcPct val="90000"/>
              </a:lnSpc>
            </a:pPr>
            <a:endParaRPr lang="tr-TR" altLang="tr-TR" sz="2400" dirty="0" smtClean="0"/>
          </a:p>
        </p:txBody>
      </p:sp>
      <p:pic>
        <p:nvPicPr>
          <p:cNvPr id="80900" name="3 Resim" descr="slide0001_image004.jpg"/>
          <p:cNvPicPr>
            <a:picLocks noChangeAspect="1"/>
          </p:cNvPicPr>
          <p:nvPr/>
        </p:nvPicPr>
        <p:blipFill>
          <a:blip r:embed="rId2">
            <a:extLst>
              <a:ext uri="{28A0092B-C50C-407E-A947-70E740481C1C}">
                <a14:useLocalDpi xmlns:a14="http://schemas.microsoft.com/office/drawing/2010/main" val="0"/>
              </a:ext>
            </a:extLst>
          </a:blip>
          <a:srcRect b="19118"/>
          <a:stretch>
            <a:fillRect/>
          </a:stretch>
        </p:blipFill>
        <p:spPr bwMode="auto">
          <a:xfrm rot="10413856" flipV="1">
            <a:off x="7418388" y="5715000"/>
            <a:ext cx="1674812"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48794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3"/>
          <p:cNvSpPr>
            <a:spLocks noGrp="1" noChangeArrowheads="1"/>
          </p:cNvSpPr>
          <p:nvPr>
            <p:ph type="body" idx="4294967295"/>
          </p:nvPr>
        </p:nvSpPr>
        <p:spPr>
          <a:xfrm>
            <a:off x="251520" y="1447800"/>
            <a:ext cx="8511480" cy="4800600"/>
          </a:xfrm>
        </p:spPr>
        <p:txBody>
          <a:bodyPr>
            <a:normAutofit/>
          </a:bodyPr>
          <a:lstStyle/>
          <a:p>
            <a:pPr marL="0" indent="0" algn="just">
              <a:buNone/>
            </a:pPr>
            <a:r>
              <a:rPr lang="tr-TR" altLang="tr-TR" sz="2600" dirty="0" smtClean="0">
                <a:latin typeface="Times New Roman" panose="02020603050405020304" pitchFamily="18" charset="0"/>
                <a:cs typeface="Times New Roman" panose="02020603050405020304" pitchFamily="18" charset="0"/>
              </a:rPr>
              <a:t>“Böyle bir durum ne olursa olsun sizin suçunuz olamaz. Yapılan şey kısa bir süre insanda hoş duygular uyandırabilir. Bir an bundan hoşlansanız, hatta size söylenenleri bilmediğiniz bir nedenle yapsanız dahi </a:t>
            </a:r>
            <a:r>
              <a:rPr lang="tr-TR" altLang="tr-TR" sz="2600" dirty="0" smtClean="0">
                <a:solidFill>
                  <a:srgbClr val="C00000"/>
                </a:solidFill>
                <a:latin typeface="Times New Roman" panose="02020603050405020304" pitchFamily="18" charset="0"/>
                <a:cs typeface="Times New Roman" panose="02020603050405020304" pitchFamily="18" charset="0"/>
              </a:rPr>
              <a:t>BU </a:t>
            </a:r>
            <a:r>
              <a:rPr lang="tr-TR" altLang="tr-TR" sz="2600" dirty="0" smtClean="0">
                <a:solidFill>
                  <a:srgbClr val="C00000"/>
                </a:solidFill>
                <a:latin typeface="Times New Roman" panose="02020603050405020304" pitchFamily="18" charset="0"/>
                <a:cs typeface="Times New Roman" panose="02020603050405020304" pitchFamily="18" charset="0"/>
              </a:rPr>
              <a:t>SİZİ ASLA SUÇ ORTAĞI YAPMAZ</a:t>
            </a:r>
            <a:r>
              <a:rPr lang="tr-TR" altLang="tr-TR" sz="2600" dirty="0" smtClean="0">
                <a:latin typeface="Times New Roman" panose="02020603050405020304" pitchFamily="18" charset="0"/>
                <a:cs typeface="Times New Roman" panose="02020603050405020304" pitchFamily="18" charset="0"/>
              </a:rPr>
              <a:t>. Çünkü </a:t>
            </a:r>
            <a:r>
              <a:rPr lang="tr-TR" altLang="tr-TR" sz="2600" dirty="0" smtClean="0">
                <a:solidFill>
                  <a:srgbClr val="C00000"/>
                </a:solidFill>
                <a:latin typeface="Times New Roman" panose="02020603050405020304" pitchFamily="18" charset="0"/>
                <a:cs typeface="Times New Roman" panose="02020603050405020304" pitchFamily="18" charset="0"/>
              </a:rPr>
              <a:t>SİZ ÇOCUKSUNUZ VE BÖYLE DURUMLARDA ASLA SUÇLU OLAMAZSINIZ. BUNUN DIŞINDA DA BAŞKA BİR GERÇEK YOKTUR</a:t>
            </a:r>
            <a:r>
              <a:rPr lang="tr-TR" altLang="tr-TR" sz="2600" dirty="0" smtClean="0">
                <a:latin typeface="Times New Roman" panose="02020603050405020304" pitchFamily="18" charset="0"/>
                <a:cs typeface="Times New Roman" panose="02020603050405020304" pitchFamily="18" charset="0"/>
              </a:rPr>
              <a:t>” </a:t>
            </a:r>
            <a:endParaRPr lang="tr-TR" altLang="tr-TR" sz="2600" b="1" u="sng" dirty="0" smtClean="0">
              <a:latin typeface="Times New Roman" panose="02020603050405020304" pitchFamily="18" charset="0"/>
              <a:cs typeface="Times New Roman" panose="02020603050405020304" pitchFamily="18" charset="0"/>
            </a:endParaRPr>
          </a:p>
        </p:txBody>
      </p:sp>
      <p:pic>
        <p:nvPicPr>
          <p:cNvPr id="81923" name="3 Resim" descr="slide0001_image004.jpg"/>
          <p:cNvPicPr>
            <a:picLocks noChangeAspect="1"/>
          </p:cNvPicPr>
          <p:nvPr/>
        </p:nvPicPr>
        <p:blipFill>
          <a:blip r:embed="rId2">
            <a:extLst>
              <a:ext uri="{28A0092B-C50C-407E-A947-70E740481C1C}">
                <a14:useLocalDpi xmlns:a14="http://schemas.microsoft.com/office/drawing/2010/main" val="0"/>
              </a:ext>
            </a:extLst>
          </a:blip>
          <a:srcRect b="19118"/>
          <a:stretch>
            <a:fillRect/>
          </a:stretch>
        </p:blipFill>
        <p:spPr bwMode="auto">
          <a:xfrm rot="9489665" flipV="1">
            <a:off x="6840538" y="5195888"/>
            <a:ext cx="213677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24" name="Rectangle 2"/>
          <p:cNvSpPr txBox="1">
            <a:spLocks noChangeArrowheads="1"/>
          </p:cNvSpPr>
          <p:nvPr/>
        </p:nvSpPr>
        <p:spPr bwMode="auto">
          <a:xfrm>
            <a:off x="609600" y="427038"/>
            <a:ext cx="8229600" cy="913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Cambria" pitchFamily="18" charset="0"/>
              </a:defRPr>
            </a:lvl1pPr>
            <a:lvl2pPr marL="742950" indent="-285750">
              <a:spcBef>
                <a:spcPct val="20000"/>
              </a:spcBef>
              <a:buChar char="–"/>
              <a:defRPr sz="2800">
                <a:solidFill>
                  <a:schemeClr val="tx1"/>
                </a:solidFill>
                <a:latin typeface="Cambria" pitchFamily="18" charset="0"/>
              </a:defRPr>
            </a:lvl2pPr>
            <a:lvl3pPr marL="1143000" indent="-228600">
              <a:spcBef>
                <a:spcPct val="20000"/>
              </a:spcBef>
              <a:buChar char="•"/>
              <a:defRPr sz="2400">
                <a:solidFill>
                  <a:schemeClr val="tx1"/>
                </a:solidFill>
                <a:latin typeface="Cambria" pitchFamily="18" charset="0"/>
              </a:defRPr>
            </a:lvl3pPr>
            <a:lvl4pPr marL="1600200" indent="-228600">
              <a:spcBef>
                <a:spcPct val="20000"/>
              </a:spcBef>
              <a:buChar char="–"/>
              <a:defRPr sz="2000">
                <a:solidFill>
                  <a:schemeClr val="tx1"/>
                </a:solidFill>
                <a:latin typeface="Cambria" pitchFamily="18" charset="0"/>
              </a:defRPr>
            </a:lvl4pPr>
            <a:lvl5pPr marL="2057400" indent="-228600">
              <a:spcBef>
                <a:spcPct val="20000"/>
              </a:spcBef>
              <a:buChar char="»"/>
              <a:defRPr sz="2000">
                <a:solidFill>
                  <a:schemeClr val="tx1"/>
                </a:solidFill>
                <a:latin typeface="Cambria" pitchFamily="18" charset="0"/>
              </a:defRPr>
            </a:lvl5pPr>
            <a:lvl6pPr marL="2514600" indent="-228600" eaLnBrk="0" fontAlgn="base" hangingPunct="0">
              <a:spcBef>
                <a:spcPct val="20000"/>
              </a:spcBef>
              <a:spcAft>
                <a:spcPct val="0"/>
              </a:spcAft>
              <a:buChar char="»"/>
              <a:defRPr sz="2000">
                <a:solidFill>
                  <a:schemeClr val="tx1"/>
                </a:solidFill>
                <a:latin typeface="Cambria" pitchFamily="18" charset="0"/>
              </a:defRPr>
            </a:lvl6pPr>
            <a:lvl7pPr marL="2971800" indent="-228600" eaLnBrk="0" fontAlgn="base" hangingPunct="0">
              <a:spcBef>
                <a:spcPct val="20000"/>
              </a:spcBef>
              <a:spcAft>
                <a:spcPct val="0"/>
              </a:spcAft>
              <a:buChar char="»"/>
              <a:defRPr sz="2000">
                <a:solidFill>
                  <a:schemeClr val="tx1"/>
                </a:solidFill>
                <a:latin typeface="Cambria" pitchFamily="18" charset="0"/>
              </a:defRPr>
            </a:lvl7pPr>
            <a:lvl8pPr marL="3429000" indent="-228600" eaLnBrk="0" fontAlgn="base" hangingPunct="0">
              <a:spcBef>
                <a:spcPct val="20000"/>
              </a:spcBef>
              <a:spcAft>
                <a:spcPct val="0"/>
              </a:spcAft>
              <a:buChar char="»"/>
              <a:defRPr sz="2000">
                <a:solidFill>
                  <a:schemeClr val="tx1"/>
                </a:solidFill>
                <a:latin typeface="Cambria" pitchFamily="18" charset="0"/>
              </a:defRPr>
            </a:lvl8pPr>
            <a:lvl9pPr marL="3886200" indent="-228600" eaLnBrk="0" fontAlgn="base" hangingPunct="0">
              <a:spcBef>
                <a:spcPct val="20000"/>
              </a:spcBef>
              <a:spcAft>
                <a:spcPct val="0"/>
              </a:spcAft>
              <a:buChar char="»"/>
              <a:defRPr sz="2000">
                <a:solidFill>
                  <a:schemeClr val="tx1"/>
                </a:solidFill>
                <a:latin typeface="Cambria" pitchFamily="18" charset="0"/>
              </a:defRPr>
            </a:lvl9pPr>
          </a:lstStyle>
          <a:p>
            <a:pPr algn="ctr">
              <a:spcBef>
                <a:spcPct val="0"/>
              </a:spcBef>
              <a:buFontTx/>
              <a:buNone/>
            </a:pPr>
            <a:r>
              <a:rPr lang="tr-TR" altLang="tr-TR" sz="4400" b="1" dirty="0">
                <a:latin typeface="Calibri" pitchFamily="34" charset="0"/>
              </a:rPr>
              <a:t>Kötü Dokunma</a:t>
            </a:r>
          </a:p>
        </p:txBody>
      </p:sp>
    </p:spTree>
    <p:extLst>
      <p:ext uri="{BB962C8B-B14F-4D97-AF65-F5344CB8AC3E}">
        <p14:creationId xmlns:p14="http://schemas.microsoft.com/office/powerpoint/2010/main" val="3142634286"/>
      </p:ext>
    </p:extLst>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normAutofit/>
          </a:bodyPr>
          <a:lstStyle/>
          <a:p>
            <a:pPr marL="571500" indent="-571500">
              <a:buFont typeface="Wingdings" panose="05000000000000000000" pitchFamily="2" charset="2"/>
              <a:buChar char="v"/>
            </a:pPr>
            <a:r>
              <a:rPr lang="tr-TR" altLang="tr-TR" sz="3600" b="1" dirty="0" smtClean="0">
                <a:latin typeface="Times New Roman" panose="02020603050405020304" pitchFamily="18" charset="0"/>
                <a:cs typeface="Times New Roman" panose="02020603050405020304" pitchFamily="18" charset="0"/>
              </a:rPr>
              <a:t>’Hayır’ demeyi öğretin:</a:t>
            </a:r>
          </a:p>
        </p:txBody>
      </p:sp>
      <p:pic>
        <p:nvPicPr>
          <p:cNvPr id="82948" name="3 Resim" descr="slide0001_image004.jpg"/>
          <p:cNvPicPr>
            <a:picLocks noChangeAspect="1"/>
          </p:cNvPicPr>
          <p:nvPr/>
        </p:nvPicPr>
        <p:blipFill>
          <a:blip r:embed="rId2">
            <a:extLst>
              <a:ext uri="{28A0092B-C50C-407E-A947-70E740481C1C}">
                <a14:useLocalDpi xmlns:a14="http://schemas.microsoft.com/office/drawing/2010/main" val="0"/>
              </a:ext>
            </a:extLst>
          </a:blip>
          <a:srcRect b="19118"/>
          <a:stretch>
            <a:fillRect/>
          </a:stretch>
        </p:blipFill>
        <p:spPr bwMode="auto">
          <a:xfrm rot="9365663" flipV="1">
            <a:off x="6832600" y="5170488"/>
            <a:ext cx="213677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Metin kutusu 1"/>
          <p:cNvSpPr txBox="1"/>
          <p:nvPr/>
        </p:nvSpPr>
        <p:spPr>
          <a:xfrm>
            <a:off x="539552" y="1844824"/>
            <a:ext cx="7992888" cy="169277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tr-TR" sz="2600" dirty="0">
                <a:latin typeface="Times New Roman" panose="02020603050405020304" pitchFamily="18" charset="0"/>
                <a:cs typeface="Times New Roman" panose="02020603050405020304" pitchFamily="18" charset="0"/>
              </a:rPr>
              <a:t>Öğrencilere herhangi birisi onları incitmeye kalkarsa hayır demeleri gerektiğini söyleyin.</a:t>
            </a:r>
          </a:p>
          <a:p>
            <a:pPr algn="just"/>
            <a:r>
              <a:rPr lang="tr-TR" sz="2600" dirty="0">
                <a:latin typeface="Times New Roman" panose="02020603050405020304" pitchFamily="18" charset="0"/>
                <a:cs typeface="Times New Roman" panose="02020603050405020304" pitchFamily="18" charset="0"/>
              </a:rPr>
              <a:t>Çünkü birçok çocuğa büyüklerin söylediklerini yapmaları itiraz etmemeleri gerektiği öğretilmiştir. </a:t>
            </a:r>
          </a:p>
        </p:txBody>
      </p:sp>
    </p:spTree>
    <p:extLst>
      <p:ext uri="{BB962C8B-B14F-4D97-AF65-F5344CB8AC3E}">
        <p14:creationId xmlns:p14="http://schemas.microsoft.com/office/powerpoint/2010/main" val="24991500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609600" y="228600"/>
            <a:ext cx="8229600" cy="1143000"/>
          </a:xfrm>
        </p:spPr>
        <p:txBody>
          <a:bodyPr>
            <a:normAutofit/>
          </a:bodyPr>
          <a:lstStyle/>
          <a:p>
            <a:pPr marL="571500" indent="-571500">
              <a:buFont typeface="Wingdings" panose="05000000000000000000" pitchFamily="2" charset="2"/>
              <a:buChar char="v"/>
            </a:pPr>
            <a:r>
              <a:rPr lang="tr-TR" altLang="tr-TR" sz="3600" b="1" dirty="0" smtClean="0">
                <a:latin typeface="Times New Roman" panose="02020603050405020304" pitchFamily="18" charset="0"/>
                <a:cs typeface="Times New Roman" panose="02020603050405020304" pitchFamily="18" charset="0"/>
              </a:rPr>
              <a:t>Yardım istemeyi öğretin:</a:t>
            </a:r>
          </a:p>
        </p:txBody>
      </p:sp>
      <p:sp>
        <p:nvSpPr>
          <p:cNvPr id="84995" name="Rectangle 3"/>
          <p:cNvSpPr>
            <a:spLocks noGrp="1" noChangeArrowheads="1"/>
          </p:cNvSpPr>
          <p:nvPr>
            <p:ph type="body" idx="1"/>
          </p:nvPr>
        </p:nvSpPr>
        <p:spPr>
          <a:xfrm>
            <a:off x="457200" y="1371600"/>
            <a:ext cx="8229600" cy="4073624"/>
          </a:xfrm>
        </p:spPr>
        <p:txBody>
          <a:bodyPr>
            <a:normAutofit/>
          </a:bodyPr>
          <a:lstStyle/>
          <a:p>
            <a:pPr algn="just">
              <a:buFont typeface="Wingdings" panose="05000000000000000000" pitchFamily="2" charset="2"/>
              <a:buChar char="ü"/>
            </a:pPr>
            <a:r>
              <a:rPr lang="tr-TR" altLang="tr-TR" sz="2600" dirty="0" smtClean="0">
                <a:latin typeface="Times New Roman" panose="02020603050405020304" pitchFamily="18" charset="0"/>
                <a:cs typeface="Times New Roman" panose="02020603050405020304" pitchFamily="18" charset="0"/>
              </a:rPr>
              <a:t>Biri onlara kötü, rahatsız edici bir şey yaparsa arkadaşlarından ya da büyüklerinden yardım istemeyi öğretin.</a:t>
            </a:r>
            <a:r>
              <a:rPr lang="tr-TR" altLang="tr-TR" sz="2600" dirty="0" smtClean="0">
                <a:solidFill>
                  <a:srgbClr val="002060"/>
                </a:solidFill>
                <a:latin typeface="Times New Roman" panose="02020603050405020304" pitchFamily="18" charset="0"/>
                <a:cs typeface="Times New Roman" panose="02020603050405020304" pitchFamily="18" charset="0"/>
              </a:rPr>
              <a:t> </a:t>
            </a:r>
            <a:endParaRPr lang="tr-TR" altLang="tr-TR" sz="26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altLang="tr-TR" sz="2600" dirty="0" smtClean="0">
                <a:latin typeface="Times New Roman" panose="02020603050405020304" pitchFamily="18" charset="0"/>
                <a:cs typeface="Times New Roman" panose="02020603050405020304" pitchFamily="18" charset="0"/>
              </a:rPr>
              <a:t>Onlara sizinle her türlü sorunu paylaşabileceği inancını yerleştirin</a:t>
            </a:r>
          </a:p>
          <a:p>
            <a:pPr algn="just">
              <a:buFont typeface="Wingdings" panose="05000000000000000000" pitchFamily="2" charset="2"/>
              <a:buChar char="ü"/>
            </a:pPr>
            <a:r>
              <a:rPr lang="tr-TR" altLang="tr-TR" sz="2600" dirty="0" smtClean="0">
                <a:latin typeface="Times New Roman" panose="02020603050405020304" pitchFamily="18" charset="0"/>
                <a:cs typeface="Times New Roman" panose="02020603050405020304" pitchFamily="18" charset="0"/>
              </a:rPr>
              <a:t>Aile içi iletişimi güçlü olan öğrenciler kendilerini daha iyi ifade edebilmektedirler.</a:t>
            </a:r>
          </a:p>
          <a:p>
            <a:pPr algn="just">
              <a:buFont typeface="Wingdings" panose="05000000000000000000" pitchFamily="2" charset="2"/>
              <a:buChar char="ü"/>
            </a:pPr>
            <a:r>
              <a:rPr lang="tr-TR" altLang="tr-TR" sz="2600" dirty="0">
                <a:latin typeface="Times New Roman" panose="02020603050405020304" pitchFamily="18" charset="0"/>
                <a:cs typeface="Times New Roman" panose="02020603050405020304" pitchFamily="18" charset="0"/>
              </a:rPr>
              <a:t>Çocuklara bu konuda mutlaka güvenin, çünkü çocuklar bu konularda yalan </a:t>
            </a:r>
            <a:r>
              <a:rPr lang="tr-TR" altLang="tr-TR" sz="2600" dirty="0" smtClean="0">
                <a:latin typeface="Times New Roman" panose="02020603050405020304" pitchFamily="18" charset="0"/>
                <a:cs typeface="Times New Roman" panose="02020603050405020304" pitchFamily="18" charset="0"/>
              </a:rPr>
              <a:t>söylemezler!</a:t>
            </a:r>
            <a:endParaRPr lang="tr-TR" altLang="tr-TR" sz="2600" dirty="0">
              <a:latin typeface="Times New Roman" panose="02020603050405020304" pitchFamily="18" charset="0"/>
              <a:cs typeface="Times New Roman" panose="02020603050405020304" pitchFamily="18" charset="0"/>
            </a:endParaRPr>
          </a:p>
        </p:txBody>
      </p:sp>
      <p:pic>
        <p:nvPicPr>
          <p:cNvPr id="84996" name="3 Resim" descr="slide0001_image004.jpg"/>
          <p:cNvPicPr>
            <a:picLocks noChangeAspect="1"/>
          </p:cNvPicPr>
          <p:nvPr/>
        </p:nvPicPr>
        <p:blipFill>
          <a:blip r:embed="rId2">
            <a:extLst>
              <a:ext uri="{28A0092B-C50C-407E-A947-70E740481C1C}">
                <a14:useLocalDpi xmlns:a14="http://schemas.microsoft.com/office/drawing/2010/main" val="0"/>
              </a:ext>
            </a:extLst>
          </a:blip>
          <a:srcRect b="19118"/>
          <a:stretch>
            <a:fillRect/>
          </a:stretch>
        </p:blipFill>
        <p:spPr bwMode="auto">
          <a:xfrm rot="9489665" flipV="1">
            <a:off x="6567488" y="5195888"/>
            <a:ext cx="213677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40789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3"/>
          <p:cNvSpPr>
            <a:spLocks noGrp="1" noChangeArrowheads="1"/>
          </p:cNvSpPr>
          <p:nvPr>
            <p:ph type="body" idx="4294967295"/>
          </p:nvPr>
        </p:nvSpPr>
        <p:spPr>
          <a:xfrm>
            <a:off x="661864" y="1515077"/>
            <a:ext cx="8003232" cy="4475584"/>
          </a:xfrm>
        </p:spPr>
        <p:txBody>
          <a:bodyPr>
            <a:normAutofit fontScale="92500"/>
          </a:bodyPr>
          <a:lstStyle/>
          <a:p>
            <a:pPr algn="just">
              <a:buFont typeface="Wingdings" panose="05000000000000000000" pitchFamily="2" charset="2"/>
              <a:buChar char="ü"/>
            </a:pPr>
            <a:r>
              <a:rPr lang="tr-TR" altLang="tr-TR" sz="2800" dirty="0" smtClean="0">
                <a:latin typeface="Times New Roman" panose="02020603050405020304" pitchFamily="18" charset="0"/>
                <a:cs typeface="Times New Roman" panose="02020603050405020304" pitchFamily="18" charset="0"/>
              </a:rPr>
              <a:t>Hiç kimsenin senin, özel yerlerine dokunmaya hakkı yoktur. Hiç kimsenin seni, kendi özel yerlerine dokundurtmaya  da hakkı yoktur. </a:t>
            </a:r>
          </a:p>
          <a:p>
            <a:pPr algn="just">
              <a:buFont typeface="Wingdings" panose="05000000000000000000" pitchFamily="2" charset="2"/>
              <a:buChar char="ü"/>
            </a:pPr>
            <a:r>
              <a:rPr lang="tr-TR" altLang="tr-TR" sz="2800" dirty="0" smtClean="0">
                <a:latin typeface="Times New Roman" panose="02020603050405020304" pitchFamily="18" charset="0"/>
                <a:cs typeface="Times New Roman" panose="02020603050405020304" pitchFamily="18" charset="0"/>
              </a:rPr>
              <a:t>Birisinin senden özel yerlerine dokunmanı istemesi ya da senin özel bölgelerine dokunması saklayacağın bir sır değildir. Anlatmama sözü vermiş olsan bile, anlatırsan başına çok kötü şeyler geleceği söylenmiş olsa bile, böyle bir şey olursa anlatmalısın. </a:t>
            </a:r>
          </a:p>
          <a:p>
            <a:pPr algn="just">
              <a:buFont typeface="Wingdings" panose="05000000000000000000" pitchFamily="2" charset="2"/>
              <a:buChar char="ü"/>
            </a:pPr>
            <a:r>
              <a:rPr lang="tr-TR" altLang="tr-TR" sz="2800" b="1" u="sng" dirty="0" smtClean="0">
                <a:latin typeface="Times New Roman" panose="02020603050405020304" pitchFamily="18" charset="0"/>
                <a:cs typeface="Times New Roman" panose="02020603050405020304" pitchFamily="18" charset="0"/>
              </a:rPr>
              <a:t>Mutlaka söylemelisin. Bu saklanmaması gereken kötü bir sırdır.</a:t>
            </a:r>
          </a:p>
        </p:txBody>
      </p:sp>
      <p:sp>
        <p:nvSpPr>
          <p:cNvPr id="88067" name="Rectangle 2"/>
          <p:cNvSpPr>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Cambria" pitchFamily="18" charset="0"/>
              </a:defRPr>
            </a:lvl1pPr>
            <a:lvl2pPr marL="742950" indent="-285750">
              <a:spcBef>
                <a:spcPct val="20000"/>
              </a:spcBef>
              <a:buChar char="–"/>
              <a:defRPr sz="2800">
                <a:solidFill>
                  <a:schemeClr val="tx1"/>
                </a:solidFill>
                <a:latin typeface="Cambria" pitchFamily="18" charset="0"/>
              </a:defRPr>
            </a:lvl2pPr>
            <a:lvl3pPr marL="1143000" indent="-228600">
              <a:spcBef>
                <a:spcPct val="20000"/>
              </a:spcBef>
              <a:buChar char="•"/>
              <a:defRPr sz="2400">
                <a:solidFill>
                  <a:schemeClr val="tx1"/>
                </a:solidFill>
                <a:latin typeface="Cambria" pitchFamily="18" charset="0"/>
              </a:defRPr>
            </a:lvl3pPr>
            <a:lvl4pPr marL="1600200" indent="-228600">
              <a:spcBef>
                <a:spcPct val="20000"/>
              </a:spcBef>
              <a:buChar char="–"/>
              <a:defRPr sz="2000">
                <a:solidFill>
                  <a:schemeClr val="tx1"/>
                </a:solidFill>
                <a:latin typeface="Cambria" pitchFamily="18" charset="0"/>
              </a:defRPr>
            </a:lvl4pPr>
            <a:lvl5pPr marL="2057400" indent="-228600">
              <a:spcBef>
                <a:spcPct val="20000"/>
              </a:spcBef>
              <a:buChar char="»"/>
              <a:defRPr sz="2000">
                <a:solidFill>
                  <a:schemeClr val="tx1"/>
                </a:solidFill>
                <a:latin typeface="Cambria" pitchFamily="18" charset="0"/>
              </a:defRPr>
            </a:lvl5pPr>
            <a:lvl6pPr marL="2514600" indent="-228600" eaLnBrk="0" fontAlgn="base" hangingPunct="0">
              <a:spcBef>
                <a:spcPct val="20000"/>
              </a:spcBef>
              <a:spcAft>
                <a:spcPct val="0"/>
              </a:spcAft>
              <a:buChar char="»"/>
              <a:defRPr sz="2000">
                <a:solidFill>
                  <a:schemeClr val="tx1"/>
                </a:solidFill>
                <a:latin typeface="Cambria" pitchFamily="18" charset="0"/>
              </a:defRPr>
            </a:lvl6pPr>
            <a:lvl7pPr marL="2971800" indent="-228600" eaLnBrk="0" fontAlgn="base" hangingPunct="0">
              <a:spcBef>
                <a:spcPct val="20000"/>
              </a:spcBef>
              <a:spcAft>
                <a:spcPct val="0"/>
              </a:spcAft>
              <a:buChar char="»"/>
              <a:defRPr sz="2000">
                <a:solidFill>
                  <a:schemeClr val="tx1"/>
                </a:solidFill>
                <a:latin typeface="Cambria" pitchFamily="18" charset="0"/>
              </a:defRPr>
            </a:lvl7pPr>
            <a:lvl8pPr marL="3429000" indent="-228600" eaLnBrk="0" fontAlgn="base" hangingPunct="0">
              <a:spcBef>
                <a:spcPct val="20000"/>
              </a:spcBef>
              <a:spcAft>
                <a:spcPct val="0"/>
              </a:spcAft>
              <a:buChar char="»"/>
              <a:defRPr sz="2000">
                <a:solidFill>
                  <a:schemeClr val="tx1"/>
                </a:solidFill>
                <a:latin typeface="Cambria" pitchFamily="18" charset="0"/>
              </a:defRPr>
            </a:lvl8pPr>
            <a:lvl9pPr marL="3886200" indent="-228600" eaLnBrk="0" fontAlgn="base" hangingPunct="0">
              <a:spcBef>
                <a:spcPct val="20000"/>
              </a:spcBef>
              <a:spcAft>
                <a:spcPct val="0"/>
              </a:spcAft>
              <a:buChar char="»"/>
              <a:defRPr sz="2000">
                <a:solidFill>
                  <a:schemeClr val="tx1"/>
                </a:solidFill>
                <a:latin typeface="Cambria" pitchFamily="18" charset="0"/>
              </a:defRPr>
            </a:lvl9pPr>
          </a:lstStyle>
          <a:p>
            <a:pPr marL="571500" indent="-571500" algn="ctr">
              <a:spcBef>
                <a:spcPct val="0"/>
              </a:spcBef>
              <a:buFont typeface="Wingdings" panose="05000000000000000000" pitchFamily="2" charset="2"/>
              <a:buChar char="v"/>
            </a:pPr>
            <a:r>
              <a:rPr lang="tr-TR" altLang="tr-TR" sz="3600" b="1" dirty="0" smtClean="0">
                <a:latin typeface="Times New Roman" panose="02020603050405020304" pitchFamily="18" charset="0"/>
                <a:cs typeface="Times New Roman" panose="02020603050405020304" pitchFamily="18" charset="0"/>
              </a:rPr>
              <a:t>Her </a:t>
            </a:r>
            <a:r>
              <a:rPr lang="tr-TR" altLang="tr-TR" sz="3600" b="1" dirty="0">
                <a:latin typeface="Times New Roman" panose="02020603050405020304" pitchFamily="18" charset="0"/>
                <a:cs typeface="Times New Roman" panose="02020603050405020304" pitchFamily="18" charset="0"/>
              </a:rPr>
              <a:t>zaman sır saklanmayacağını öğretin</a:t>
            </a:r>
          </a:p>
        </p:txBody>
      </p:sp>
    </p:spTree>
    <p:extLst>
      <p:ext uri="{BB962C8B-B14F-4D97-AF65-F5344CB8AC3E}">
        <p14:creationId xmlns:p14="http://schemas.microsoft.com/office/powerpoint/2010/main" val="1166334579"/>
      </p:ext>
    </p:extLst>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5"/>
          <p:cNvSpPr>
            <a:spLocks noGrp="1" noChangeArrowheads="1"/>
          </p:cNvSpPr>
          <p:nvPr>
            <p:ph type="body" sz="half" idx="4294967295"/>
          </p:nvPr>
        </p:nvSpPr>
        <p:spPr>
          <a:xfrm>
            <a:off x="457200" y="476673"/>
            <a:ext cx="8363272" cy="4171980"/>
          </a:xfrm>
        </p:spPr>
        <p:txBody>
          <a:bodyPr>
            <a:normAutofit/>
          </a:bodyPr>
          <a:lstStyle/>
          <a:p>
            <a:pPr eaLnBrk="1" hangingPunct="1"/>
            <a:endParaRPr lang="tr-TR" altLang="tr-TR" sz="2600" dirty="0" smtClean="0">
              <a:latin typeface="Times New Roman" panose="02020603050405020304" pitchFamily="18" charset="0"/>
              <a:cs typeface="Times New Roman" panose="02020603050405020304" pitchFamily="18" charset="0"/>
            </a:endParaRPr>
          </a:p>
          <a:p>
            <a:pPr marL="0" indent="0" algn="just">
              <a:buNone/>
            </a:pPr>
            <a:r>
              <a:rPr lang="tr-TR" altLang="tr-TR" sz="2600" dirty="0" smtClean="0">
                <a:solidFill>
                  <a:srgbClr val="FF0000"/>
                </a:solidFill>
                <a:latin typeface="Times New Roman" panose="02020603050405020304" pitchFamily="18" charset="0"/>
                <a:cs typeface="Times New Roman" panose="02020603050405020304" pitchFamily="18" charset="0"/>
              </a:rPr>
              <a:t>	Bu </a:t>
            </a:r>
            <a:r>
              <a:rPr lang="tr-TR" altLang="tr-TR" sz="2600" dirty="0">
                <a:solidFill>
                  <a:srgbClr val="FF0000"/>
                </a:solidFill>
                <a:latin typeface="Times New Roman" panose="02020603050405020304" pitchFamily="18" charset="0"/>
                <a:cs typeface="Times New Roman" panose="02020603050405020304" pitchFamily="18" charset="0"/>
              </a:rPr>
              <a:t>bilgileri çocuğa verirken çok dikkatli olmamız gerekmektedir.</a:t>
            </a:r>
          </a:p>
          <a:p>
            <a:pPr eaLnBrk="1" hangingPunct="1"/>
            <a:endParaRPr lang="tr-TR" altLang="tr-TR" sz="2600" dirty="0" smtClean="0">
              <a:latin typeface="Times New Roman" panose="02020603050405020304" pitchFamily="18" charset="0"/>
              <a:cs typeface="Times New Roman" panose="02020603050405020304" pitchFamily="18" charset="0"/>
            </a:endParaRPr>
          </a:p>
          <a:p>
            <a:pPr marL="0" indent="0" algn="just" eaLnBrk="1" hangingPunct="1">
              <a:buNone/>
            </a:pPr>
            <a:r>
              <a:rPr lang="tr-TR" altLang="tr-TR" sz="2600" dirty="0" smtClean="0">
                <a:latin typeface="Times New Roman" panose="02020603050405020304" pitchFamily="18" charset="0"/>
                <a:cs typeface="Times New Roman" panose="02020603050405020304" pitchFamily="18" charset="0"/>
              </a:rPr>
              <a:t>	Çünkü </a:t>
            </a:r>
            <a:r>
              <a:rPr lang="tr-TR" altLang="tr-TR" sz="2600" dirty="0" smtClean="0">
                <a:latin typeface="Times New Roman" panose="02020603050405020304" pitchFamily="18" charset="0"/>
                <a:cs typeface="Times New Roman" panose="02020603050405020304" pitchFamily="18" charset="0"/>
              </a:rPr>
              <a:t>panik havasında sıkça yapılan hatırlatmalarla  verilen bilgiler çocukları insanlardan korkan, her şeye şüpheyle bakan saplantılı kişilikler haline getirebilmektedir. </a:t>
            </a:r>
          </a:p>
        </p:txBody>
      </p:sp>
      <p:pic>
        <p:nvPicPr>
          <p:cNvPr id="90116" name="3 Resim" descr="slide0001_image004.jpg"/>
          <p:cNvPicPr>
            <a:picLocks noChangeAspect="1"/>
          </p:cNvPicPr>
          <p:nvPr/>
        </p:nvPicPr>
        <p:blipFill>
          <a:blip r:embed="rId2">
            <a:extLst>
              <a:ext uri="{28A0092B-C50C-407E-A947-70E740481C1C}">
                <a14:useLocalDpi xmlns:a14="http://schemas.microsoft.com/office/drawing/2010/main" val="0"/>
              </a:ext>
            </a:extLst>
          </a:blip>
          <a:srcRect b="19118"/>
          <a:stretch>
            <a:fillRect/>
          </a:stretch>
        </p:blipFill>
        <p:spPr bwMode="auto">
          <a:xfrm rot="9489665" flipV="1">
            <a:off x="6840538" y="4999038"/>
            <a:ext cx="213677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46159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HAYIR DİYEBİLME BECERİSİ</a:t>
            </a:r>
            <a:endParaRPr lang="tr-T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74346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548680"/>
            <a:ext cx="8229600" cy="5616624"/>
          </a:xfrm>
        </p:spPr>
        <p:txBody>
          <a:bodyPr>
            <a:normAutofit/>
          </a:bodyPr>
          <a:lstStyle/>
          <a:p>
            <a:pPr marL="0" indent="0" algn="ctr">
              <a:buNone/>
            </a:pPr>
            <a:endParaRPr lang="tr-TR" sz="2600" dirty="0" smtClean="0"/>
          </a:p>
          <a:p>
            <a:pPr marL="0" indent="0" algn="ctr">
              <a:buNone/>
            </a:pPr>
            <a:endParaRPr lang="tr-TR" sz="2600" dirty="0"/>
          </a:p>
          <a:p>
            <a:pPr marL="0" indent="0" algn="ctr">
              <a:buNone/>
            </a:pPr>
            <a:endParaRPr lang="tr-TR" sz="2600" dirty="0" smtClean="0"/>
          </a:p>
          <a:p>
            <a:pPr marL="0" indent="0" algn="just">
              <a:buNone/>
            </a:pPr>
            <a:r>
              <a:rPr lang="tr-TR" sz="2600" b="1" dirty="0" smtClean="0">
                <a:latin typeface="Times New Roman" panose="02020603050405020304" pitchFamily="18" charset="0"/>
                <a:cs typeface="Times New Roman" panose="02020603050405020304" pitchFamily="18" charset="0"/>
              </a:rPr>
              <a:t>	HAYIR DİYEBİLME </a:t>
            </a:r>
            <a:r>
              <a:rPr lang="tr-TR" sz="2600" b="1" dirty="0" smtClean="0">
                <a:latin typeface="Times New Roman" panose="02020603050405020304" pitchFamily="18" charset="0"/>
                <a:cs typeface="Times New Roman" panose="02020603050405020304" pitchFamily="18" charset="0"/>
              </a:rPr>
              <a:t>BECERİSİ DİĞER TÜM BECERİLER GİBİ SONRADAN ÖĞRENİLİP GELİŞTİRİLEBİLEN BİR BECERİDİR.</a:t>
            </a:r>
          </a:p>
          <a:p>
            <a:pPr marL="0" indent="0" algn="ctr">
              <a:buNone/>
            </a:pPr>
            <a:endParaRPr lang="tr-TR" sz="2600" dirty="0"/>
          </a:p>
        </p:txBody>
      </p:sp>
    </p:spTree>
    <p:extLst>
      <p:ext uri="{BB962C8B-B14F-4D97-AF65-F5344CB8AC3E}">
        <p14:creationId xmlns:p14="http://schemas.microsoft.com/office/powerpoint/2010/main" val="211019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2420888"/>
            <a:ext cx="8676456" cy="2016224"/>
          </a:xfrm>
        </p:spPr>
        <p:txBody>
          <a:bodyPr>
            <a:normAutofit/>
          </a:bodyPr>
          <a:lstStyle/>
          <a:p>
            <a:pPr marL="0" indent="0" algn="just">
              <a:buNone/>
            </a:pPr>
            <a:r>
              <a:rPr lang="tr-TR" sz="2600" b="1" dirty="0" smtClean="0">
                <a:latin typeface="Times New Roman" panose="02020603050405020304" pitchFamily="18" charset="0"/>
                <a:cs typeface="Times New Roman" panose="02020603050405020304" pitchFamily="18" charset="0"/>
              </a:rPr>
              <a:t>	ÖĞRETMENLER </a:t>
            </a:r>
            <a:r>
              <a:rPr lang="tr-TR" sz="2600" b="1" dirty="0" smtClean="0">
                <a:latin typeface="Times New Roman" panose="02020603050405020304" pitchFamily="18" charset="0"/>
                <a:cs typeface="Times New Roman" panose="02020603050405020304" pitchFamily="18" charset="0"/>
              </a:rPr>
              <a:t>OLARAK ÖĞRENCİLERİMİZE HAYIR DEME BECERİSİ KAZANDIRABİLİR VE GELİŞTİRMELERİNİSAĞLAYABİLİRSİNİZ. BUNUN İÇİN AŞAĞIDAKİ BAŞLIĞA GÖZ ATABİLİRSİNİZ.</a:t>
            </a:r>
          </a:p>
        </p:txBody>
      </p:sp>
    </p:spTree>
    <p:extLst>
      <p:ext uri="{BB962C8B-B14F-4D97-AF65-F5344CB8AC3E}">
        <p14:creationId xmlns:p14="http://schemas.microsoft.com/office/powerpoint/2010/main" val="11885074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548680"/>
            <a:ext cx="8229600" cy="5616624"/>
          </a:xfrm>
        </p:spPr>
        <p:txBody>
          <a:bodyPr>
            <a:normAutofit/>
          </a:bodyPr>
          <a:lstStyle/>
          <a:p>
            <a:pPr marL="0" indent="0" algn="ctr">
              <a:buNone/>
            </a:pPr>
            <a:r>
              <a:rPr lang="tr-TR" sz="2600" b="1" dirty="0" smtClean="0">
                <a:latin typeface="Times New Roman" panose="02020603050405020304" pitchFamily="18" charset="0"/>
                <a:cs typeface="Times New Roman" panose="02020603050405020304" pitchFamily="18" charset="0"/>
              </a:rPr>
              <a:t>NE </a:t>
            </a:r>
            <a:r>
              <a:rPr lang="tr-TR" sz="2600" b="1" dirty="0">
                <a:latin typeface="Times New Roman" panose="02020603050405020304" pitchFamily="18" charset="0"/>
                <a:cs typeface="Times New Roman" panose="02020603050405020304" pitchFamily="18" charset="0"/>
              </a:rPr>
              <a:t>ZAMAN VE </a:t>
            </a:r>
            <a:r>
              <a:rPr lang="tr-TR" sz="2600" b="1" dirty="0" smtClean="0">
                <a:latin typeface="Times New Roman" panose="02020603050405020304" pitchFamily="18" charset="0"/>
                <a:cs typeface="Times New Roman" panose="02020603050405020304" pitchFamily="18" charset="0"/>
              </a:rPr>
              <a:t>NASIL </a:t>
            </a:r>
            <a:r>
              <a:rPr lang="tr-TR" sz="2600" b="1" dirty="0" smtClean="0">
                <a:latin typeface="Times New Roman" panose="02020603050405020304" pitchFamily="18" charset="0"/>
                <a:cs typeface="Times New Roman" panose="02020603050405020304" pitchFamily="18" charset="0"/>
              </a:rPr>
              <a:t>‘HAYIR!’ </a:t>
            </a:r>
            <a:r>
              <a:rPr lang="tr-TR" sz="2600" b="1" dirty="0">
                <a:latin typeface="Times New Roman" panose="02020603050405020304" pitchFamily="18" charset="0"/>
                <a:cs typeface="Times New Roman" panose="02020603050405020304" pitchFamily="18" charset="0"/>
              </a:rPr>
              <a:t>DEMELİ</a:t>
            </a:r>
          </a:p>
          <a:p>
            <a:pPr>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İstenilen şey önceliklerinizle ve yapmak istediklerinizle </a:t>
            </a:r>
            <a:r>
              <a:rPr lang="tr-TR" sz="2600" dirty="0" smtClean="0">
                <a:latin typeface="Times New Roman" panose="02020603050405020304" pitchFamily="18" charset="0"/>
                <a:cs typeface="Times New Roman" panose="02020603050405020304" pitchFamily="18" charset="0"/>
              </a:rPr>
              <a:t>çelişiyorsa,</a:t>
            </a:r>
            <a:endParaRPr lang="tr-TR" sz="26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Karşınızdaki kişi sizin üzerinizde baskı kurmaya çalışıyor ve çok ısrarcı </a:t>
            </a:r>
            <a:r>
              <a:rPr lang="tr-TR" sz="2600" dirty="0" smtClean="0">
                <a:latin typeface="Times New Roman" panose="02020603050405020304" pitchFamily="18" charset="0"/>
                <a:cs typeface="Times New Roman" panose="02020603050405020304" pitchFamily="18" charset="0"/>
              </a:rPr>
              <a:t>davranıyorsa,</a:t>
            </a:r>
            <a:endParaRPr lang="tr-TR" sz="26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Sizden istenen şey size veya başkalarına zarar verebilecek bir </a:t>
            </a:r>
            <a:r>
              <a:rPr lang="tr-TR" sz="2600" dirty="0" smtClean="0">
                <a:latin typeface="Times New Roman" panose="02020603050405020304" pitchFamily="18" charset="0"/>
                <a:cs typeface="Times New Roman" panose="02020603050405020304" pitchFamily="18" charset="0"/>
              </a:rPr>
              <a:t>şeyse,</a:t>
            </a:r>
            <a:endParaRPr lang="tr-TR" sz="2600" dirty="0">
              <a:latin typeface="Times New Roman" panose="02020603050405020304" pitchFamily="18" charset="0"/>
              <a:cs typeface="Times New Roman" panose="02020603050405020304" pitchFamily="18" charset="0"/>
            </a:endParaRPr>
          </a:p>
          <a:p>
            <a:pPr marL="0" indent="0">
              <a:buNone/>
            </a:pPr>
            <a:r>
              <a:rPr lang="tr-TR" sz="2600" dirty="0" smtClean="0">
                <a:latin typeface="Times New Roman" panose="02020603050405020304" pitchFamily="18" charset="0"/>
                <a:cs typeface="Times New Roman" panose="02020603050405020304" pitchFamily="18" charset="0"/>
              </a:rPr>
              <a:t>«</a:t>
            </a:r>
            <a:r>
              <a:rPr lang="tr-TR" sz="2600" b="1" dirty="0" smtClean="0">
                <a:solidFill>
                  <a:srgbClr val="FF0000"/>
                </a:solidFill>
                <a:latin typeface="Times New Roman" panose="02020603050405020304" pitchFamily="18" charset="0"/>
                <a:cs typeface="Times New Roman" panose="02020603050405020304" pitchFamily="18" charset="0"/>
              </a:rPr>
              <a:t>HAYIR</a:t>
            </a:r>
            <a:r>
              <a:rPr lang="tr-TR" sz="2600" dirty="0" smtClean="0">
                <a:latin typeface="Times New Roman" panose="02020603050405020304" pitchFamily="18" charset="0"/>
                <a:cs typeface="Times New Roman" panose="02020603050405020304" pitchFamily="18" charset="0"/>
              </a:rPr>
              <a:t>» denmelidir.</a:t>
            </a: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3429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gn="l"/>
            <a:r>
              <a:rPr lang="tr-TR" u="sng" dirty="0" smtClean="0"/>
              <a:t/>
            </a:r>
            <a:br>
              <a:rPr lang="tr-TR" u="sng" dirty="0" smtClean="0"/>
            </a:br>
            <a:r>
              <a:rPr lang="tr-TR" sz="3900" b="1" dirty="0" smtClean="0"/>
              <a:t>SUNUM İÇERİĞİ</a:t>
            </a:r>
            <a:r>
              <a:rPr lang="tr-TR" u="sng" dirty="0"/>
              <a:t/>
            </a:r>
            <a:br>
              <a:rPr lang="tr-TR" u="sng" dirty="0"/>
            </a:br>
            <a:endParaRPr lang="tr-TR" dirty="0"/>
          </a:p>
        </p:txBody>
      </p:sp>
      <p:sp>
        <p:nvSpPr>
          <p:cNvPr id="3" name="İçerik Yer Tutucusu 2"/>
          <p:cNvSpPr>
            <a:spLocks noGrp="1"/>
          </p:cNvSpPr>
          <p:nvPr>
            <p:ph idx="1"/>
          </p:nvPr>
        </p:nvSpPr>
        <p:spPr/>
        <p:txBody>
          <a:bodyPr/>
          <a:lstStyle/>
          <a:p>
            <a:pPr marL="514350" indent="-514350">
              <a:buFont typeface="+mj-lt"/>
              <a:buAutoNum type="arabicPeriod"/>
            </a:pPr>
            <a:r>
              <a:rPr lang="tr-TR" sz="2400" dirty="0" smtClean="0">
                <a:latin typeface="Times New Roman" panose="02020603050405020304" pitchFamily="18" charset="0"/>
                <a:cs typeface="Times New Roman" panose="02020603050405020304" pitchFamily="18" charset="0"/>
              </a:rPr>
              <a:t>Kişisel </a:t>
            </a:r>
            <a:r>
              <a:rPr lang="tr-TR" sz="2400" dirty="0">
                <a:latin typeface="Times New Roman" panose="02020603050405020304" pitchFamily="18" charset="0"/>
                <a:cs typeface="Times New Roman" panose="02020603050405020304" pitchFamily="18" charset="0"/>
              </a:rPr>
              <a:t>Sınırlar/İyi dokunuş-kötü </a:t>
            </a:r>
            <a:r>
              <a:rPr lang="tr-TR" sz="2400" dirty="0" smtClean="0">
                <a:latin typeface="Times New Roman" panose="02020603050405020304" pitchFamily="18" charset="0"/>
                <a:cs typeface="Times New Roman" panose="02020603050405020304" pitchFamily="18" charset="0"/>
              </a:rPr>
              <a:t>dokunuş</a:t>
            </a:r>
          </a:p>
          <a:p>
            <a:pPr marL="514350" indent="-514350">
              <a:buFont typeface="+mj-lt"/>
              <a:buAutoNum type="arabicPeriod"/>
            </a:pPr>
            <a:r>
              <a:rPr lang="tr-TR" sz="2400" dirty="0" smtClean="0">
                <a:latin typeface="Times New Roman" panose="02020603050405020304" pitchFamily="18" charset="0"/>
                <a:cs typeface="Times New Roman" panose="02020603050405020304" pitchFamily="18" charset="0"/>
              </a:rPr>
              <a:t>Hayır Diyebilme Becerisi</a:t>
            </a:r>
          </a:p>
          <a:p>
            <a:pPr marL="514350" indent="-514350">
              <a:buFont typeface="+mj-lt"/>
              <a:buAutoNum type="arabicPeriod"/>
            </a:pPr>
            <a:r>
              <a:rPr lang="tr-TR" sz="2400" dirty="0" smtClean="0">
                <a:latin typeface="Times New Roman" panose="02020603050405020304" pitchFamily="18" charset="0"/>
                <a:cs typeface="Times New Roman" panose="02020603050405020304" pitchFamily="18" charset="0"/>
              </a:rPr>
              <a:t>Çocuk </a:t>
            </a:r>
            <a:r>
              <a:rPr lang="tr-TR" sz="2400" dirty="0">
                <a:latin typeface="Times New Roman" panose="02020603050405020304" pitchFamily="18" charset="0"/>
                <a:cs typeface="Times New Roman" panose="02020603050405020304" pitchFamily="18" charset="0"/>
              </a:rPr>
              <a:t>İhmal ve İstismarından Korunma Yolları</a:t>
            </a:r>
          </a:p>
          <a:p>
            <a:pPr marL="514350" indent="-514350">
              <a:buFont typeface="+mj-lt"/>
              <a:buAutoNum type="arabicPeriod"/>
            </a:pPr>
            <a:r>
              <a:rPr lang="tr-TR" sz="2400" dirty="0" smtClean="0">
                <a:latin typeface="Times New Roman" panose="02020603050405020304" pitchFamily="18" charset="0"/>
                <a:cs typeface="Times New Roman" panose="02020603050405020304" pitchFamily="18" charset="0"/>
              </a:rPr>
              <a:t>Ailede </a:t>
            </a:r>
            <a:r>
              <a:rPr lang="tr-TR" sz="2400" dirty="0">
                <a:latin typeface="Times New Roman" panose="02020603050405020304" pitchFamily="18" charset="0"/>
                <a:cs typeface="Times New Roman" panose="02020603050405020304" pitchFamily="18" charset="0"/>
              </a:rPr>
              <a:t>Mahremiyet</a:t>
            </a:r>
          </a:p>
          <a:p>
            <a:pPr marL="514350" indent="-514350">
              <a:buFont typeface="+mj-lt"/>
              <a:buAutoNum type="arabicPeriod"/>
            </a:pPr>
            <a:r>
              <a:rPr lang="tr-TR" sz="2400" dirty="0" smtClean="0">
                <a:latin typeface="Times New Roman" panose="02020603050405020304" pitchFamily="18" charset="0"/>
                <a:cs typeface="Times New Roman" panose="02020603050405020304" pitchFamily="18" charset="0"/>
              </a:rPr>
              <a:t>Dijital </a:t>
            </a:r>
            <a:r>
              <a:rPr lang="tr-TR" sz="2400" dirty="0">
                <a:latin typeface="Times New Roman" panose="02020603050405020304" pitchFamily="18" charset="0"/>
                <a:cs typeface="Times New Roman" panose="02020603050405020304" pitchFamily="18" charset="0"/>
              </a:rPr>
              <a:t>Mahremiyet</a:t>
            </a:r>
          </a:p>
          <a:p>
            <a:pPr marL="514350" indent="-514350">
              <a:buFont typeface="+mj-lt"/>
              <a:buAutoNum type="arabicPeriod"/>
            </a:pPr>
            <a:endParaRPr lang="tr-TR" dirty="0"/>
          </a:p>
        </p:txBody>
      </p:sp>
    </p:spTree>
    <p:extLst>
      <p:ext uri="{BB962C8B-B14F-4D97-AF65-F5344CB8AC3E}">
        <p14:creationId xmlns:p14="http://schemas.microsoft.com/office/powerpoint/2010/main" val="34913471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476672"/>
            <a:ext cx="8229600" cy="4525963"/>
          </a:xfrm>
        </p:spPr>
        <p:txBody>
          <a:bodyPr>
            <a:normAutofit/>
          </a:bodyPr>
          <a:lstStyle/>
          <a:p>
            <a:pPr marL="0" indent="0" algn="ctr">
              <a:buNone/>
            </a:pPr>
            <a:r>
              <a:rPr lang="tr-TR" sz="2600" b="1" dirty="0" smtClean="0">
                <a:latin typeface="Times New Roman" panose="02020603050405020304" pitchFamily="18" charset="0"/>
                <a:cs typeface="Times New Roman" panose="02020603050405020304" pitchFamily="18" charset="0"/>
              </a:rPr>
              <a:t>İSTİSMAR DURUMUNDA </a:t>
            </a:r>
            <a:r>
              <a:rPr lang="tr-TR" sz="2600" b="1" dirty="0" smtClean="0">
                <a:latin typeface="Times New Roman" panose="02020603050405020304" pitchFamily="18" charset="0"/>
                <a:cs typeface="Times New Roman" panose="02020603050405020304" pitchFamily="18" charset="0"/>
              </a:rPr>
              <a:t>‘HAYIR</a:t>
            </a:r>
            <a:r>
              <a:rPr lang="tr-TR" sz="2600" b="1" dirty="0" smtClean="0">
                <a:latin typeface="Times New Roman" panose="02020603050405020304" pitchFamily="18" charset="0"/>
                <a:cs typeface="Times New Roman" panose="02020603050405020304" pitchFamily="18" charset="0"/>
              </a:rPr>
              <a:t>’</a:t>
            </a:r>
            <a:r>
              <a:rPr lang="tr-TR" sz="2600" b="1" dirty="0" smtClean="0">
                <a:latin typeface="Times New Roman" panose="02020603050405020304" pitchFamily="18" charset="0"/>
                <a:cs typeface="Times New Roman" panose="02020603050405020304" pitchFamily="18" charset="0"/>
              </a:rPr>
              <a:t> </a:t>
            </a:r>
            <a:r>
              <a:rPr lang="tr-TR" sz="2600" b="1" dirty="0" smtClean="0">
                <a:latin typeface="Times New Roman" panose="02020603050405020304" pitchFamily="18" charset="0"/>
                <a:cs typeface="Times New Roman" panose="02020603050405020304" pitchFamily="18" charset="0"/>
              </a:rPr>
              <a:t>DEMEK</a:t>
            </a:r>
          </a:p>
          <a:p>
            <a:pPr marL="0" indent="0" algn="just">
              <a:buNone/>
            </a:pPr>
            <a:endParaRPr lang="tr-TR" sz="2600" dirty="0" smtClean="0">
              <a:latin typeface="Times New Roman" panose="02020603050405020304" pitchFamily="18" charset="0"/>
              <a:cs typeface="Times New Roman" panose="02020603050405020304" pitchFamily="18" charset="0"/>
            </a:endParaRPr>
          </a:p>
          <a:p>
            <a:pPr marL="0" indent="0" algn="just">
              <a:buNone/>
            </a:pPr>
            <a:r>
              <a:rPr lang="tr-TR" sz="2600" dirty="0">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Cinsel </a:t>
            </a:r>
            <a:r>
              <a:rPr lang="tr-TR" sz="2600" dirty="0" smtClean="0">
                <a:latin typeface="Times New Roman" panose="02020603050405020304" pitchFamily="18" charset="0"/>
                <a:cs typeface="Times New Roman" panose="02020603050405020304" pitchFamily="18" charset="0"/>
              </a:rPr>
              <a:t>istismarı </a:t>
            </a:r>
            <a:r>
              <a:rPr lang="tr-TR" sz="2600" dirty="0">
                <a:latin typeface="Times New Roman" panose="02020603050405020304" pitchFamily="18" charset="0"/>
                <a:cs typeface="Times New Roman" panose="02020603050405020304" pitchFamily="18" charset="0"/>
              </a:rPr>
              <a:t>önleme ve </a:t>
            </a:r>
            <a:r>
              <a:rPr lang="tr-TR" sz="2600" dirty="0" smtClean="0">
                <a:latin typeface="Times New Roman" panose="02020603050405020304" pitchFamily="18" charset="0"/>
                <a:cs typeface="Times New Roman" panose="02020603050405020304" pitchFamily="18" charset="0"/>
              </a:rPr>
              <a:t>cinsel istismardan </a:t>
            </a:r>
            <a:r>
              <a:rPr lang="tr-TR" sz="2600" dirty="0">
                <a:latin typeface="Times New Roman" panose="02020603050405020304" pitchFamily="18" charset="0"/>
                <a:cs typeface="Times New Roman" panose="02020603050405020304" pitchFamily="18" charset="0"/>
              </a:rPr>
              <a:t>korunma </a:t>
            </a:r>
            <a:r>
              <a:rPr lang="tr-TR" sz="2600" dirty="0" smtClean="0">
                <a:latin typeface="Times New Roman" panose="02020603050405020304" pitchFamily="18" charset="0"/>
                <a:cs typeface="Times New Roman" panose="02020603050405020304" pitchFamily="18" charset="0"/>
              </a:rPr>
              <a:t>ile ilgili stratejilerden biri</a:t>
            </a:r>
            <a:r>
              <a:rPr lang="ml-IN" sz="2600" dirty="0" smtClean="0">
                <a:latin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cinsel istismara karşı </a:t>
            </a:r>
            <a:r>
              <a:rPr lang="tr-TR" sz="2600" dirty="0" smtClean="0">
                <a:latin typeface="Times New Roman" panose="02020603050405020304" pitchFamily="18" charset="0"/>
                <a:cs typeface="Times New Roman" panose="02020603050405020304" pitchFamily="18" charset="0"/>
              </a:rPr>
              <a:t>“</a:t>
            </a:r>
            <a:r>
              <a:rPr lang="tr-TR" sz="2600" b="1" dirty="0" smtClean="0">
                <a:solidFill>
                  <a:srgbClr val="FF0000"/>
                </a:solidFill>
                <a:latin typeface="Times New Roman" panose="02020603050405020304" pitchFamily="18" charset="0"/>
                <a:cs typeface="Times New Roman" panose="02020603050405020304" pitchFamily="18" charset="0"/>
              </a:rPr>
              <a:t>HAYIR</a:t>
            </a:r>
            <a:r>
              <a:rPr lang="tr-TR" sz="2600" dirty="0" smtClean="0">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diyebilme becerisinin sergilenmesidir </a:t>
            </a:r>
            <a:r>
              <a:rPr lang="tr-TR" sz="2600" dirty="0">
                <a:latin typeface="Times New Roman" panose="02020603050405020304" pitchFamily="18" charset="0"/>
                <a:cs typeface="Times New Roman" panose="02020603050405020304" pitchFamily="18" charset="0"/>
              </a:rPr>
              <a:t>(Özkan, 2011</a:t>
            </a:r>
            <a:r>
              <a:rPr lang="tr-TR" sz="2600" dirty="0" smtClean="0">
                <a:latin typeface="Times New Roman" panose="02020603050405020304" pitchFamily="18" charset="0"/>
                <a:cs typeface="Times New Roman" panose="02020603050405020304" pitchFamily="18" charset="0"/>
              </a:rPr>
              <a:t>).</a:t>
            </a:r>
          </a:p>
          <a:p>
            <a:pPr marL="0" indent="0" algn="just">
              <a:buNone/>
            </a:pPr>
            <a:endParaRPr lang="tr-TR" sz="2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61050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76672"/>
            <a:ext cx="8291264" cy="5649491"/>
          </a:xfrm>
        </p:spPr>
        <p:txBody>
          <a:bodyPr>
            <a:normAutofit/>
          </a:bodyPr>
          <a:lstStyle/>
          <a:p>
            <a:pPr algn="just">
              <a:buFont typeface="Wingdings" panose="05000000000000000000" pitchFamily="2" charset="2"/>
              <a:buChar char="ü"/>
            </a:pPr>
            <a:r>
              <a:rPr lang="tr-TR" sz="2600" dirty="0" smtClean="0">
                <a:latin typeface="Times New Roman" panose="02020603050405020304" pitchFamily="18" charset="0"/>
                <a:cs typeface="Times New Roman" panose="02020603050405020304" pitchFamily="18" charset="0"/>
              </a:rPr>
              <a:t>Küçük yaştaki</a:t>
            </a:r>
            <a:r>
              <a:rPr lang="ml-IN" sz="2600" dirty="0" smtClean="0">
                <a:latin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çocuklar bile hangi</a:t>
            </a:r>
            <a:r>
              <a:rPr lang="ml-IN" sz="2600" dirty="0" smtClean="0">
                <a:latin typeface="Times New Roman" panose="02020603050405020304" pitchFamily="18" charset="0"/>
              </a:rPr>
              <a:t> </a:t>
            </a:r>
            <a:r>
              <a:rPr lang="tr-TR" sz="2600" dirty="0">
                <a:latin typeface="Times New Roman" panose="02020603050405020304" pitchFamily="18" charset="0"/>
                <a:cs typeface="Times New Roman" panose="02020603050405020304" pitchFamily="18" charset="0"/>
              </a:rPr>
              <a:t>davranışların </a:t>
            </a:r>
            <a:r>
              <a:rPr lang="tr-TR" sz="2600" dirty="0" smtClean="0">
                <a:latin typeface="Times New Roman" panose="02020603050405020304" pitchFamily="18" charset="0"/>
                <a:cs typeface="Times New Roman" panose="02020603050405020304" pitchFamily="18" charset="0"/>
              </a:rPr>
              <a:t>cinsel istismar  kapsamına girebileceğini</a:t>
            </a:r>
            <a:r>
              <a:rPr lang="ml-IN" sz="2600" dirty="0" smtClean="0">
                <a:latin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sezgisel </a:t>
            </a:r>
            <a:r>
              <a:rPr lang="tr-TR" sz="2600" dirty="0">
                <a:latin typeface="Times New Roman" panose="02020603050405020304" pitchFamily="18" charset="0"/>
                <a:cs typeface="Times New Roman" panose="02020603050405020304" pitchFamily="18" charset="0"/>
              </a:rPr>
              <a:t>olarak rahatlıkla </a:t>
            </a:r>
            <a:r>
              <a:rPr lang="tr-TR" sz="2600" dirty="0" smtClean="0">
                <a:latin typeface="Times New Roman" panose="02020603050405020304" pitchFamily="18" charset="0"/>
                <a:cs typeface="Times New Roman" panose="02020603050405020304" pitchFamily="18" charset="0"/>
              </a:rPr>
              <a:t>anlayabilir. Bundan dolayı </a:t>
            </a:r>
            <a:r>
              <a:rPr lang="tr-TR" sz="2600" dirty="0">
                <a:latin typeface="Times New Roman" panose="02020603050405020304" pitchFamily="18" charset="0"/>
                <a:cs typeface="Times New Roman" panose="02020603050405020304" pitchFamily="18" charset="0"/>
              </a:rPr>
              <a:t>çocukların bu </a:t>
            </a:r>
            <a:r>
              <a:rPr lang="tr-TR" sz="2600" dirty="0" smtClean="0">
                <a:latin typeface="Times New Roman" panose="02020603050405020304" pitchFamily="18" charset="0"/>
                <a:cs typeface="Times New Roman" panose="02020603050405020304" pitchFamily="18" charset="0"/>
              </a:rPr>
              <a:t>sezgilerinden faydalanabilmeleri</a:t>
            </a:r>
            <a:r>
              <a:rPr lang="ml-IN" sz="2600" dirty="0" smtClean="0">
                <a:latin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için onlara</a:t>
            </a:r>
            <a:r>
              <a:rPr lang="tr-TR" sz="2600" dirty="0">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birileri tarafından  incitildiklerinde «</a:t>
            </a:r>
            <a:r>
              <a:rPr lang="tr-TR" sz="2600" b="1" dirty="0" smtClean="0">
                <a:solidFill>
                  <a:srgbClr val="FF0000"/>
                </a:solidFill>
                <a:latin typeface="Times New Roman" panose="02020603050405020304" pitchFamily="18" charset="0"/>
                <a:cs typeface="Times New Roman" panose="02020603050405020304" pitchFamily="18" charset="0"/>
              </a:rPr>
              <a:t>HAYIR</a:t>
            </a:r>
            <a:r>
              <a:rPr lang="tr-TR" sz="2600" dirty="0" smtClean="0">
                <a:latin typeface="Times New Roman" panose="02020603050405020304" pitchFamily="18" charset="0"/>
                <a:cs typeface="Times New Roman" panose="02020603050405020304" pitchFamily="18" charset="0"/>
              </a:rPr>
              <a:t>» demeleri</a:t>
            </a:r>
            <a:r>
              <a:rPr lang="ml-IN" sz="2600" dirty="0" smtClean="0">
                <a:latin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gerektiği</a:t>
            </a:r>
            <a:r>
              <a:rPr lang="ml-IN" sz="2600" dirty="0" smtClean="0">
                <a:latin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öğretilmelidir.</a:t>
            </a:r>
          </a:p>
          <a:p>
            <a:pPr algn="just">
              <a:buFont typeface="Wingdings" panose="05000000000000000000" pitchFamily="2" charset="2"/>
              <a:buChar char="ü"/>
            </a:pPr>
            <a:r>
              <a:rPr lang="tr-TR" sz="2600" dirty="0" smtClean="0">
                <a:latin typeface="Times New Roman" panose="02020603050405020304" pitchFamily="18" charset="0"/>
                <a:cs typeface="Times New Roman" panose="02020603050405020304" pitchFamily="18" charset="0"/>
              </a:rPr>
              <a:t> </a:t>
            </a:r>
            <a:r>
              <a:rPr lang="tr-TR" sz="2600" dirty="0">
                <a:latin typeface="Times New Roman" panose="02020603050405020304" pitchFamily="18" charset="0"/>
                <a:cs typeface="Times New Roman" panose="02020603050405020304" pitchFamily="18" charset="0"/>
              </a:rPr>
              <a:t>Hoşlarına </a:t>
            </a:r>
            <a:r>
              <a:rPr lang="tr-TR" sz="2600" dirty="0" smtClean="0">
                <a:latin typeface="Times New Roman" panose="02020603050405020304" pitchFamily="18" charset="0"/>
                <a:cs typeface="Times New Roman" panose="02020603050405020304" pitchFamily="18" charset="0"/>
              </a:rPr>
              <a:t>gitmeyen  dokunmalar </a:t>
            </a:r>
            <a:r>
              <a:rPr lang="tr-TR" sz="2600" dirty="0">
                <a:latin typeface="Times New Roman" panose="02020603050405020304" pitchFamily="18" charset="0"/>
                <a:cs typeface="Times New Roman" panose="02020603050405020304" pitchFamily="18" charset="0"/>
              </a:rPr>
              <a:t>ve öpmeler karşısında bunu </a:t>
            </a:r>
            <a:r>
              <a:rPr lang="tr-TR" sz="2600" dirty="0" smtClean="0">
                <a:latin typeface="Times New Roman" panose="02020603050405020304" pitchFamily="18" charset="0"/>
                <a:cs typeface="Times New Roman" panose="02020603050405020304" pitchFamily="18" charset="0"/>
              </a:rPr>
              <a:t>reddetmeleri</a:t>
            </a:r>
            <a:r>
              <a:rPr lang="ml-IN" sz="2600" dirty="0" smtClean="0">
                <a:latin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söylenmelidir</a:t>
            </a:r>
            <a:r>
              <a:rPr lang="tr-TR" sz="26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2290088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76672"/>
            <a:ext cx="8291264" cy="5976664"/>
          </a:xfrm>
        </p:spPr>
        <p:txBody>
          <a:bodyPr>
            <a:normAutofit/>
          </a:bodyPr>
          <a:lstStyle/>
          <a:p>
            <a:pPr algn="just">
              <a:buFont typeface="Wingdings" panose="05000000000000000000" pitchFamily="2" charset="2"/>
              <a:buChar char="ü"/>
            </a:pPr>
            <a:r>
              <a:rPr lang="tr-TR" sz="2600" dirty="0">
                <a:latin typeface="Times New Roman" panose="02020603050405020304" pitchFamily="18" charset="0"/>
                <a:cs typeface="Times New Roman" panose="02020603050405020304" pitchFamily="18" charset="0"/>
              </a:rPr>
              <a:t>Ç</a:t>
            </a:r>
            <a:r>
              <a:rPr lang="tr-TR" sz="2600" dirty="0" smtClean="0">
                <a:latin typeface="Times New Roman" panose="02020603050405020304" pitchFamily="18" charset="0"/>
                <a:cs typeface="Times New Roman" panose="02020603050405020304" pitchFamily="18" charset="0"/>
              </a:rPr>
              <a:t>ocukların kendi</a:t>
            </a:r>
            <a:r>
              <a:rPr lang="ml-IN" sz="2600" dirty="0" smtClean="0">
                <a:latin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 vücutları ile </a:t>
            </a:r>
            <a:r>
              <a:rPr lang="tr-TR" sz="2600" dirty="0">
                <a:latin typeface="Times New Roman" panose="02020603050405020304" pitchFamily="18" charset="0"/>
                <a:cs typeface="Times New Roman" panose="02020603050405020304" pitchFamily="18" charset="0"/>
              </a:rPr>
              <a:t>başkalarının vücutları </a:t>
            </a:r>
            <a:r>
              <a:rPr lang="tr-TR" sz="2600" dirty="0" smtClean="0">
                <a:latin typeface="Times New Roman" panose="02020603050405020304" pitchFamily="18" charset="0"/>
                <a:cs typeface="Times New Roman" panose="02020603050405020304" pitchFamily="18" charset="0"/>
              </a:rPr>
              <a:t>arasındaki</a:t>
            </a:r>
            <a:r>
              <a:rPr lang="ml-IN" sz="2600" dirty="0" smtClean="0">
                <a:latin typeface="Times New Roman" panose="02020603050405020304" pitchFamily="18" charset="0"/>
              </a:rPr>
              <a:t> </a:t>
            </a:r>
            <a:r>
              <a:rPr lang="tr-TR" sz="2600" dirty="0">
                <a:latin typeface="Times New Roman" panose="02020603050405020304" pitchFamily="18" charset="0"/>
                <a:cs typeface="Times New Roman" panose="02020603050405020304" pitchFamily="18" charset="0"/>
              </a:rPr>
              <a:t>sınırları korumaları konusunda onlara </a:t>
            </a:r>
            <a:r>
              <a:rPr lang="tr-TR" sz="2600" dirty="0" smtClean="0">
                <a:latin typeface="Times New Roman" panose="02020603050405020304" pitchFamily="18" charset="0"/>
                <a:cs typeface="Times New Roman" panose="02020603050405020304" pitchFamily="18" charset="0"/>
              </a:rPr>
              <a:t>rehberlik edilmeli</a:t>
            </a:r>
            <a:r>
              <a:rPr lang="ml-IN" sz="2600" dirty="0" smtClean="0">
                <a:latin typeface="Times New Roman" panose="02020603050405020304" pitchFamily="18" charset="0"/>
              </a:rPr>
              <a:t> </a:t>
            </a:r>
            <a:r>
              <a:rPr lang="tr-TR" sz="2600" dirty="0">
                <a:latin typeface="Times New Roman" panose="02020603050405020304" pitchFamily="18" charset="0"/>
                <a:cs typeface="Times New Roman" panose="02020603050405020304" pitchFamily="18" charset="0"/>
              </a:rPr>
              <a:t>ve </a:t>
            </a:r>
            <a:r>
              <a:rPr lang="tr-TR" sz="2600" dirty="0" smtClean="0">
                <a:latin typeface="Times New Roman" panose="02020603050405020304" pitchFamily="18" charset="0"/>
                <a:cs typeface="Times New Roman" panose="02020603050405020304" pitchFamily="18" charset="0"/>
              </a:rPr>
              <a:t>kendi</a:t>
            </a:r>
            <a:r>
              <a:rPr lang="ml-IN" sz="2600" dirty="0" smtClean="0">
                <a:latin typeface="Times New Roman" panose="02020603050405020304" pitchFamily="18" charset="0"/>
              </a:rPr>
              <a:t> </a:t>
            </a:r>
            <a:r>
              <a:rPr lang="tr-TR" sz="2600" dirty="0">
                <a:latin typeface="Times New Roman" panose="02020603050405020304" pitchFamily="18" charset="0"/>
                <a:cs typeface="Times New Roman" panose="02020603050405020304" pitchFamily="18" charset="0"/>
              </a:rPr>
              <a:t>vücutlarına </a:t>
            </a:r>
            <a:r>
              <a:rPr lang="tr-TR" sz="2600" dirty="0" smtClean="0">
                <a:latin typeface="Times New Roman" panose="02020603050405020304" pitchFamily="18" charset="0"/>
                <a:cs typeface="Times New Roman" panose="02020603050405020304" pitchFamily="18" charset="0"/>
              </a:rPr>
              <a:t>yönelik iyi</a:t>
            </a:r>
            <a:r>
              <a:rPr lang="ml-IN" sz="2600" dirty="0" smtClean="0">
                <a:latin typeface="Times New Roman" panose="02020603050405020304" pitchFamily="18" charset="0"/>
              </a:rPr>
              <a:t> </a:t>
            </a:r>
            <a:r>
              <a:rPr lang="tr-TR" sz="2600" dirty="0">
                <a:latin typeface="Times New Roman" panose="02020603050405020304" pitchFamily="18" charset="0"/>
                <a:cs typeface="Times New Roman" panose="02020603050405020304" pitchFamily="18" charset="0"/>
              </a:rPr>
              <a:t>ve kötü dokunuşlar hakkında </a:t>
            </a:r>
            <a:r>
              <a:rPr lang="tr-TR" sz="2600" dirty="0" smtClean="0">
                <a:latin typeface="Times New Roman" panose="02020603050405020304" pitchFamily="18" charset="0"/>
                <a:cs typeface="Times New Roman" panose="02020603050405020304" pitchFamily="18" charset="0"/>
              </a:rPr>
              <a:t>bilinçli  bir </a:t>
            </a:r>
            <a:r>
              <a:rPr lang="tr-TR" sz="2600" dirty="0">
                <a:latin typeface="Times New Roman" panose="02020603050405020304" pitchFamily="18" charset="0"/>
                <a:cs typeface="Times New Roman" panose="02020603050405020304" pitchFamily="18" charset="0"/>
              </a:rPr>
              <a:t>duruş </a:t>
            </a:r>
            <a:r>
              <a:rPr lang="tr-TR" sz="2600" dirty="0" smtClean="0">
                <a:latin typeface="Times New Roman" panose="02020603050405020304" pitchFamily="18" charset="0"/>
                <a:cs typeface="Times New Roman" panose="02020603050405020304" pitchFamily="18" charset="0"/>
              </a:rPr>
              <a:t>sergilemeleri</a:t>
            </a:r>
            <a:r>
              <a:rPr lang="ml-IN" sz="2600" dirty="0" smtClean="0">
                <a:latin typeface="Times New Roman" panose="02020603050405020304" pitchFamily="18" charset="0"/>
              </a:rPr>
              <a:t> </a:t>
            </a:r>
            <a:r>
              <a:rPr lang="tr-TR" sz="2600" dirty="0">
                <a:latin typeface="Times New Roman" panose="02020603050405020304" pitchFamily="18" charset="0"/>
                <a:cs typeface="Times New Roman" panose="02020603050405020304" pitchFamily="18" charset="0"/>
              </a:rPr>
              <a:t>sağlanmalıdır (Polat, Bostan ve </a:t>
            </a:r>
            <a:r>
              <a:rPr lang="tr-TR" sz="2600" dirty="0" smtClean="0">
                <a:latin typeface="Times New Roman" panose="02020603050405020304" pitchFamily="18" charset="0"/>
                <a:cs typeface="Times New Roman" panose="02020603050405020304" pitchFamily="18" charset="0"/>
              </a:rPr>
              <a:t>Veli</a:t>
            </a:r>
            <a:r>
              <a:rPr lang="ml-IN" sz="2600" dirty="0" smtClean="0">
                <a:latin typeface="Times New Roman" panose="02020603050405020304" pitchFamily="18" charset="0"/>
              </a:rPr>
              <a:t> </a:t>
            </a:r>
            <a:r>
              <a:rPr lang="tr-TR" sz="2600" dirty="0">
                <a:latin typeface="Times New Roman" panose="02020603050405020304" pitchFamily="18" charset="0"/>
                <a:cs typeface="Times New Roman" panose="02020603050405020304" pitchFamily="18" charset="0"/>
              </a:rPr>
              <a:t>Yıldırım, 2015; Yıldırım </a:t>
            </a:r>
            <a:r>
              <a:rPr lang="tr-TR" sz="2600" dirty="0" smtClean="0">
                <a:latin typeface="Times New Roman" panose="02020603050405020304" pitchFamily="18" charset="0"/>
                <a:cs typeface="Times New Roman" panose="02020603050405020304" pitchFamily="18" charset="0"/>
              </a:rPr>
              <a:t>Doğru</a:t>
            </a:r>
            <a:r>
              <a:rPr lang="tr-TR" sz="2600" dirty="0">
                <a:latin typeface="Times New Roman" panose="02020603050405020304" pitchFamily="18" charset="0"/>
                <a:cs typeface="Times New Roman" panose="02020603050405020304" pitchFamily="18" charset="0"/>
              </a:rPr>
              <a:t>, 2006). </a:t>
            </a:r>
            <a:endParaRPr lang="tr-TR" sz="26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sz="2600" dirty="0" smtClean="0">
                <a:latin typeface="Times New Roman" panose="02020603050405020304" pitchFamily="18" charset="0"/>
                <a:cs typeface="Times New Roman" panose="02020603050405020304" pitchFamily="18" charset="0"/>
              </a:rPr>
              <a:t>İyi ve </a:t>
            </a:r>
            <a:r>
              <a:rPr lang="tr-TR" sz="2600" dirty="0">
                <a:latin typeface="Times New Roman" panose="02020603050405020304" pitchFamily="18" charset="0"/>
                <a:cs typeface="Times New Roman" panose="02020603050405020304" pitchFamily="18" charset="0"/>
              </a:rPr>
              <a:t>kötü davranış </a:t>
            </a:r>
            <a:r>
              <a:rPr lang="tr-TR" sz="2600" dirty="0" smtClean="0">
                <a:latin typeface="Times New Roman" panose="02020603050405020304" pitchFamily="18" charset="0"/>
                <a:cs typeface="Times New Roman" panose="02020603050405020304" pitchFamily="18" charset="0"/>
              </a:rPr>
              <a:t>arasındaki</a:t>
            </a:r>
            <a:r>
              <a:rPr lang="ml-IN" sz="2600" dirty="0" smtClean="0">
                <a:latin typeface="Times New Roman" panose="02020603050405020304" pitchFamily="18" charset="0"/>
              </a:rPr>
              <a:t> </a:t>
            </a:r>
            <a:r>
              <a:rPr lang="tr-TR" sz="2600" dirty="0">
                <a:latin typeface="Times New Roman" panose="02020603050405020304" pitchFamily="18" charset="0"/>
                <a:cs typeface="Times New Roman" panose="02020603050405020304" pitchFamily="18" charset="0"/>
              </a:rPr>
              <a:t>farkı ayırt </a:t>
            </a:r>
            <a:r>
              <a:rPr lang="tr-TR" sz="2600" dirty="0" smtClean="0">
                <a:latin typeface="Times New Roman" panose="02020603050405020304" pitchFamily="18" charset="0"/>
                <a:cs typeface="Times New Roman" panose="02020603050405020304" pitchFamily="18" charset="0"/>
              </a:rPr>
              <a:t>edebilmeleri çocukları  istismardan </a:t>
            </a:r>
            <a:r>
              <a:rPr lang="tr-TR" sz="2600" dirty="0">
                <a:latin typeface="Times New Roman" panose="02020603050405020304" pitchFamily="18" charset="0"/>
                <a:cs typeface="Times New Roman" panose="02020603050405020304" pitchFamily="18" charset="0"/>
              </a:rPr>
              <a:t>korumada oldukça </a:t>
            </a:r>
            <a:r>
              <a:rPr lang="tr-TR" sz="2600" dirty="0" smtClean="0">
                <a:latin typeface="Times New Roman" panose="02020603050405020304" pitchFamily="18" charset="0"/>
                <a:cs typeface="Times New Roman" panose="02020603050405020304" pitchFamily="18" charset="0"/>
              </a:rPr>
              <a:t>önemlidir</a:t>
            </a:r>
            <a:r>
              <a:rPr lang="tr-TR" sz="2600" dirty="0">
                <a:latin typeface="Times New Roman" panose="02020603050405020304" pitchFamily="18" charset="0"/>
                <a:cs typeface="Times New Roman" panose="02020603050405020304" pitchFamily="18" charset="0"/>
              </a:rPr>
              <a:t>. Bu farkın ayırdına vararak kötü davranışlara </a:t>
            </a:r>
            <a:r>
              <a:rPr lang="tr-TR" sz="2600" dirty="0" smtClean="0">
                <a:latin typeface="Times New Roman" panose="02020603050405020304" pitchFamily="18" charset="0"/>
                <a:cs typeface="Times New Roman" panose="02020603050405020304" pitchFamily="18" charset="0"/>
              </a:rPr>
              <a:t> karşı </a:t>
            </a:r>
            <a:r>
              <a:rPr lang="tr-TR" sz="2600" dirty="0">
                <a:latin typeface="Times New Roman" panose="02020603050405020304" pitchFamily="18" charset="0"/>
                <a:cs typeface="Times New Roman" panose="02020603050405020304" pitchFamily="18" charset="0"/>
              </a:rPr>
              <a:t>reddetme ya da </a:t>
            </a:r>
            <a:r>
              <a:rPr lang="tr-TR" sz="2600" dirty="0" smtClean="0">
                <a:latin typeface="Times New Roman" panose="02020603050405020304" pitchFamily="18" charset="0"/>
                <a:cs typeface="Times New Roman" panose="02020603050405020304" pitchFamily="18" charset="0"/>
              </a:rPr>
              <a:t>direnme stratejisi</a:t>
            </a:r>
            <a:r>
              <a:rPr lang="ml-IN" sz="2600" dirty="0" smtClean="0">
                <a:latin typeface="Times New Roman" panose="02020603050405020304" pitchFamily="18" charset="0"/>
              </a:rPr>
              <a:t> </a:t>
            </a:r>
            <a:r>
              <a:rPr lang="tr-TR" sz="2600" dirty="0">
                <a:latin typeface="Times New Roman" panose="02020603050405020304" pitchFamily="18" charset="0"/>
                <a:cs typeface="Times New Roman" panose="02020603050405020304" pitchFamily="18" charset="0"/>
              </a:rPr>
              <a:t>olarak çok yüksek sesle </a:t>
            </a:r>
            <a:r>
              <a:rPr lang="tr-TR" sz="2600" dirty="0" smtClean="0">
                <a:latin typeface="Times New Roman" panose="02020603050405020304" pitchFamily="18" charset="0"/>
                <a:cs typeface="Times New Roman" panose="02020603050405020304" pitchFamily="18" charset="0"/>
              </a:rPr>
              <a:t>«</a:t>
            </a:r>
            <a:r>
              <a:rPr lang="tr-TR" sz="2600" b="1" dirty="0" smtClean="0">
                <a:solidFill>
                  <a:srgbClr val="FF0000"/>
                </a:solidFill>
                <a:latin typeface="Times New Roman" panose="02020603050405020304" pitchFamily="18" charset="0"/>
                <a:cs typeface="Times New Roman" panose="02020603050405020304" pitchFamily="18" charset="0"/>
              </a:rPr>
              <a:t>HAYIR</a:t>
            </a:r>
            <a:r>
              <a:rPr lang="tr-TR" sz="2600" dirty="0" smtClean="0">
                <a:latin typeface="Times New Roman" panose="02020603050405020304" pitchFamily="18" charset="0"/>
                <a:cs typeface="Times New Roman" panose="02020603050405020304" pitchFamily="18" charset="0"/>
              </a:rPr>
              <a:t>» </a:t>
            </a:r>
            <a:r>
              <a:rPr lang="tr-TR" sz="2600" dirty="0">
                <a:latin typeface="Times New Roman" panose="02020603050405020304" pitchFamily="18" charset="0"/>
                <a:cs typeface="Times New Roman" panose="02020603050405020304" pitchFamily="18" charset="0"/>
              </a:rPr>
              <a:t>demek çok </a:t>
            </a:r>
            <a:r>
              <a:rPr lang="tr-TR" sz="2600" dirty="0" smtClean="0">
                <a:latin typeface="Times New Roman" panose="02020603050405020304" pitchFamily="18" charset="0"/>
                <a:cs typeface="Times New Roman" panose="02020603050405020304" pitchFamily="18" charset="0"/>
              </a:rPr>
              <a:t>etkili olabilir. </a:t>
            </a: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89078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51520" y="2130425"/>
            <a:ext cx="8496944" cy="1470025"/>
          </a:xfrm>
        </p:spPr>
        <p:txBody>
          <a:bodyPr>
            <a:noAutofit/>
          </a:bodyPr>
          <a:lstStyle/>
          <a:p>
            <a:r>
              <a:rPr lang="tr-T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ÇOCUK İHMAL VE İSTİSMARINDAN KORUNMA YOLLARI</a:t>
            </a:r>
            <a:endParaRPr lang="tr-T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95855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smtClean="0">
                <a:solidFill>
                  <a:schemeClr val="accent2"/>
                </a:solidFill>
                <a:effectLst>
                  <a:outerShdw blurRad="38100" dist="38100" dir="2700000" algn="tl">
                    <a:srgbClr val="000000">
                      <a:alpha val="43137"/>
                    </a:srgbClr>
                  </a:outerShdw>
                </a:effectLst>
              </a:rPr>
              <a:t>Çocuk Tanımı</a:t>
            </a:r>
            <a:endParaRPr lang="tr-TR" b="1" dirty="0">
              <a:solidFill>
                <a:schemeClr val="accent2"/>
              </a:solidFill>
              <a:effectLst>
                <a:outerShdw blurRad="38100" dist="38100" dir="2700000" algn="tl">
                  <a:srgbClr val="000000">
                    <a:alpha val="43137"/>
                  </a:srgbClr>
                </a:outerShdw>
              </a:effectLst>
            </a:endParaRPr>
          </a:p>
        </p:txBody>
      </p:sp>
      <p:graphicFrame>
        <p:nvGraphicFramePr>
          <p:cNvPr id="7" name="İçerik Yer Tutucusu 6"/>
          <p:cNvGraphicFramePr>
            <a:graphicFrameLocks noGrp="1"/>
          </p:cNvGraphicFramePr>
          <p:nvPr>
            <p:ph idx="1"/>
            <p:extLst>
              <p:ext uri="{D42A27DB-BD31-4B8C-83A1-F6EECF244321}">
                <p14:modId xmlns:p14="http://schemas.microsoft.com/office/powerpoint/2010/main" val="842013639"/>
              </p:ext>
            </p:extLst>
          </p:nvPr>
        </p:nvGraphicFramePr>
        <p:xfrm>
          <a:off x="822325" y="1793404"/>
          <a:ext cx="7521575" cy="3579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005624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extLst>
              <p:ext uri="{D42A27DB-BD31-4B8C-83A1-F6EECF244321}">
                <p14:modId xmlns:p14="http://schemas.microsoft.com/office/powerpoint/2010/main" val="3699977045"/>
              </p:ext>
            </p:extLst>
          </p:nvPr>
        </p:nvGraphicFramePr>
        <p:xfrm>
          <a:off x="467544" y="116632"/>
          <a:ext cx="8064896"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64992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548680"/>
            <a:ext cx="7520940" cy="792088"/>
          </a:xfrm>
        </p:spPr>
        <p:txBody>
          <a:bodyPr>
            <a:noAutofit/>
          </a:bodyPr>
          <a:lstStyle/>
          <a:p>
            <a:pPr algn="l"/>
            <a:r>
              <a:rPr lang="tr-TR" sz="2600" b="1" cap="none" dirty="0" smtClean="0">
                <a:solidFill>
                  <a:schemeClr val="accent2"/>
                </a:solidFill>
              </a:rPr>
              <a:t>Dünya Sağlık Örgütü Tarafından 4 Tip Kötü Muamele Tanımlanmaktadır:</a:t>
            </a:r>
            <a:endParaRPr lang="tr-TR" sz="2600" b="1" cap="none" dirty="0">
              <a:solidFill>
                <a:schemeClr val="accent2"/>
              </a:solidFill>
            </a:endParaRPr>
          </a:p>
        </p:txBody>
      </p:sp>
      <p:graphicFrame>
        <p:nvGraphicFramePr>
          <p:cNvPr id="5" name="Diyagram 4"/>
          <p:cNvGraphicFramePr/>
          <p:nvPr>
            <p:extLst>
              <p:ext uri="{D42A27DB-BD31-4B8C-83A1-F6EECF244321}">
                <p14:modId xmlns:p14="http://schemas.microsoft.com/office/powerpoint/2010/main" val="3840385229"/>
              </p:ext>
            </p:extLst>
          </p:nvPr>
        </p:nvGraphicFramePr>
        <p:xfrm>
          <a:off x="971600" y="1916832"/>
          <a:ext cx="5976664" cy="34563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00649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908720"/>
            <a:ext cx="7520940" cy="476632"/>
          </a:xfrm>
        </p:spPr>
        <p:txBody>
          <a:bodyPr>
            <a:normAutofit fontScale="90000"/>
          </a:bodyPr>
          <a:lstStyle/>
          <a:p>
            <a:pPr algn="ctr"/>
            <a:r>
              <a:rPr lang="tr-TR" b="1" dirty="0">
                <a:solidFill>
                  <a:schemeClr val="accent2"/>
                </a:solidFill>
              </a:rPr>
              <a:t>İ</a:t>
            </a:r>
            <a:r>
              <a:rPr lang="tr-TR" b="1" dirty="0" smtClean="0">
                <a:solidFill>
                  <a:schemeClr val="accent2"/>
                </a:solidFill>
              </a:rPr>
              <a:t>hmal</a:t>
            </a:r>
            <a:endParaRPr lang="tr-TR" b="1" dirty="0">
              <a:solidFill>
                <a:schemeClr val="accent2"/>
              </a:solidFill>
            </a:endParaRPr>
          </a:p>
        </p:txBody>
      </p:sp>
      <p:sp>
        <p:nvSpPr>
          <p:cNvPr id="3" name="İçerik Yer Tutucusu 2"/>
          <p:cNvSpPr>
            <a:spLocks noGrp="1"/>
          </p:cNvSpPr>
          <p:nvPr>
            <p:ph idx="1"/>
          </p:nvPr>
        </p:nvSpPr>
        <p:spPr>
          <a:xfrm>
            <a:off x="539552" y="1700808"/>
            <a:ext cx="7808972" cy="2979669"/>
          </a:xfrm>
        </p:spPr>
        <p:txBody>
          <a:bodyPr>
            <a:normAutofit/>
          </a:bodyPr>
          <a:lstStyle/>
          <a:p>
            <a:pPr marL="0" indent="0" algn="just">
              <a:buNone/>
            </a:pPr>
            <a:r>
              <a:rPr lang="tr-TR" sz="2600" b="0" dirty="0" smtClean="0">
                <a:latin typeface="Times New Roman" panose="02020603050405020304" pitchFamily="18" charset="0"/>
                <a:cs typeface="Times New Roman" panose="02020603050405020304" pitchFamily="18" charset="0"/>
              </a:rPr>
              <a:t>	Çocuğa bakmakla yükümlü kimselerin; Çocuğun beslenme, giyinme, </a:t>
            </a:r>
            <a:r>
              <a:rPr lang="tr-TR" sz="2600" b="0" dirty="0" smtClean="0">
                <a:latin typeface="Times New Roman" panose="02020603050405020304" pitchFamily="18" charset="0"/>
                <a:cs typeface="Times New Roman" panose="02020603050405020304" pitchFamily="18" charset="0"/>
              </a:rPr>
              <a:t>barınma, eğitim, </a:t>
            </a:r>
            <a:r>
              <a:rPr lang="tr-TR" sz="2600" b="0" dirty="0" smtClean="0">
                <a:latin typeface="Times New Roman" panose="02020603050405020304" pitchFamily="18" charset="0"/>
                <a:cs typeface="Times New Roman" panose="02020603050405020304" pitchFamily="18" charset="0"/>
              </a:rPr>
              <a:t>sağlık, diş sağlığı ve sevgi gibi temel gereksinimlerini karşılamada ihmal göstermesi. Çocuğun beden ve ruh sağlığının veya bedensel, duygusal, sosyal ya da ahlaki gelişiminin engellenmesi.</a:t>
            </a:r>
            <a:endParaRPr lang="tr-TR" sz="26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73083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628800"/>
            <a:ext cx="7776864" cy="3051677"/>
          </a:xfrm>
        </p:spPr>
        <p:txBody>
          <a:bodyPr vert="horz" lIns="91440" tIns="45720" rIns="91440" bIns="45720" rtlCol="0">
            <a:normAutofit/>
          </a:bodyPr>
          <a:lstStyle/>
          <a:p>
            <a:pPr marL="0" indent="0" algn="just">
              <a:buNone/>
            </a:pPr>
            <a:r>
              <a:rPr lang="tr-TR" sz="2600" dirty="0">
                <a:latin typeface="Times New Roman" panose="02020603050405020304" pitchFamily="18" charset="0"/>
                <a:cs typeface="Times New Roman" panose="02020603050405020304" pitchFamily="18" charset="0"/>
              </a:rPr>
              <a:t>	Çocuk </a:t>
            </a:r>
            <a:r>
              <a:rPr lang="tr-TR" sz="2600" dirty="0">
                <a:latin typeface="Times New Roman" panose="02020603050405020304" pitchFamily="18" charset="0"/>
                <a:cs typeface="Times New Roman" panose="02020603050405020304" pitchFamily="18" charset="0"/>
              </a:rPr>
              <a:t>istismarı; ebeveyn veya bakım veren kişiler ve yabancı kişiler tarafından gerçekleştirilen, çocuğa zarar veren, çocuğun gelişimini engelleyen her türlü kötü muamele olarak nitelendirilmektedir (</a:t>
            </a:r>
            <a:r>
              <a:rPr lang="tr-TR" sz="2600" dirty="0" err="1">
                <a:latin typeface="Times New Roman" panose="02020603050405020304" pitchFamily="18" charset="0"/>
                <a:cs typeface="Times New Roman" panose="02020603050405020304" pitchFamily="18" charset="0"/>
              </a:rPr>
              <a:t>Tıraşçı</a:t>
            </a:r>
            <a:r>
              <a:rPr lang="tr-TR" sz="2600" dirty="0">
                <a:latin typeface="Times New Roman" panose="02020603050405020304" pitchFamily="18" charset="0"/>
                <a:cs typeface="Times New Roman" panose="02020603050405020304" pitchFamily="18" charset="0"/>
              </a:rPr>
              <a:t> ve Gören, 2007). </a:t>
            </a:r>
            <a:endParaRPr lang="tr-TR" sz="2600" dirty="0">
              <a:latin typeface="Times New Roman" panose="02020603050405020304" pitchFamily="18" charset="0"/>
              <a:cs typeface="Times New Roman" panose="02020603050405020304" pitchFamily="18" charset="0"/>
            </a:endParaRPr>
          </a:p>
        </p:txBody>
      </p:sp>
      <p:sp>
        <p:nvSpPr>
          <p:cNvPr id="4" name="Başlık 1"/>
          <p:cNvSpPr>
            <a:spLocks noGrp="1"/>
          </p:cNvSpPr>
          <p:nvPr>
            <p:ph type="title"/>
          </p:nvPr>
        </p:nvSpPr>
        <p:spPr>
          <a:xfrm>
            <a:off x="827584" y="864136"/>
            <a:ext cx="7520940" cy="476632"/>
          </a:xfrm>
        </p:spPr>
        <p:txBody>
          <a:bodyPr>
            <a:normAutofit fontScale="90000"/>
          </a:bodyPr>
          <a:lstStyle/>
          <a:p>
            <a:pPr algn="ctr"/>
            <a:r>
              <a:rPr lang="tr-TR" b="1" dirty="0">
                <a:solidFill>
                  <a:schemeClr val="accent2"/>
                </a:solidFill>
              </a:rPr>
              <a:t>İ</a:t>
            </a:r>
            <a:r>
              <a:rPr lang="tr-TR" b="1" dirty="0" smtClean="0">
                <a:solidFill>
                  <a:schemeClr val="accent2"/>
                </a:solidFill>
              </a:rPr>
              <a:t>stismar</a:t>
            </a:r>
            <a:endParaRPr lang="tr-TR" b="1" dirty="0">
              <a:solidFill>
                <a:schemeClr val="accent2"/>
              </a:solidFill>
            </a:endParaRPr>
          </a:p>
        </p:txBody>
      </p:sp>
    </p:spTree>
    <p:extLst>
      <p:ext uri="{BB962C8B-B14F-4D97-AF65-F5344CB8AC3E}">
        <p14:creationId xmlns:p14="http://schemas.microsoft.com/office/powerpoint/2010/main" val="42760235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kış Çizelgesi: Sıralı Erişimli Depolama 5"/>
          <p:cNvSpPr/>
          <p:nvPr/>
        </p:nvSpPr>
        <p:spPr>
          <a:xfrm>
            <a:off x="683568" y="1124744"/>
            <a:ext cx="7776864" cy="2808312"/>
          </a:xfrm>
          <a:prstGeom prst="flowChartMagneticTap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tr-TR" sz="2400" dirty="0"/>
          </a:p>
        </p:txBody>
      </p:sp>
      <p:sp>
        <p:nvSpPr>
          <p:cNvPr id="3" name="İçerik Yer Tutucusu 2"/>
          <p:cNvSpPr>
            <a:spLocks noGrp="1"/>
          </p:cNvSpPr>
          <p:nvPr>
            <p:ph idx="1"/>
          </p:nvPr>
        </p:nvSpPr>
        <p:spPr>
          <a:xfrm>
            <a:off x="1004438" y="1844824"/>
            <a:ext cx="7135124" cy="1800200"/>
          </a:xfrm>
        </p:spPr>
        <p:txBody>
          <a:bodyPr>
            <a:normAutofit/>
          </a:bodyPr>
          <a:lstStyle/>
          <a:p>
            <a:pPr marL="0" indent="0" algn="ctr">
              <a:buNone/>
            </a:pPr>
            <a:r>
              <a:rPr lang="tr-TR" sz="2400" dirty="0" smtClean="0">
                <a:latin typeface="Times New Roman" panose="02020603050405020304" pitchFamily="18" charset="0"/>
                <a:cs typeface="Times New Roman" panose="02020603050405020304" pitchFamily="18" charset="0"/>
              </a:rPr>
              <a:t>	</a:t>
            </a:r>
            <a:r>
              <a:rPr lang="tr-TR" sz="2400" b="0" dirty="0" smtClean="0">
                <a:latin typeface="Times New Roman" panose="02020603050405020304" pitchFamily="18" charset="0"/>
                <a:cs typeface="Times New Roman" panose="02020603050405020304" pitchFamily="18" charset="0"/>
              </a:rPr>
              <a:t>Özetle çocuk ihmali; çocuğun sağlıklı gelişimi için yapılması gerekli olan bir şeyin yapılmaması, çocuk istismarı; çocuğun sağlıklı gelişimi için yapılmaması gerekenlerin yapılmasıdır.</a:t>
            </a:r>
            <a:endParaRPr lang="tr-TR"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83453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KİŞİSEL SINIRLAR</a:t>
            </a:r>
            <a:endParaRPr lang="tr-T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66780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71600" y="1700808"/>
            <a:ext cx="7372300" cy="2979669"/>
          </a:xfrm>
        </p:spPr>
        <p:txBody>
          <a:bodyPr>
            <a:normAutofit/>
          </a:bodyPr>
          <a:lstStyle/>
          <a:p>
            <a:pPr marL="0" indent="0" algn="just">
              <a:buNone/>
            </a:pPr>
            <a:r>
              <a:rPr lang="tr-TR" sz="2600" b="0" i="1" dirty="0">
                <a:latin typeface="Times New Roman" panose="02020603050405020304" pitchFamily="18" charset="0"/>
                <a:cs typeface="Times New Roman" panose="02020603050405020304" pitchFamily="18" charset="0"/>
              </a:rPr>
              <a:t>Çocuk ihmali ve istismarı dünya ülkeleri için ortak bir problem olarak görülmektedir. Her yıl yaklaşık 1.6 milyon çocuğun istismara veya ihmale maruz bırakıldığı ve 1000’den fazla çocuğun bu yüzden hayatını kaybettiği tahmin edilmektedir (Alpaslan, 2014</a:t>
            </a:r>
            <a:r>
              <a:rPr lang="tr-TR" sz="2600" b="0" i="1"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353335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074665765"/>
              </p:ext>
            </p:extLst>
          </p:nvPr>
        </p:nvGraphicFramePr>
        <p:xfrm>
          <a:off x="755576" y="1196752"/>
          <a:ext cx="7704856" cy="36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53885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7584" y="1556792"/>
            <a:ext cx="7520940" cy="3291817"/>
          </a:xfrm>
        </p:spPr>
        <p:txBody>
          <a:bodyPr>
            <a:normAutofit/>
          </a:bodyPr>
          <a:lstStyle/>
          <a:p>
            <a:pPr marL="0" indent="0" algn="just">
              <a:buNone/>
            </a:pPr>
            <a:r>
              <a:rPr lang="tr-TR" sz="2600" b="0" dirty="0" smtClean="0">
                <a:latin typeface="Times New Roman" panose="02020603050405020304" pitchFamily="18" charset="0"/>
                <a:cs typeface="Times New Roman" panose="02020603050405020304" pitchFamily="18" charset="0"/>
              </a:rPr>
              <a:t>	Fiziksel </a:t>
            </a:r>
            <a:r>
              <a:rPr lang="tr-TR" sz="2600" b="0" dirty="0">
                <a:latin typeface="Times New Roman" panose="02020603050405020304" pitchFamily="18" charset="0"/>
                <a:cs typeface="Times New Roman" panose="02020603050405020304" pitchFamily="18" charset="0"/>
              </a:rPr>
              <a:t>istismar çocukların en sık maruz kaldığı istismar türüdür. Her gün birçok çocuk ailesi veya çevresi tarafından fiziksel şiddete uğramaktadır. Bu durum bazı ailelerde günlük hayatta sıradanlaşan bir davranış haline dönüşmüştür. Özellikle şiddet uygulayarak çocuğu disiplin etme davranışı toplumumuzda oldukça sık </a:t>
            </a:r>
            <a:r>
              <a:rPr lang="tr-TR" sz="2600" b="0" dirty="0" smtClean="0">
                <a:latin typeface="Times New Roman" panose="02020603050405020304" pitchFamily="18" charset="0"/>
                <a:cs typeface="Times New Roman" panose="02020603050405020304" pitchFamily="18" charset="0"/>
              </a:rPr>
              <a:t>görülmektedir(Aktay, 2020).</a:t>
            </a:r>
            <a:endParaRPr lang="tr-TR" sz="26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71507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962309283"/>
              </p:ext>
            </p:extLst>
          </p:nvPr>
        </p:nvGraphicFramePr>
        <p:xfrm>
          <a:off x="827584" y="1196752"/>
          <a:ext cx="7632848" cy="34563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4375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40737681"/>
              </p:ext>
            </p:extLst>
          </p:nvPr>
        </p:nvGraphicFramePr>
        <p:xfrm>
          <a:off x="611560" y="1196752"/>
          <a:ext cx="7920880" cy="33843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32266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1124744"/>
            <a:ext cx="7520940" cy="548640"/>
          </a:xfrm>
        </p:spPr>
        <p:txBody>
          <a:bodyPr>
            <a:normAutofit/>
          </a:bodyPr>
          <a:lstStyle/>
          <a:p>
            <a:pPr algn="ctr"/>
            <a:r>
              <a:rPr lang="tr-TR" sz="2600" dirty="0" smtClean="0">
                <a:solidFill>
                  <a:schemeClr val="accent2">
                    <a:lumMod val="75000"/>
                  </a:schemeClr>
                </a:solidFill>
              </a:rPr>
              <a:t>Bir istismar durumunda ilk olarak yapılması gerekenler</a:t>
            </a:r>
            <a:endParaRPr lang="tr-TR" sz="2600" dirty="0">
              <a:solidFill>
                <a:schemeClr val="accent2">
                  <a:lumMod val="75000"/>
                </a:schemeClr>
              </a:solidFill>
            </a:endParaRP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789002987"/>
              </p:ext>
            </p:extLst>
          </p:nvPr>
        </p:nvGraphicFramePr>
        <p:xfrm>
          <a:off x="822325" y="1361356"/>
          <a:ext cx="7521575" cy="35798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68755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548680"/>
            <a:ext cx="8136904" cy="5616624"/>
          </a:xfrm>
        </p:spPr>
        <p:txBody>
          <a:bodyPr>
            <a:normAutofit fontScale="70000" lnSpcReduction="20000"/>
          </a:bodyPr>
          <a:lstStyle/>
          <a:p>
            <a:pPr marL="0" indent="0">
              <a:buNone/>
            </a:pPr>
            <a:r>
              <a:rPr lang="tr-TR" sz="3700" i="1" dirty="0">
                <a:solidFill>
                  <a:schemeClr val="accent2">
                    <a:lumMod val="75000"/>
                  </a:schemeClr>
                </a:solidFill>
                <a:latin typeface="Times New Roman" panose="02020603050405020304" pitchFamily="18" charset="0"/>
                <a:cs typeface="Times New Roman" panose="02020603050405020304" pitchFamily="18" charset="0"/>
              </a:rPr>
              <a:t>Tüm yapılan görüşmeler ve işlemler kayıt altına alınmalıdır ve gizliliği mutlaka korunmalıdır.</a:t>
            </a:r>
          </a:p>
          <a:p>
            <a:pPr marL="0" indent="0">
              <a:buNone/>
            </a:pPr>
            <a:r>
              <a:rPr lang="tr-TR" sz="3700" dirty="0" smtClean="0">
                <a:latin typeface="Times New Roman" panose="02020603050405020304" pitchFamily="18" charset="0"/>
                <a:cs typeface="Times New Roman" panose="02020603050405020304" pitchFamily="18" charset="0"/>
              </a:rPr>
              <a:t>	</a:t>
            </a:r>
          </a:p>
          <a:p>
            <a:pPr marL="0" indent="0" algn="just">
              <a:buNone/>
            </a:pPr>
            <a:r>
              <a:rPr lang="tr-TR" sz="3200" dirty="0" smtClean="0">
                <a:latin typeface="Times New Roman" panose="02020603050405020304" pitchFamily="18" charset="0"/>
                <a:cs typeface="Times New Roman" panose="02020603050405020304" pitchFamily="18" charset="0"/>
              </a:rPr>
              <a:t>	</a:t>
            </a:r>
            <a:r>
              <a:rPr lang="tr-TR" sz="3700" dirty="0" smtClean="0">
                <a:latin typeface="Times New Roman" panose="02020603050405020304" pitchFamily="18" charset="0"/>
                <a:cs typeface="Times New Roman" panose="02020603050405020304" pitchFamily="18" charset="0"/>
              </a:rPr>
              <a:t>Çocuğun </a:t>
            </a:r>
            <a:r>
              <a:rPr lang="tr-TR" sz="3700" dirty="0" smtClean="0">
                <a:latin typeface="Times New Roman" panose="02020603050405020304" pitchFamily="18" charset="0"/>
                <a:cs typeface="Times New Roman" panose="02020603050405020304" pitchFamily="18" charset="0"/>
              </a:rPr>
              <a:t>özel hayatı ile ilgili bir bilginin yetkililerle paylaşılması aşağıdaki gerekçeler ile yapılırsa  kabul edilebilir:</a:t>
            </a:r>
          </a:p>
          <a:p>
            <a:pPr lvl="2" algn="just">
              <a:buFont typeface="Wingdings" panose="05000000000000000000" pitchFamily="2" charset="2"/>
              <a:buChar char="ü"/>
            </a:pPr>
            <a:r>
              <a:rPr lang="tr-TR" sz="2900" b="0" dirty="0" smtClean="0">
                <a:latin typeface="Times New Roman" panose="02020603050405020304" pitchFamily="18" charset="0"/>
                <a:cs typeface="Times New Roman" panose="02020603050405020304" pitchFamily="18" charset="0"/>
              </a:rPr>
              <a:t>Mağdur çocuk ise  ve bu mağduriyetin giderilmesi ve tedavisinin sağlanması için,</a:t>
            </a:r>
          </a:p>
          <a:p>
            <a:pPr lvl="2" algn="just">
              <a:buFont typeface="Wingdings" panose="05000000000000000000" pitchFamily="2" charset="2"/>
              <a:buChar char="ü"/>
            </a:pPr>
            <a:r>
              <a:rPr lang="tr-TR" sz="2900" b="0" dirty="0" smtClean="0">
                <a:latin typeface="Times New Roman" panose="02020603050405020304" pitchFamily="18" charset="0"/>
                <a:cs typeface="Times New Roman" panose="02020603050405020304" pitchFamily="18" charset="0"/>
              </a:rPr>
              <a:t>Mağduriyete sebep olan kişi hakkında yasal işlem yapılması için,</a:t>
            </a:r>
          </a:p>
          <a:p>
            <a:pPr lvl="2" algn="just">
              <a:buFont typeface="Wingdings" panose="05000000000000000000" pitchFamily="2" charset="2"/>
              <a:buChar char="ü"/>
            </a:pPr>
            <a:r>
              <a:rPr lang="tr-TR" sz="2900" b="0" dirty="0" smtClean="0">
                <a:latin typeface="Times New Roman" panose="02020603050405020304" pitchFamily="18" charset="0"/>
                <a:cs typeface="Times New Roman" panose="02020603050405020304" pitchFamily="18" charset="0"/>
              </a:rPr>
              <a:t>Başka mağduriyetleri önlemek,,</a:t>
            </a:r>
          </a:p>
          <a:p>
            <a:pPr lvl="2" algn="just">
              <a:buFont typeface="Wingdings" panose="05000000000000000000" pitchFamily="2" charset="2"/>
              <a:buChar char="ü"/>
            </a:pPr>
            <a:r>
              <a:rPr lang="tr-TR" sz="2900" b="0" dirty="0" smtClean="0">
                <a:latin typeface="Times New Roman" panose="02020603050405020304" pitchFamily="18" charset="0"/>
                <a:cs typeface="Times New Roman" panose="02020603050405020304" pitchFamily="18" charset="0"/>
              </a:rPr>
              <a:t>Çocuğun sağlığı ve güvenliği tehlike anında ise,</a:t>
            </a:r>
          </a:p>
          <a:p>
            <a:pPr lvl="2" algn="just">
              <a:buFont typeface="Wingdings" panose="05000000000000000000" pitchFamily="2" charset="2"/>
              <a:buChar char="ü"/>
            </a:pPr>
            <a:r>
              <a:rPr lang="tr-TR" sz="2900" b="0" dirty="0" smtClean="0">
                <a:latin typeface="Times New Roman" panose="02020603050405020304" pitchFamily="18" charset="0"/>
                <a:cs typeface="Times New Roman" panose="02020603050405020304" pitchFamily="18" charset="0"/>
              </a:rPr>
              <a:t>Sorunun çözümü için diğer kurumlara  ihtiyaç duyulması halinde,</a:t>
            </a:r>
          </a:p>
          <a:p>
            <a:pPr lvl="2" algn="just">
              <a:buFont typeface="Wingdings" panose="05000000000000000000" pitchFamily="2" charset="2"/>
              <a:buChar char="ü"/>
            </a:pPr>
            <a:r>
              <a:rPr lang="tr-TR" sz="2900" b="0" dirty="0" smtClean="0">
                <a:latin typeface="Times New Roman" panose="02020603050405020304" pitchFamily="18" charset="0"/>
                <a:cs typeface="Times New Roman" panose="02020603050405020304" pitchFamily="18" charset="0"/>
              </a:rPr>
              <a:t>Suç varsa,</a:t>
            </a:r>
          </a:p>
          <a:p>
            <a:pPr lvl="2" algn="just">
              <a:buFont typeface="Wingdings" panose="05000000000000000000" pitchFamily="2" charset="2"/>
              <a:buChar char="ü"/>
            </a:pPr>
            <a:r>
              <a:rPr lang="tr-TR" sz="2900" b="0" dirty="0" smtClean="0">
                <a:latin typeface="Times New Roman" panose="02020603050405020304" pitchFamily="18" charset="0"/>
                <a:cs typeface="Times New Roman" panose="02020603050405020304" pitchFamily="18" charset="0"/>
              </a:rPr>
              <a:t>Suç konusunda açık ve yakın tehlike varsa suç işlenmesini önlemek için, </a:t>
            </a:r>
          </a:p>
          <a:p>
            <a:pPr lvl="2" algn="just">
              <a:buFont typeface="Wingdings" panose="05000000000000000000" pitchFamily="2" charset="2"/>
              <a:buChar char="ü"/>
            </a:pPr>
            <a:r>
              <a:rPr lang="tr-TR" sz="2900" b="0" dirty="0" smtClean="0">
                <a:latin typeface="Times New Roman" panose="02020603050405020304" pitchFamily="18" charset="0"/>
                <a:cs typeface="Times New Roman" panose="02020603050405020304" pitchFamily="18" charset="0"/>
              </a:rPr>
              <a:t>Kişi güvenliği tehdit altında ise,</a:t>
            </a:r>
          </a:p>
          <a:p>
            <a:pPr lvl="2" algn="just">
              <a:buFont typeface="Wingdings" panose="05000000000000000000" pitchFamily="2" charset="2"/>
              <a:buChar char="ü"/>
            </a:pPr>
            <a:r>
              <a:rPr lang="tr-TR" sz="2900" b="0" dirty="0" smtClean="0">
                <a:latin typeface="Times New Roman" panose="02020603050405020304" pitchFamily="18" charset="0"/>
                <a:cs typeface="Times New Roman" panose="02020603050405020304" pitchFamily="18" charset="0"/>
              </a:rPr>
              <a:t>Kendine veya başkasına zarar verme riski varsa,</a:t>
            </a:r>
          </a:p>
        </p:txBody>
      </p:sp>
      <p:sp>
        <p:nvSpPr>
          <p:cNvPr id="4" name="Dikdörtgen 3"/>
          <p:cNvSpPr/>
          <p:nvPr/>
        </p:nvSpPr>
        <p:spPr>
          <a:xfrm>
            <a:off x="-108520" y="345430"/>
            <a:ext cx="868791" cy="92333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tr-TR"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endParaRPr lang="tr-TR"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1976175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1052736"/>
            <a:ext cx="7520940" cy="648072"/>
          </a:xfrm>
        </p:spPr>
        <p:txBody>
          <a:bodyPr>
            <a:noAutofit/>
          </a:bodyPr>
          <a:lstStyle/>
          <a:p>
            <a:pPr algn="ctr"/>
            <a:r>
              <a:rPr lang="tr-TR" sz="2600" dirty="0" smtClean="0">
                <a:solidFill>
                  <a:schemeClr val="accent2">
                    <a:lumMod val="75000"/>
                  </a:schemeClr>
                </a:solidFill>
                <a:latin typeface="Times New Roman" panose="02020603050405020304" pitchFamily="18" charset="0"/>
                <a:cs typeface="Times New Roman" panose="02020603050405020304" pitchFamily="18" charset="0"/>
              </a:rPr>
              <a:t>Kamu görevlisinin suçu bildirme yükümlülüğü</a:t>
            </a:r>
            <a:br>
              <a:rPr lang="tr-TR" sz="2600" dirty="0" smtClean="0">
                <a:solidFill>
                  <a:schemeClr val="accent2">
                    <a:lumMod val="75000"/>
                  </a:schemeClr>
                </a:solidFill>
                <a:latin typeface="Times New Roman" panose="02020603050405020304" pitchFamily="18" charset="0"/>
                <a:cs typeface="Times New Roman" panose="02020603050405020304" pitchFamily="18" charset="0"/>
              </a:rPr>
            </a:br>
            <a:r>
              <a:rPr lang="tr-TR" sz="2600" dirty="0" smtClean="0">
                <a:solidFill>
                  <a:schemeClr val="accent2">
                    <a:lumMod val="75000"/>
                  </a:schemeClr>
                </a:solidFill>
                <a:latin typeface="Times New Roman" panose="02020603050405020304" pitchFamily="18" charset="0"/>
                <a:cs typeface="Times New Roman" panose="02020603050405020304" pitchFamily="18" charset="0"/>
              </a:rPr>
              <a:t>TCK</a:t>
            </a:r>
            <a:r>
              <a:rPr lang="tr-TR" sz="2600" dirty="0" smtClean="0">
                <a:solidFill>
                  <a:schemeClr val="accent2">
                    <a:lumMod val="75000"/>
                  </a:schemeClr>
                </a:solidFill>
                <a:latin typeface="Times New Roman" panose="02020603050405020304" pitchFamily="18" charset="0"/>
                <a:cs typeface="Times New Roman" panose="02020603050405020304" pitchFamily="18" charset="0"/>
              </a:rPr>
              <a:t> </a:t>
            </a:r>
            <a:r>
              <a:rPr lang="tr-TR" sz="2600" dirty="0" smtClean="0">
                <a:solidFill>
                  <a:schemeClr val="accent2">
                    <a:lumMod val="75000"/>
                  </a:schemeClr>
                </a:solidFill>
                <a:latin typeface="Times New Roman" panose="02020603050405020304" pitchFamily="18" charset="0"/>
                <a:cs typeface="Times New Roman" panose="02020603050405020304" pitchFamily="18" charset="0"/>
              </a:rPr>
              <a:t>madde 279</a:t>
            </a:r>
            <a:endParaRPr lang="tr-TR" sz="2600"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22960" y="1988840"/>
            <a:ext cx="7520940" cy="2691637"/>
          </a:xfrm>
        </p:spPr>
        <p:txBody>
          <a:bodyPr>
            <a:noAutofit/>
          </a:bodyPr>
          <a:lstStyle/>
          <a:p>
            <a:pPr marL="0" indent="0" algn="just">
              <a:buNone/>
            </a:pPr>
            <a:r>
              <a:rPr lang="tr-TR" sz="2600" dirty="0" smtClean="0">
                <a:solidFill>
                  <a:schemeClr val="accent2">
                    <a:lumMod val="75000"/>
                  </a:schemeClr>
                </a:solidFill>
                <a:latin typeface="Times New Roman" panose="02020603050405020304" pitchFamily="18" charset="0"/>
                <a:cs typeface="Times New Roman" panose="02020603050405020304" pitchFamily="18" charset="0"/>
              </a:rPr>
              <a:t>1. </a:t>
            </a:r>
            <a:r>
              <a:rPr lang="tr-TR" sz="2600" b="0" dirty="0" smtClean="0">
                <a:latin typeface="Times New Roman" panose="02020603050405020304" pitchFamily="18" charset="0"/>
                <a:cs typeface="Times New Roman" panose="02020603050405020304" pitchFamily="18" charset="0"/>
              </a:rPr>
              <a:t>Kamu adına soruşturma ve kovuşturmayı gerektiren bir suçun işlendiğini göreviyle bağlantılı olarak öğrenip de yetkili makamlara bildirimde bulunmayı ihmal eden veya bu hususta gecikme gösteren kamu görevlisi, altı aydan iki yıla kadar hapis cezası ile cezalandırılır.</a:t>
            </a:r>
          </a:p>
          <a:p>
            <a:pPr marL="0" indent="0" algn="just">
              <a:buNone/>
            </a:pPr>
            <a:r>
              <a:rPr lang="tr-TR" sz="2600" dirty="0" smtClean="0">
                <a:solidFill>
                  <a:schemeClr val="accent2">
                    <a:lumMod val="75000"/>
                  </a:schemeClr>
                </a:solidFill>
                <a:latin typeface="Times New Roman" panose="02020603050405020304" pitchFamily="18" charset="0"/>
                <a:cs typeface="Times New Roman" panose="02020603050405020304" pitchFamily="18" charset="0"/>
              </a:rPr>
              <a:t>2. </a:t>
            </a:r>
            <a:r>
              <a:rPr lang="tr-TR" sz="2600" b="0" dirty="0" smtClean="0">
                <a:latin typeface="Times New Roman" panose="02020603050405020304" pitchFamily="18" charset="0"/>
                <a:cs typeface="Times New Roman" panose="02020603050405020304" pitchFamily="18" charset="0"/>
              </a:rPr>
              <a:t>Suçun adli kolluk görevini yapan kişi tarafından işlenmesi halinde, yukarıdaki fıkraya göre verilecek ceza yarı oranında artırılır.</a:t>
            </a:r>
            <a:endParaRPr lang="tr-TR" sz="26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87504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764704"/>
            <a:ext cx="7520940" cy="614968"/>
          </a:xfrm>
        </p:spPr>
        <p:txBody>
          <a:bodyPr>
            <a:noAutofit/>
          </a:bodyPr>
          <a:lstStyle/>
          <a:p>
            <a:r>
              <a:rPr lang="tr-TR" sz="2600" b="1" dirty="0" smtClean="0">
                <a:solidFill>
                  <a:schemeClr val="accent2">
                    <a:lumMod val="75000"/>
                  </a:schemeClr>
                </a:solidFill>
              </a:rPr>
              <a:t>Çocuk İhmal ve İstismarını Önlemede Öğretmenlerin Sorumlulukları</a:t>
            </a:r>
            <a:endParaRPr lang="tr-TR" sz="2600" b="1" dirty="0">
              <a:solidFill>
                <a:schemeClr val="accent2">
                  <a:lumMod val="75000"/>
                </a:schemeClr>
              </a:solidFill>
            </a:endParaRPr>
          </a:p>
        </p:txBody>
      </p:sp>
      <p:sp>
        <p:nvSpPr>
          <p:cNvPr id="3" name="İçerik Yer Tutucusu 2"/>
          <p:cNvSpPr>
            <a:spLocks noGrp="1"/>
          </p:cNvSpPr>
          <p:nvPr>
            <p:ph idx="1"/>
          </p:nvPr>
        </p:nvSpPr>
        <p:spPr>
          <a:xfrm>
            <a:off x="323528" y="1700808"/>
            <a:ext cx="8208912" cy="4320480"/>
          </a:xfrm>
        </p:spPr>
        <p:txBody>
          <a:bodyPr>
            <a:noAutofit/>
          </a:bodyPr>
          <a:lstStyle/>
          <a:p>
            <a:pPr algn="just">
              <a:buAutoNum type="alphaLcPeriod"/>
            </a:pPr>
            <a:r>
              <a:rPr lang="tr-TR" sz="2600" b="0" dirty="0" smtClean="0">
                <a:latin typeface="Times New Roman" panose="02020603050405020304" pitchFamily="18" charset="0"/>
                <a:cs typeface="Times New Roman" panose="02020603050405020304" pitchFamily="18" charset="0"/>
              </a:rPr>
              <a:t>Çocuk </a:t>
            </a:r>
            <a:r>
              <a:rPr lang="tr-TR" sz="2600" b="0" dirty="0">
                <a:latin typeface="Times New Roman" panose="02020603050405020304" pitchFamily="18" charset="0"/>
                <a:cs typeface="Times New Roman" panose="02020603050405020304" pitchFamily="18" charset="0"/>
              </a:rPr>
              <a:t>istismarı ve ihmali konusunda bilinçlenme/eğitim </a:t>
            </a:r>
            <a:r>
              <a:rPr lang="tr-TR" sz="2600" b="0" dirty="0" smtClean="0">
                <a:latin typeface="Times New Roman" panose="02020603050405020304" pitchFamily="18" charset="0"/>
                <a:cs typeface="Times New Roman" panose="02020603050405020304" pitchFamily="18" charset="0"/>
              </a:rPr>
              <a:t>alma</a:t>
            </a:r>
          </a:p>
          <a:p>
            <a:pPr algn="just">
              <a:buAutoNum type="alphaLcPeriod"/>
            </a:pPr>
            <a:r>
              <a:rPr lang="tr-TR" sz="2600" b="0" dirty="0">
                <a:latin typeface="Times New Roman" panose="02020603050405020304" pitchFamily="18" charset="0"/>
                <a:cs typeface="Times New Roman" panose="02020603050405020304" pitchFamily="18" charset="0"/>
              </a:rPr>
              <a:t>Önleme çalışmalarında </a:t>
            </a:r>
            <a:r>
              <a:rPr lang="tr-TR" sz="2600" b="0" dirty="0" smtClean="0">
                <a:latin typeface="Times New Roman" panose="02020603050405020304" pitchFamily="18" charset="0"/>
                <a:cs typeface="Times New Roman" panose="02020603050405020304" pitchFamily="18" charset="0"/>
              </a:rPr>
              <a:t>bulunma</a:t>
            </a:r>
          </a:p>
          <a:p>
            <a:pPr algn="just">
              <a:buAutoNum type="alphaLcPeriod"/>
            </a:pPr>
            <a:r>
              <a:rPr lang="tr-TR" sz="2600" b="0" dirty="0">
                <a:latin typeface="Times New Roman" panose="02020603050405020304" pitchFamily="18" charset="0"/>
                <a:cs typeface="Times New Roman" panose="02020603050405020304" pitchFamily="18" charset="0"/>
              </a:rPr>
              <a:t>Okul ortamında istismarı önleme ve mağdur çocuğu fark </a:t>
            </a:r>
            <a:r>
              <a:rPr lang="tr-TR" sz="2600" b="0" dirty="0" smtClean="0">
                <a:latin typeface="Times New Roman" panose="02020603050405020304" pitchFamily="18" charset="0"/>
                <a:cs typeface="Times New Roman" panose="02020603050405020304" pitchFamily="18" charset="0"/>
              </a:rPr>
              <a:t>edebilme/belirleme</a:t>
            </a:r>
          </a:p>
          <a:p>
            <a:pPr algn="just">
              <a:buAutoNum type="alphaLcPeriod"/>
            </a:pPr>
            <a:r>
              <a:rPr lang="tr-TR" sz="2600" b="0" dirty="0">
                <a:latin typeface="Times New Roman" panose="02020603050405020304" pitchFamily="18" charset="0"/>
                <a:cs typeface="Times New Roman" panose="02020603050405020304" pitchFamily="18" charset="0"/>
              </a:rPr>
              <a:t>Mağdur çocuğa doğru ve uygun yaklaşım </a:t>
            </a:r>
            <a:r>
              <a:rPr lang="tr-TR" sz="2600" b="0" dirty="0" smtClean="0">
                <a:latin typeface="Times New Roman" panose="02020603050405020304" pitchFamily="18" charset="0"/>
                <a:cs typeface="Times New Roman" panose="02020603050405020304" pitchFamily="18" charset="0"/>
              </a:rPr>
              <a:t>sergileme</a:t>
            </a:r>
          </a:p>
          <a:p>
            <a:pPr algn="just">
              <a:buAutoNum type="alphaLcPeriod"/>
            </a:pPr>
            <a:r>
              <a:rPr lang="tr-TR" sz="2600" b="0" dirty="0">
                <a:latin typeface="Times New Roman" panose="02020603050405020304" pitchFamily="18" charset="0"/>
                <a:cs typeface="Times New Roman" panose="02020603050405020304" pitchFamily="18" charset="0"/>
              </a:rPr>
              <a:t>Adli bildirimde </a:t>
            </a:r>
            <a:r>
              <a:rPr lang="tr-TR" sz="2600" b="0" dirty="0" smtClean="0">
                <a:latin typeface="Times New Roman" panose="02020603050405020304" pitchFamily="18" charset="0"/>
                <a:cs typeface="Times New Roman" panose="02020603050405020304" pitchFamily="18" charset="0"/>
              </a:rPr>
              <a:t>bulunma</a:t>
            </a:r>
          </a:p>
          <a:p>
            <a:pPr algn="just">
              <a:buAutoNum type="alphaLcPeriod"/>
            </a:pPr>
            <a:r>
              <a:rPr lang="tr-TR" sz="2600" dirty="0">
                <a:latin typeface="Times New Roman" panose="02020603050405020304" pitchFamily="18" charset="0"/>
                <a:cs typeface="Times New Roman" panose="02020603050405020304" pitchFamily="18" charset="0"/>
              </a:rPr>
              <a:t>Okul rehberlik servisi ile işbirliği </a:t>
            </a:r>
            <a:r>
              <a:rPr lang="tr-TR" sz="2600" dirty="0" smtClean="0">
                <a:latin typeface="Times New Roman" panose="02020603050405020304" pitchFamily="18" charset="0"/>
                <a:cs typeface="Times New Roman" panose="02020603050405020304" pitchFamily="18" charset="0"/>
              </a:rPr>
              <a:t>sergileme(</a:t>
            </a:r>
            <a:r>
              <a:rPr lang="tr-TR" sz="2600" dirty="0" err="1" smtClean="0">
                <a:latin typeface="Times New Roman" panose="02020603050405020304" pitchFamily="18" charset="0"/>
                <a:cs typeface="Times New Roman" panose="02020603050405020304" pitchFamily="18" charset="0"/>
              </a:rPr>
              <a:t>Koçtürk</a:t>
            </a:r>
            <a:r>
              <a:rPr lang="tr-TR" sz="2600" dirty="0" smtClean="0">
                <a:latin typeface="Times New Roman" panose="02020603050405020304" pitchFamily="18" charset="0"/>
                <a:cs typeface="Times New Roman" panose="02020603050405020304" pitchFamily="18" charset="0"/>
              </a:rPr>
              <a:t>, 2018).</a:t>
            </a:r>
          </a:p>
          <a:p>
            <a:pPr>
              <a:buAutoNum type="alphaLcPeriod"/>
            </a:pP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216804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51520" y="2130425"/>
            <a:ext cx="8496944" cy="1470025"/>
          </a:xfrm>
        </p:spPr>
        <p:txBody>
          <a:bodyPr>
            <a:noAutofit/>
          </a:bodyPr>
          <a:lstStyle/>
          <a:p>
            <a:r>
              <a:rPr lang="tr-T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AİLEDE MAHREMİYET</a:t>
            </a:r>
            <a:endParaRPr lang="tr-T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4943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11560" y="332657"/>
            <a:ext cx="7772400" cy="864096"/>
          </a:xfrm>
        </p:spPr>
        <p:txBody>
          <a:bodyPr>
            <a:normAutofit/>
          </a:bodyPr>
          <a:lstStyle/>
          <a:p>
            <a:r>
              <a:rPr lang="tr-TR" sz="3600"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KİŞİSEL SINIRLAR</a:t>
            </a:r>
            <a:endParaRPr lang="tr-TR" sz="3600" cap="all" dirty="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anose="02020603050405020304" pitchFamily="18" charset="0"/>
              <a:cs typeface="Times New Roman" panose="02020603050405020304" pitchFamily="18" charset="0"/>
            </a:endParaRPr>
          </a:p>
        </p:txBody>
      </p:sp>
      <p:sp>
        <p:nvSpPr>
          <p:cNvPr id="3" name="Metin kutusu 2"/>
          <p:cNvSpPr txBox="1"/>
          <p:nvPr/>
        </p:nvSpPr>
        <p:spPr>
          <a:xfrm>
            <a:off x="611560" y="1628800"/>
            <a:ext cx="7776864" cy="3416320"/>
          </a:xfrm>
          <a:prstGeom prst="rect">
            <a:avLst/>
          </a:prstGeom>
          <a:noFill/>
        </p:spPr>
        <p:txBody>
          <a:bodyPr wrap="square" rtlCol="0">
            <a:spAutoFit/>
          </a:bodyPr>
          <a:lstStyle/>
          <a:p>
            <a:pPr algn="just"/>
            <a:r>
              <a:rPr lang="tr-TR" sz="2400" dirty="0" smtClean="0">
                <a:latin typeface="Times New Roman" panose="02020603050405020304" pitchFamily="18" charset="0"/>
                <a:cs typeface="Times New Roman" panose="02020603050405020304" pitchFamily="18" charset="0"/>
              </a:rPr>
              <a:t>	Sınır</a:t>
            </a:r>
            <a:r>
              <a:rPr lang="tr-TR" sz="2400" dirty="0" smtClean="0">
                <a:latin typeface="Times New Roman" panose="02020603050405020304" pitchFamily="18" charset="0"/>
                <a:cs typeface="Times New Roman" panose="02020603050405020304" pitchFamily="18" charset="0"/>
              </a:rPr>
              <a:t>; bireyin kendisine ait alan belirlemesidir. Sınırlar olumlu benlik algısının oluşması için önemlidir. Kişisel sınırlar başkalarından kendimizi korumak için oluşturduğumuz fiziksel, duygusal ve psikolojik sınırlardır.</a:t>
            </a:r>
          </a:p>
          <a:p>
            <a:pPr algn="just"/>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	Fiziksel </a:t>
            </a:r>
            <a:r>
              <a:rPr lang="tr-TR" sz="2400" dirty="0" smtClean="0">
                <a:latin typeface="Times New Roman" panose="02020603050405020304" pitchFamily="18" charset="0"/>
                <a:cs typeface="Times New Roman" panose="02020603050405020304" pitchFamily="18" charset="0"/>
              </a:rPr>
              <a:t>sınırlar; bireyin </a:t>
            </a:r>
            <a:r>
              <a:rPr lang="tr-TR" sz="2400" dirty="0" smtClean="0">
                <a:latin typeface="Times New Roman" panose="02020603050405020304" pitchFamily="18" charset="0"/>
                <a:cs typeface="Times New Roman" panose="02020603050405020304" pitchFamily="18" charset="0"/>
              </a:rPr>
              <a:t>«</a:t>
            </a:r>
            <a:r>
              <a:rPr lang="tr-TR" sz="2400" b="1" dirty="0" smtClean="0">
                <a:latin typeface="Times New Roman" panose="02020603050405020304" pitchFamily="18" charset="0"/>
                <a:cs typeface="Times New Roman" panose="02020603050405020304" pitchFamily="18" charset="0"/>
              </a:rPr>
              <a:t>bedeninin </a:t>
            </a:r>
            <a:r>
              <a:rPr lang="tr-TR" sz="2400" b="1" dirty="0" smtClean="0">
                <a:latin typeface="Times New Roman" panose="02020603050405020304" pitchFamily="18" charset="0"/>
                <a:cs typeface="Times New Roman" panose="02020603050405020304" pitchFamily="18" charset="0"/>
              </a:rPr>
              <a:t>kendine ait olduğunu ve kimsenin izinsiz </a:t>
            </a:r>
            <a:r>
              <a:rPr lang="tr-TR" sz="2400" b="1" dirty="0" smtClean="0">
                <a:latin typeface="Times New Roman" panose="02020603050405020304" pitchFamily="18" charset="0"/>
                <a:cs typeface="Times New Roman" panose="02020603050405020304" pitchFamily="18" charset="0"/>
              </a:rPr>
              <a:t>dokunamayacağını</a:t>
            </a:r>
            <a:r>
              <a:rPr lang="tr-TR" sz="2400"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belirleyen sınırlardır. Çocuklarımıza/öğrencilerimize bedenlerini korumayı öğretmeliyiz.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21441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3 İçerik Yer Tutucusu" descr="aile-1620x800.jpg"/>
          <p:cNvPicPr>
            <a:picLocks noChangeAspect="1"/>
          </p:cNvPicPr>
          <p:nvPr/>
        </p:nvPicPr>
        <p:blipFill rotWithShape="1">
          <a:blip r:embed="rId2"/>
          <a:srcRect t="1" b="28302"/>
          <a:stretch/>
        </p:blipFill>
        <p:spPr>
          <a:xfrm>
            <a:off x="397197" y="257346"/>
            <a:ext cx="8423275" cy="6267997"/>
          </a:xfrm>
          <a:prstGeom prst="rect">
            <a:avLst/>
          </a:prstGeom>
          <a:ln>
            <a:noFill/>
          </a:ln>
          <a:effectLst>
            <a:softEdge rad="635000"/>
          </a:effectLst>
        </p:spPr>
      </p:pic>
    </p:spTree>
    <p:extLst>
      <p:ext uri="{BB962C8B-B14F-4D97-AF65-F5344CB8AC3E}">
        <p14:creationId xmlns:p14="http://schemas.microsoft.com/office/powerpoint/2010/main" val="197507802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5f77b917c03c0d2ba09d2fd1.jpg"/>
          <p:cNvPicPr>
            <a:picLocks noGrp="1" noChangeAspect="1"/>
          </p:cNvPicPr>
          <p:nvPr>
            <p:ph idx="1"/>
          </p:nvPr>
        </p:nvPicPr>
        <p:blipFill>
          <a:blip r:embed="rId2"/>
          <a:stretch>
            <a:fillRect/>
          </a:stretch>
        </p:blipFill>
        <p:spPr>
          <a:xfrm>
            <a:off x="0" y="0"/>
            <a:ext cx="9144000" cy="6858000"/>
          </a:xfrm>
        </p:spPr>
      </p:pic>
    </p:spTree>
    <p:extLst>
      <p:ext uri="{BB962C8B-B14F-4D97-AF65-F5344CB8AC3E}">
        <p14:creationId xmlns:p14="http://schemas.microsoft.com/office/powerpoint/2010/main" val="170213633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a:bodyPr>
          <a:lstStyle/>
          <a:p>
            <a:r>
              <a:rPr lang="tr-TR" sz="2600" b="1" dirty="0">
                <a:solidFill>
                  <a:srgbClr val="C00000"/>
                </a:solidFill>
              </a:rPr>
              <a:t>“Mahremiyet en temelde insanın kendi ile kendi dışındakiler arasındaki sınıra işaret eder.’’</a:t>
            </a:r>
          </a:p>
        </p:txBody>
      </p:sp>
      <p:sp>
        <p:nvSpPr>
          <p:cNvPr id="44035" name="Rectangle 3"/>
          <p:cNvSpPr>
            <a:spLocks noGrp="1" noChangeArrowheads="1"/>
          </p:cNvSpPr>
          <p:nvPr>
            <p:ph idx="1"/>
          </p:nvPr>
        </p:nvSpPr>
        <p:spPr>
          <a:xfrm>
            <a:off x="179512" y="2492896"/>
            <a:ext cx="8712968" cy="4104456"/>
          </a:xfrm>
        </p:spPr>
        <p:txBody>
          <a:bodyPr>
            <a:noAutofit/>
          </a:bodyPr>
          <a:lstStyle/>
          <a:p>
            <a:pPr marL="0" indent="0" algn="just">
              <a:buNone/>
            </a:pPr>
            <a:r>
              <a:rPr lang="tr-TR" sz="2600" dirty="0" smtClean="0">
                <a:latin typeface="Times New Roman" panose="02020603050405020304" pitchFamily="18" charset="0"/>
                <a:cs typeface="Times New Roman" panose="02020603050405020304" pitchFamily="18" charset="0"/>
              </a:rPr>
              <a:t>	Mahremiyet</a:t>
            </a:r>
            <a:r>
              <a:rPr lang="tr-TR" sz="2600" dirty="0">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özel </a:t>
            </a:r>
            <a:r>
              <a:rPr lang="tr-TR" sz="2600" dirty="0">
                <a:latin typeface="Times New Roman" panose="02020603050405020304" pitchFamily="18" charset="0"/>
                <a:cs typeface="Times New Roman" panose="02020603050405020304" pitchFamily="18" charset="0"/>
              </a:rPr>
              <a:t>ve gizli olana atıfta bulunan </a:t>
            </a:r>
            <a:r>
              <a:rPr lang="tr-TR" sz="2600" dirty="0" smtClean="0">
                <a:latin typeface="Times New Roman" panose="02020603050405020304" pitchFamily="18" charset="0"/>
                <a:cs typeface="Times New Roman" panose="02020603050405020304" pitchFamily="18" charset="0"/>
              </a:rPr>
              <a:t>Arapça </a:t>
            </a:r>
            <a:r>
              <a:rPr lang="tr-TR" sz="2600" dirty="0">
                <a:latin typeface="Times New Roman" panose="02020603050405020304" pitchFamily="18" charset="0"/>
                <a:cs typeface="Times New Roman" panose="02020603050405020304" pitchFamily="18" charset="0"/>
              </a:rPr>
              <a:t>bir kelimedir. </a:t>
            </a:r>
            <a:r>
              <a:rPr lang="tr-TR" sz="2600" dirty="0" smtClean="0">
                <a:latin typeface="Times New Roman" panose="02020603050405020304" pitchFamily="18" charset="0"/>
                <a:cs typeface="Times New Roman" panose="02020603050405020304" pitchFamily="18" charset="0"/>
              </a:rPr>
              <a:t>Kökeni haram </a:t>
            </a:r>
            <a:r>
              <a:rPr lang="tr-TR" sz="2600" dirty="0">
                <a:latin typeface="Times New Roman" panose="02020603050405020304" pitchFamily="18" charset="0"/>
                <a:cs typeface="Times New Roman" panose="02020603050405020304" pitchFamily="18" charset="0"/>
              </a:rPr>
              <a:t>kelimesine dayanan </a:t>
            </a:r>
            <a:r>
              <a:rPr lang="tr-TR" sz="2600" dirty="0" smtClean="0">
                <a:latin typeface="Times New Roman" panose="02020603050405020304" pitchFamily="18" charset="0"/>
                <a:cs typeface="Times New Roman" panose="02020603050405020304" pitchFamily="18" charset="0"/>
              </a:rPr>
              <a:t>mahremiyetin </a:t>
            </a:r>
            <a:r>
              <a:rPr lang="tr-TR" sz="2600" dirty="0">
                <a:latin typeface="Times New Roman" panose="02020603050405020304" pitchFamily="18" charset="0"/>
                <a:cs typeface="Times New Roman" panose="02020603050405020304" pitchFamily="18" charset="0"/>
              </a:rPr>
              <a:t>yasaklamak, menetmek, </a:t>
            </a:r>
            <a:r>
              <a:rPr lang="tr-TR" sz="2600" dirty="0" smtClean="0">
                <a:latin typeface="Times New Roman" panose="02020603050405020304" pitchFamily="18" charset="0"/>
                <a:cs typeface="Times New Roman" panose="02020603050405020304" pitchFamily="18" charset="0"/>
              </a:rPr>
              <a:t>saygı göstermek </a:t>
            </a:r>
            <a:r>
              <a:rPr lang="tr-TR" sz="2600" dirty="0">
                <a:latin typeface="Times New Roman" panose="02020603050405020304" pitchFamily="18" charset="0"/>
                <a:cs typeface="Times New Roman" panose="02020603050405020304" pitchFamily="18" charset="0"/>
              </a:rPr>
              <a:t>gibi anlamlarının yanında aile ve akraba ilişkileriyle ilgili </a:t>
            </a:r>
            <a:r>
              <a:rPr lang="tr-TR" sz="2600" dirty="0" smtClean="0">
                <a:latin typeface="Times New Roman" panose="02020603050405020304" pitchFamily="18" charset="0"/>
                <a:cs typeface="Times New Roman" panose="02020603050405020304" pitchFamily="18" charset="0"/>
              </a:rPr>
              <a:t>anlamları da bulunmaktadır</a:t>
            </a:r>
            <a:r>
              <a:rPr lang="tr-TR" sz="2600" dirty="0">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(Akın, </a:t>
            </a:r>
            <a:r>
              <a:rPr lang="tr-TR" sz="2600" dirty="0">
                <a:latin typeface="Times New Roman" panose="02020603050405020304" pitchFamily="18" charset="0"/>
                <a:cs typeface="Times New Roman" panose="02020603050405020304" pitchFamily="18" charset="0"/>
              </a:rPr>
              <a:t>2022</a:t>
            </a:r>
            <a:r>
              <a:rPr lang="tr-TR" sz="2600" dirty="0" smtClean="0">
                <a:latin typeface="Times New Roman" panose="02020603050405020304" pitchFamily="18" charset="0"/>
                <a:cs typeface="Times New Roman" panose="02020603050405020304" pitchFamily="18" charset="0"/>
              </a:rPr>
              <a:t>).</a:t>
            </a:r>
            <a:endParaRPr lang="tr-TR" sz="2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80634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endParaRPr lang="tr-TR" dirty="0"/>
          </a:p>
        </p:txBody>
      </p:sp>
      <p:sp>
        <p:nvSpPr>
          <p:cNvPr id="3" name="2 Alt Başlık"/>
          <p:cNvSpPr>
            <a:spLocks noGrp="1"/>
          </p:cNvSpPr>
          <p:nvPr>
            <p:ph type="subTitle" idx="1"/>
          </p:nvPr>
        </p:nvSpPr>
        <p:spPr/>
        <p:txBody>
          <a:bodyPr/>
          <a:lstStyle/>
          <a:p>
            <a:endParaRPr lang="tr-TR" dirty="0"/>
          </a:p>
        </p:txBody>
      </p:sp>
      <p:pic>
        <p:nvPicPr>
          <p:cNvPr id="7" name="6 Resim" descr="aile_mahremiyeti-702x336.jpg"/>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20552376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rmAutofit/>
          </a:bodyPr>
          <a:lstStyle/>
          <a:p>
            <a:r>
              <a:rPr lang="tr-TR" b="1" dirty="0">
                <a:solidFill>
                  <a:schemeClr val="tx2"/>
                </a:solidFill>
              </a:rPr>
              <a:t>Aile Mahremiyeti</a:t>
            </a:r>
          </a:p>
        </p:txBody>
      </p:sp>
      <p:sp>
        <p:nvSpPr>
          <p:cNvPr id="49155" name="Rectangle 3"/>
          <p:cNvSpPr>
            <a:spLocks noGrp="1" noChangeArrowheads="1"/>
          </p:cNvSpPr>
          <p:nvPr>
            <p:ph idx="1"/>
          </p:nvPr>
        </p:nvSpPr>
        <p:spPr>
          <a:xfrm>
            <a:off x="323528" y="1628800"/>
            <a:ext cx="8320438" cy="4609653"/>
          </a:xfrm>
        </p:spPr>
        <p:txBody>
          <a:bodyPr>
            <a:noAutofit/>
          </a:bodyPr>
          <a:lstStyle/>
          <a:p>
            <a:pPr marL="0" indent="0" algn="just">
              <a:buNone/>
            </a:pPr>
            <a:r>
              <a:rPr lang="tr-TR" sz="2600" dirty="0" smtClean="0">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	Ailede </a:t>
            </a:r>
            <a:r>
              <a:rPr lang="tr-TR" sz="2600" dirty="0">
                <a:latin typeface="Times New Roman" panose="02020603050405020304" pitchFamily="18" charset="0"/>
                <a:cs typeface="Times New Roman" panose="02020603050405020304" pitchFamily="18" charset="0"/>
              </a:rPr>
              <a:t>mahremiyet, hem aile </a:t>
            </a:r>
            <a:r>
              <a:rPr lang="tr-TR" sz="2600" dirty="0" smtClean="0">
                <a:latin typeface="Times New Roman" panose="02020603050405020304" pitchFamily="18" charset="0"/>
                <a:cs typeface="Times New Roman" panose="02020603050405020304" pitchFamily="18" charset="0"/>
              </a:rPr>
              <a:t>içi </a:t>
            </a:r>
            <a:r>
              <a:rPr lang="tr-TR" sz="2600" dirty="0">
                <a:latin typeface="Times New Roman" panose="02020603050405020304" pitchFamily="18" charset="0"/>
                <a:cs typeface="Times New Roman" panose="02020603050405020304" pitchFamily="18" charset="0"/>
              </a:rPr>
              <a:t>etkileşime ve mekan olarak haneye hem de ailenin kendi </a:t>
            </a:r>
            <a:r>
              <a:rPr lang="tr-TR" sz="2600" dirty="0" smtClean="0">
                <a:latin typeface="Times New Roman" panose="02020603050405020304" pitchFamily="18" charset="0"/>
                <a:cs typeface="Times New Roman" panose="02020603050405020304" pitchFamily="18" charset="0"/>
              </a:rPr>
              <a:t>içinde </a:t>
            </a:r>
            <a:r>
              <a:rPr lang="tr-TR" sz="2600" dirty="0">
                <a:latin typeface="Times New Roman" panose="02020603050405020304" pitchFamily="18" charset="0"/>
                <a:cs typeface="Times New Roman" panose="02020603050405020304" pitchFamily="18" charset="0"/>
              </a:rPr>
              <a:t>rol </a:t>
            </a:r>
            <a:r>
              <a:rPr lang="tr-TR" sz="2600" dirty="0" smtClean="0">
                <a:latin typeface="Times New Roman" panose="02020603050405020304" pitchFamily="18" charset="0"/>
                <a:cs typeface="Times New Roman" panose="02020603050405020304" pitchFamily="18" charset="0"/>
              </a:rPr>
              <a:t>dağılımı bağlamında iç </a:t>
            </a:r>
            <a:r>
              <a:rPr lang="tr-TR" sz="2600" dirty="0">
                <a:latin typeface="Times New Roman" panose="02020603050405020304" pitchFamily="18" charset="0"/>
                <a:cs typeface="Times New Roman" panose="02020603050405020304" pitchFamily="18" charset="0"/>
              </a:rPr>
              <a:t>mahremiyet ilişkilerine atıfta bulunmaktadır. Bu </a:t>
            </a:r>
            <a:r>
              <a:rPr lang="tr-TR" sz="2600" dirty="0" smtClean="0">
                <a:latin typeface="Times New Roman" panose="02020603050405020304" pitchFamily="18" charset="0"/>
                <a:cs typeface="Times New Roman" panose="02020603050405020304" pitchFamily="18" charset="0"/>
              </a:rPr>
              <a:t>nedenle mahremiyet</a:t>
            </a:r>
            <a:r>
              <a:rPr lang="tr-TR" sz="2600" dirty="0">
                <a:latin typeface="Times New Roman" panose="02020603050405020304" pitchFamily="18" charset="0"/>
                <a:cs typeface="Times New Roman" panose="02020603050405020304" pitchFamily="18" charset="0"/>
              </a:rPr>
              <a:t>, aile </a:t>
            </a:r>
            <a:r>
              <a:rPr lang="tr-TR" sz="2600" dirty="0" smtClean="0">
                <a:latin typeface="Times New Roman" panose="02020603050405020304" pitchFamily="18" charset="0"/>
                <a:cs typeface="Times New Roman" panose="02020603050405020304" pitchFamily="18" charset="0"/>
              </a:rPr>
              <a:t>içindeki </a:t>
            </a:r>
            <a:r>
              <a:rPr lang="tr-TR" sz="2600" dirty="0">
                <a:latin typeface="Times New Roman" panose="02020603050405020304" pitchFamily="18" charset="0"/>
                <a:cs typeface="Times New Roman" panose="02020603050405020304" pitchFamily="18" charset="0"/>
              </a:rPr>
              <a:t>ve dışındaki sınırları ve mesafeleri </a:t>
            </a:r>
            <a:r>
              <a:rPr lang="tr-TR" sz="2600" dirty="0" smtClean="0">
                <a:latin typeface="Times New Roman" panose="02020603050405020304" pitchFamily="18" charset="0"/>
                <a:cs typeface="Times New Roman" panose="02020603050405020304" pitchFamily="18" charset="0"/>
              </a:rPr>
              <a:t>belirlemektedir</a:t>
            </a:r>
            <a:r>
              <a:rPr lang="tr-TR" sz="2600" dirty="0">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(Akın, 2022).</a:t>
            </a:r>
          </a:p>
          <a:p>
            <a:pPr marL="0" indent="0" algn="just">
              <a:buNone/>
            </a:pPr>
            <a:r>
              <a:rPr lang="tr-TR" sz="2600" dirty="0" smtClean="0">
                <a:latin typeface="Times New Roman" panose="02020603050405020304" pitchFamily="18" charset="0"/>
                <a:cs typeface="Times New Roman" panose="02020603050405020304" pitchFamily="18" charset="0"/>
              </a:rPr>
              <a:t>	Ailenin </a:t>
            </a:r>
            <a:r>
              <a:rPr lang="tr-TR" sz="2600" dirty="0">
                <a:latin typeface="Times New Roman" panose="02020603050405020304" pitchFamily="18" charset="0"/>
                <a:cs typeface="Times New Roman" panose="02020603050405020304" pitchFamily="18" charset="0"/>
              </a:rPr>
              <a:t>özeli, sırları, eşlerin birbirleri ile özel ilişkileri ve özel sorunları aile içinde kalması gereken, başkalarına yansıtılması hoş olmayan, hatta sakıncalı olan bir </a:t>
            </a:r>
            <a:r>
              <a:rPr lang="tr-TR" sz="2600" dirty="0" smtClean="0">
                <a:latin typeface="Times New Roman" panose="02020603050405020304" pitchFamily="18" charset="0"/>
                <a:cs typeface="Times New Roman" panose="02020603050405020304" pitchFamily="18" charset="0"/>
              </a:rPr>
              <a:t>konumdadır</a:t>
            </a:r>
            <a:r>
              <a:rPr lang="tr-TR" sz="2600" dirty="0">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(Beder Şen, 2019).</a:t>
            </a: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544699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çerik Yer Tutucusu" descr="indir (10).jpg"/>
          <p:cNvPicPr>
            <a:picLocks noGrp="1" noChangeAspect="1"/>
          </p:cNvPicPr>
          <p:nvPr>
            <p:ph idx="4294967295"/>
          </p:nvPr>
        </p:nvPicPr>
        <p:blipFill>
          <a:blip r:embed="rId3">
            <a:extLst>
              <a:ext uri="{BEBA8EAE-BF5A-486C-A8C5-ECC9F3942E4B}">
                <a14:imgProps xmlns:a14="http://schemas.microsoft.com/office/drawing/2010/main">
                  <a14:imgLayer r:embed="rId4">
                    <a14:imgEffect>
                      <a14:sharpenSoften amount="50000"/>
                    </a14:imgEffect>
                  </a14:imgLayer>
                </a14:imgProps>
              </a:ext>
            </a:extLst>
          </a:blip>
          <a:stretch>
            <a:fillRect/>
          </a:stretch>
        </p:blipFill>
        <p:spPr>
          <a:xfrm>
            <a:off x="1187624" y="211424"/>
            <a:ext cx="7054850" cy="4824412"/>
          </a:xfrm>
          <a:effectLst>
            <a:innerShdw blurRad="63500" dist="50800" dir="13500000">
              <a:prstClr val="black">
                <a:alpha val="50000"/>
              </a:prstClr>
            </a:innerShdw>
            <a:softEdge rad="317500"/>
          </a:effectLst>
          <a:scene3d>
            <a:camera prst="isometricOffAxis1Right"/>
            <a:lightRig rig="threePt" dir="t"/>
          </a:scene3d>
        </p:spPr>
      </p:pic>
      <p:sp>
        <p:nvSpPr>
          <p:cNvPr id="3" name="Metin kutusu 2"/>
          <p:cNvSpPr txBox="1"/>
          <p:nvPr/>
        </p:nvSpPr>
        <p:spPr>
          <a:xfrm>
            <a:off x="107504" y="5345921"/>
            <a:ext cx="8856984" cy="1323439"/>
          </a:xfrm>
          <a:prstGeom prst="rect">
            <a:avLst/>
          </a:prstGeom>
          <a:noFill/>
        </p:spPr>
        <p:txBody>
          <a:bodyPr wrap="square" rtlCol="0">
            <a:spAutoFit/>
          </a:bodyPr>
          <a:lstStyle/>
          <a:p>
            <a:pPr algn="just"/>
            <a:r>
              <a:rPr lang="tr-TR" sz="2000" dirty="0"/>
              <a:t>	</a:t>
            </a:r>
            <a:r>
              <a:rPr lang="tr-TR" sz="2000" dirty="0" smtClean="0">
                <a:latin typeface="Times New Roman" panose="02020603050405020304" pitchFamily="18" charset="0"/>
                <a:cs typeface="Times New Roman" panose="02020603050405020304" pitchFamily="18" charset="0"/>
              </a:rPr>
              <a:t>Ebeveynler </a:t>
            </a:r>
            <a:r>
              <a:rPr lang="tr-TR" sz="2000" dirty="0" smtClean="0">
                <a:latin typeface="Times New Roman" panose="02020603050405020304" pitchFamily="18" charset="0"/>
                <a:cs typeface="Times New Roman" panose="02020603050405020304" pitchFamily="18" charset="0"/>
              </a:rPr>
              <a:t>mahremiyet anlayışını küçük </a:t>
            </a:r>
            <a:r>
              <a:rPr lang="tr-TR" sz="2000" dirty="0">
                <a:latin typeface="Times New Roman" panose="02020603050405020304" pitchFamily="18" charset="0"/>
                <a:cs typeface="Times New Roman" panose="02020603050405020304" pitchFamily="18" charset="0"/>
              </a:rPr>
              <a:t>yaşlardan itibaren çocuklarına kazandırmakla yükümlüdürler. Çünkü sağlıklı bir mahremiyet duygusunun oluşması, çocukların sağlıklı bir psikolojik kimlik ve cinsel kimlik geliştirmeleri için </a:t>
            </a:r>
            <a:r>
              <a:rPr lang="tr-TR" sz="2000" dirty="0" smtClean="0">
                <a:latin typeface="Times New Roman" panose="02020603050405020304" pitchFamily="18" charset="0"/>
                <a:cs typeface="Times New Roman" panose="02020603050405020304" pitchFamily="18" charset="0"/>
              </a:rPr>
              <a:t>gereklidir</a:t>
            </a: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(Beder Şen, 2019).</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737524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323528" y="570156"/>
            <a:ext cx="8496944" cy="1054250"/>
          </a:xfrm>
        </p:spPr>
        <p:txBody>
          <a:bodyPr/>
          <a:lstStyle/>
          <a:p>
            <a:r>
              <a:rPr lang="tr-TR" sz="4400" b="1" dirty="0" smtClean="0">
                <a:solidFill>
                  <a:schemeClr val="tx2"/>
                </a:solidFill>
              </a:rPr>
              <a:t>Beden Mahremiyeti Eğitimi</a:t>
            </a:r>
            <a:endParaRPr lang="tr-TR" sz="1800" b="1" dirty="0">
              <a:solidFill>
                <a:schemeClr val="tx2"/>
              </a:solidFill>
            </a:endParaRPr>
          </a:p>
        </p:txBody>
      </p:sp>
      <p:sp>
        <p:nvSpPr>
          <p:cNvPr id="2" name="İçerik Yer Tutucusu 1"/>
          <p:cNvSpPr>
            <a:spLocks noGrp="1"/>
          </p:cNvSpPr>
          <p:nvPr>
            <p:ph idx="1"/>
          </p:nvPr>
        </p:nvSpPr>
        <p:spPr>
          <a:xfrm>
            <a:off x="323529" y="2132856"/>
            <a:ext cx="8496944" cy="4608511"/>
          </a:xfrm>
        </p:spPr>
        <p:txBody>
          <a:bodyPr>
            <a:noAutofit/>
          </a:bodyPr>
          <a:lstStyle/>
          <a:p>
            <a:pPr marL="0" indent="0" algn="just">
              <a:buNone/>
            </a:pPr>
            <a:r>
              <a:rPr lang="tr-TR" altLang="tr-TR" sz="2000" b="1" u="sng" dirty="0" smtClean="0">
                <a:solidFill>
                  <a:srgbClr val="FF0000"/>
                </a:solidFill>
                <a:latin typeface="Times New Roman" panose="02020603050405020304" pitchFamily="18" charset="0"/>
                <a:cs typeface="Times New Roman" panose="02020603050405020304" pitchFamily="18" charset="0"/>
              </a:rPr>
              <a:t>Sınır </a:t>
            </a:r>
            <a:r>
              <a:rPr lang="tr-TR" altLang="tr-TR" sz="2000" b="1" u="sng" dirty="0" smtClean="0">
                <a:solidFill>
                  <a:srgbClr val="FF0000"/>
                </a:solidFill>
                <a:latin typeface="Times New Roman" panose="02020603050405020304" pitchFamily="18" charset="0"/>
                <a:cs typeface="Times New Roman" panose="02020603050405020304" pitchFamily="18" charset="0"/>
              </a:rPr>
              <a:t>Çizme</a:t>
            </a:r>
          </a:p>
          <a:p>
            <a:pPr marL="0" indent="0" algn="just">
              <a:buNone/>
            </a:pPr>
            <a:r>
              <a:rPr lang="tr-TR" altLang="tr-TR" sz="2000" dirty="0" smtClean="0">
                <a:latin typeface="Times New Roman" panose="02020603050405020304" pitchFamily="18" charset="0"/>
                <a:cs typeface="Times New Roman" panose="02020603050405020304" pitchFamily="18" charset="0"/>
              </a:rPr>
              <a:t>	Çocuğa </a:t>
            </a:r>
            <a:r>
              <a:rPr lang="tr-TR" altLang="tr-TR" sz="2000" dirty="0">
                <a:latin typeface="Times New Roman" panose="02020603050405020304" pitchFamily="18" charset="0"/>
                <a:cs typeface="Times New Roman" panose="02020603050405020304" pitchFamily="18" charset="0"/>
              </a:rPr>
              <a:t>iki yaşından itibaren bedeninin özel/mahrem bölgeleri </a:t>
            </a:r>
            <a:r>
              <a:rPr lang="tr-TR" altLang="tr-TR" sz="2000" dirty="0" smtClean="0">
                <a:latin typeface="Times New Roman" panose="02020603050405020304" pitchFamily="18" charset="0"/>
                <a:cs typeface="Times New Roman" panose="02020603050405020304" pitchFamily="18" charset="0"/>
              </a:rPr>
              <a:t>uygun yöntemle öğretilmeli</a:t>
            </a:r>
            <a:r>
              <a:rPr lang="tr-TR" altLang="tr-TR" sz="2000" dirty="0">
                <a:latin typeface="Times New Roman" panose="02020603050405020304" pitchFamily="18" charset="0"/>
                <a:cs typeface="Times New Roman" panose="02020603050405020304" pitchFamily="18" charset="0"/>
              </a:rPr>
              <a:t>, anne-baba kendi özel bölgelerini çocuktan saklamaya başlamalı, bu bölgelerin sadece doktora ve gerektiğinde anne-babaya gösterilebileceği, diğerlerinin dokunmasına kapalı olduğu anlatılmalıdır</a:t>
            </a:r>
            <a:r>
              <a:rPr lang="tr-TR" altLang="tr-TR" sz="2000" dirty="0" smtClean="0">
                <a:latin typeface="Times New Roman" panose="02020603050405020304" pitchFamily="18" charset="0"/>
                <a:cs typeface="Times New Roman" panose="02020603050405020304" pitchFamily="18" charset="0"/>
              </a:rPr>
              <a:t>. “</a:t>
            </a:r>
            <a:r>
              <a:rPr lang="tr-TR" altLang="tr-TR" sz="2000" dirty="0">
                <a:latin typeface="Times New Roman" panose="02020603050405020304" pitchFamily="18" charset="0"/>
                <a:cs typeface="Times New Roman" panose="02020603050405020304" pitchFamily="18" charset="0"/>
              </a:rPr>
              <a:t>İç çamaşırının altındaki bölgeler” sınırı </a:t>
            </a:r>
            <a:r>
              <a:rPr lang="tr-TR" altLang="tr-TR" sz="2000" dirty="0" smtClean="0">
                <a:latin typeface="Times New Roman" panose="02020603050405020304" pitchFamily="18" charset="0"/>
                <a:cs typeface="Times New Roman" panose="02020603050405020304" pitchFamily="18" charset="0"/>
              </a:rPr>
              <a:t>öğretilmelidir </a:t>
            </a:r>
            <a:r>
              <a:rPr lang="tr-TR" sz="2000" dirty="0">
                <a:latin typeface="Times New Roman" panose="02020603050405020304" pitchFamily="18" charset="0"/>
                <a:cs typeface="Times New Roman" panose="02020603050405020304" pitchFamily="18" charset="0"/>
              </a:rPr>
              <a:t>(Pehlivan, 2021)</a:t>
            </a:r>
            <a:r>
              <a:rPr lang="tr-TR" altLang="tr-TR" sz="2000" dirty="0" smtClean="0">
                <a:latin typeface="Times New Roman" panose="02020603050405020304" pitchFamily="18" charset="0"/>
                <a:cs typeface="Times New Roman" panose="02020603050405020304" pitchFamily="18" charset="0"/>
              </a:rPr>
              <a:t>.</a:t>
            </a:r>
          </a:p>
          <a:p>
            <a:pPr marL="0" indent="0" algn="just">
              <a:buNone/>
            </a:pPr>
            <a:endParaRPr lang="tr-TR" altLang="tr-TR" sz="2000" dirty="0">
              <a:latin typeface="Times New Roman" panose="02020603050405020304" pitchFamily="18" charset="0"/>
              <a:cs typeface="Times New Roman" panose="02020603050405020304" pitchFamily="18" charset="0"/>
            </a:endParaRPr>
          </a:p>
          <a:p>
            <a:pPr marL="0" indent="0">
              <a:buNone/>
            </a:pPr>
            <a:r>
              <a:rPr lang="tr-TR" sz="2000" b="1" u="sng" dirty="0" smtClean="0">
                <a:solidFill>
                  <a:srgbClr val="FF0000"/>
                </a:solidFill>
                <a:latin typeface="Times New Roman" panose="02020603050405020304" pitchFamily="18" charset="0"/>
                <a:cs typeface="Times New Roman" panose="02020603050405020304" pitchFamily="18" charset="0"/>
              </a:rPr>
              <a:t>İhlale </a:t>
            </a:r>
            <a:r>
              <a:rPr lang="tr-TR" sz="2000" b="1" u="sng" dirty="0" smtClean="0">
                <a:solidFill>
                  <a:srgbClr val="FF0000"/>
                </a:solidFill>
                <a:latin typeface="Times New Roman" panose="02020603050405020304" pitchFamily="18" charset="0"/>
                <a:cs typeface="Times New Roman" panose="02020603050405020304" pitchFamily="18" charset="0"/>
              </a:rPr>
              <a:t>Tepki</a:t>
            </a:r>
          </a:p>
          <a:p>
            <a:pPr marL="0" indent="0" algn="just">
              <a:buNone/>
            </a:pPr>
            <a:r>
              <a:rPr lang="tr-TR" altLang="tr-TR" sz="2000" dirty="0" smtClean="0">
                <a:latin typeface="Times New Roman" panose="02020603050405020304" pitchFamily="18" charset="0"/>
                <a:cs typeface="Times New Roman" panose="02020603050405020304" pitchFamily="18" charset="0"/>
              </a:rPr>
              <a:t>	Çocukla </a:t>
            </a:r>
            <a:r>
              <a:rPr lang="tr-TR" altLang="tr-TR" sz="2000" dirty="0">
                <a:latin typeface="Times New Roman" panose="02020603050405020304" pitchFamily="18" charset="0"/>
                <a:cs typeface="Times New Roman" panose="02020603050405020304" pitchFamily="18" charset="0"/>
              </a:rPr>
              <a:t>birlikteyken mahremiyet ihlali içeren durumlarla karşılaşıldığında, çocuğun duyacağı şekilde bunun doğru olmadığına dair sağlıklı tepkiler </a:t>
            </a:r>
            <a:r>
              <a:rPr lang="tr-TR" altLang="tr-TR" sz="2000" dirty="0" smtClean="0">
                <a:latin typeface="Times New Roman" panose="02020603050405020304" pitchFamily="18" charset="0"/>
                <a:cs typeface="Times New Roman" panose="02020603050405020304" pitchFamily="18" charset="0"/>
              </a:rPr>
              <a:t>verilmelidir </a:t>
            </a:r>
            <a:r>
              <a:rPr lang="tr-TR" sz="2000" dirty="0">
                <a:latin typeface="Times New Roman" panose="02020603050405020304" pitchFamily="18" charset="0"/>
                <a:cs typeface="Times New Roman" panose="02020603050405020304" pitchFamily="18" charset="0"/>
              </a:rPr>
              <a:t>(Pehlivan, 2021</a:t>
            </a:r>
            <a:r>
              <a:rPr lang="tr-TR" sz="2000" dirty="0" smtClean="0">
                <a:latin typeface="Times New Roman" panose="02020603050405020304" pitchFamily="18" charset="0"/>
                <a:cs typeface="Times New Roman" panose="02020603050405020304" pitchFamily="18" charset="0"/>
              </a:rPr>
              <a:t>)</a:t>
            </a:r>
            <a:r>
              <a:rPr lang="tr-TR" altLang="tr-TR" sz="2000" dirty="0" smtClean="0">
                <a:latin typeface="Times New Roman" panose="02020603050405020304" pitchFamily="18" charset="0"/>
                <a:cs typeface="Times New Roman" panose="02020603050405020304" pitchFamily="18" charset="0"/>
              </a:rPr>
              <a:t>. </a:t>
            </a:r>
            <a:endParaRPr lang="tr-TR" altLang="tr-TR" sz="2000" dirty="0">
              <a:latin typeface="Times New Roman" panose="02020603050405020304" pitchFamily="18" charset="0"/>
              <a:cs typeface="Times New Roman" panose="02020603050405020304" pitchFamily="18" charset="0"/>
            </a:endParaRPr>
          </a:p>
          <a:p>
            <a:pPr marL="0" indent="0">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739418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79520" y="1700808"/>
            <a:ext cx="8496943" cy="4869160"/>
          </a:xfrm>
        </p:spPr>
        <p:txBody>
          <a:bodyPr>
            <a:noAutofit/>
          </a:bodyPr>
          <a:lstStyle/>
          <a:p>
            <a:pPr marL="0" indent="0">
              <a:buNone/>
            </a:pPr>
            <a:r>
              <a:rPr lang="tr-TR" sz="2000" b="1" u="sng" dirty="0" smtClean="0">
                <a:solidFill>
                  <a:srgbClr val="FF0000"/>
                </a:solidFill>
                <a:latin typeface="Times New Roman" panose="02020603050405020304" pitchFamily="18" charset="0"/>
                <a:cs typeface="Times New Roman" panose="02020603050405020304" pitchFamily="18" charset="0"/>
              </a:rPr>
              <a:t>Koruma </a:t>
            </a:r>
            <a:r>
              <a:rPr lang="tr-TR" sz="2000" b="1" u="sng" dirty="0" smtClean="0">
                <a:solidFill>
                  <a:srgbClr val="FF0000"/>
                </a:solidFill>
                <a:latin typeface="Times New Roman" panose="02020603050405020304" pitchFamily="18" charset="0"/>
                <a:cs typeface="Times New Roman" panose="02020603050405020304" pitchFamily="18" charset="0"/>
              </a:rPr>
              <a:t>ve Saygı</a:t>
            </a:r>
          </a:p>
          <a:p>
            <a:pPr marL="0" indent="0" algn="just">
              <a:buNone/>
            </a:pPr>
            <a:r>
              <a:rPr lang="tr-TR" sz="2000" dirty="0" smtClean="0">
                <a:latin typeface="Times New Roman" panose="02020603050405020304" pitchFamily="18" charset="0"/>
                <a:cs typeface="Times New Roman" panose="02020603050405020304" pitchFamily="18" charset="0"/>
              </a:rPr>
              <a:t>	Çocuğun </a:t>
            </a:r>
            <a:r>
              <a:rPr lang="tr-TR" sz="2000" dirty="0">
                <a:latin typeface="Times New Roman" panose="02020603050405020304" pitchFamily="18" charset="0"/>
                <a:cs typeface="Times New Roman" panose="02020603050405020304" pitchFamily="18" charset="0"/>
              </a:rPr>
              <a:t>bedeni ile ilgili tasarruflarında çocuğu bilgilendirmeli ve onun onayını almaya dikkat etmelidir. Örneğin, tedavi için iğne yapılması gereken bir çocuk habersizce apar topar muayene masasına yatırılmamalı, terlemiş bir çocuğun sırtına zorla havlu sokulmamalıdır (Pehlivan, 2021</a:t>
            </a:r>
            <a:r>
              <a:rPr lang="tr-TR" sz="2000" dirty="0" smtClean="0">
                <a:latin typeface="Times New Roman" panose="02020603050405020304" pitchFamily="18" charset="0"/>
                <a:cs typeface="Times New Roman" panose="02020603050405020304" pitchFamily="18" charset="0"/>
              </a:rPr>
              <a:t>).</a:t>
            </a:r>
          </a:p>
          <a:p>
            <a:pPr marL="0" indent="0" algn="just">
              <a:buNone/>
            </a:pPr>
            <a:endParaRPr lang="tr-TR" sz="2000" dirty="0" smtClean="0">
              <a:latin typeface="Times New Roman" panose="02020603050405020304" pitchFamily="18" charset="0"/>
              <a:cs typeface="Times New Roman" panose="02020603050405020304" pitchFamily="18" charset="0"/>
            </a:endParaRPr>
          </a:p>
          <a:p>
            <a:pPr marL="0" indent="0">
              <a:buNone/>
            </a:pPr>
            <a:r>
              <a:rPr lang="tr-TR" sz="2000" b="1" u="sng" dirty="0" smtClean="0">
                <a:solidFill>
                  <a:srgbClr val="FF0000"/>
                </a:solidFill>
                <a:latin typeface="Times New Roman" panose="02020603050405020304" pitchFamily="18" charset="0"/>
                <a:cs typeface="Times New Roman" panose="02020603050405020304" pitchFamily="18" charset="0"/>
              </a:rPr>
              <a:t>Giyinme </a:t>
            </a:r>
            <a:r>
              <a:rPr lang="tr-TR" sz="2000" b="1" u="sng" dirty="0" smtClean="0">
                <a:solidFill>
                  <a:srgbClr val="FF0000"/>
                </a:solidFill>
                <a:latin typeface="Times New Roman" panose="02020603050405020304" pitchFamily="18" charset="0"/>
                <a:cs typeface="Times New Roman" panose="02020603050405020304" pitchFamily="18" charset="0"/>
              </a:rPr>
              <a:t>ve Soyunma Adabı</a:t>
            </a:r>
          </a:p>
          <a:p>
            <a:pPr marL="0" indent="0" algn="just">
              <a:buNone/>
            </a:pPr>
            <a:r>
              <a:rPr lang="tr-TR" sz="2000" dirty="0" smtClean="0">
                <a:latin typeface="Times New Roman" panose="02020603050405020304" pitchFamily="18" charset="0"/>
                <a:cs typeface="Times New Roman" panose="02020603050405020304" pitchFamily="18" charset="0"/>
              </a:rPr>
              <a:t>	Anne-babası </a:t>
            </a:r>
            <a:r>
              <a:rPr lang="tr-TR" sz="2000" dirty="0">
                <a:latin typeface="Times New Roman" panose="02020603050405020304" pitchFamily="18" charset="0"/>
                <a:cs typeface="Times New Roman" panose="02020603050405020304" pitchFamily="18" charset="0"/>
              </a:rPr>
              <a:t>çocuğun elbiselerini herkesin içerisinde değiştirmemeli, kimsenin görmediği bir ortamda giyinmesini sağlamalıdır (Pehlivan, 2021</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a:p>
            <a:pPr marL="0" indent="0" algn="just">
              <a:buNone/>
            </a:pPr>
            <a:r>
              <a:rPr lang="tr-TR" altLang="tr-TR" sz="2000" dirty="0">
                <a:latin typeface="Times New Roman" panose="02020603050405020304" pitchFamily="18" charset="0"/>
                <a:cs typeface="Times New Roman" panose="02020603050405020304" pitchFamily="18" charset="0"/>
              </a:rPr>
              <a:t>Anne-babanın da çocuğun görmeyeceği bir alanda giyinip soyunması, çocuğun bütüncül bir mahremiyet duygusu geliştirmesi açısından </a:t>
            </a:r>
            <a:r>
              <a:rPr lang="tr-TR" altLang="tr-TR" sz="2000" dirty="0" smtClean="0">
                <a:latin typeface="Times New Roman" panose="02020603050405020304" pitchFamily="18" charset="0"/>
                <a:cs typeface="Times New Roman" panose="02020603050405020304" pitchFamily="18" charset="0"/>
              </a:rPr>
              <a:t>önemlidir </a:t>
            </a:r>
            <a:r>
              <a:rPr lang="tr-TR" sz="2000" dirty="0">
                <a:latin typeface="Times New Roman" panose="02020603050405020304" pitchFamily="18" charset="0"/>
                <a:cs typeface="Times New Roman" panose="02020603050405020304" pitchFamily="18" charset="0"/>
              </a:rPr>
              <a:t>(Pehlivan, 2021</a:t>
            </a:r>
            <a:r>
              <a:rPr lang="tr-TR" sz="2000" dirty="0" smtClean="0">
                <a:latin typeface="Times New Roman" panose="02020603050405020304" pitchFamily="18" charset="0"/>
                <a:cs typeface="Times New Roman" panose="02020603050405020304" pitchFamily="18" charset="0"/>
              </a:rPr>
              <a:t>)</a:t>
            </a:r>
            <a:r>
              <a:rPr lang="tr-TR" alt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a:p>
            <a:pPr marL="0" indent="0">
              <a:buNone/>
            </a:pPr>
            <a:endParaRPr lang="tr-TR" sz="2000" dirty="0">
              <a:latin typeface="Times New Roman" panose="02020603050405020304" pitchFamily="18" charset="0"/>
              <a:cs typeface="Times New Roman" panose="02020603050405020304" pitchFamily="18" charset="0"/>
            </a:endParaRPr>
          </a:p>
        </p:txBody>
      </p:sp>
      <p:sp>
        <p:nvSpPr>
          <p:cNvPr id="5" name="Başlık 2"/>
          <p:cNvSpPr txBox="1">
            <a:spLocks/>
          </p:cNvSpPr>
          <p:nvPr/>
        </p:nvSpPr>
        <p:spPr>
          <a:xfrm>
            <a:off x="387568" y="548680"/>
            <a:ext cx="8496944" cy="10542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4400" b="1" dirty="0" smtClean="0"/>
              <a:t>Beden Mahremiyeti Eğitimi</a:t>
            </a:r>
            <a:endParaRPr lang="tr-TR" sz="1800" b="1" dirty="0"/>
          </a:p>
        </p:txBody>
      </p:sp>
    </p:spTree>
    <p:extLst>
      <p:ext uri="{BB962C8B-B14F-4D97-AF65-F5344CB8AC3E}">
        <p14:creationId xmlns:p14="http://schemas.microsoft.com/office/powerpoint/2010/main" val="269278222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2"/>
          <p:cNvSpPr>
            <a:spLocks noGrp="1"/>
          </p:cNvSpPr>
          <p:nvPr>
            <p:ph type="title"/>
          </p:nvPr>
        </p:nvSpPr>
        <p:spPr>
          <a:xfrm>
            <a:off x="323528" y="570156"/>
            <a:ext cx="8496944" cy="1054250"/>
          </a:xfrm>
        </p:spPr>
        <p:txBody>
          <a:bodyPr/>
          <a:lstStyle/>
          <a:p>
            <a:r>
              <a:rPr lang="tr-TR" sz="4400" b="1" dirty="0" smtClean="0">
                <a:solidFill>
                  <a:schemeClr val="tx2"/>
                </a:solidFill>
              </a:rPr>
              <a:t>Beden Mahremiyeti Eğitimi</a:t>
            </a:r>
            <a:endParaRPr lang="tr-TR" sz="1800" b="1" dirty="0">
              <a:solidFill>
                <a:schemeClr val="tx2"/>
              </a:solidFill>
            </a:endParaRPr>
          </a:p>
        </p:txBody>
      </p:sp>
      <p:sp>
        <p:nvSpPr>
          <p:cNvPr id="2" name="İçerik Yer Tutucusu 1"/>
          <p:cNvSpPr>
            <a:spLocks noGrp="1"/>
          </p:cNvSpPr>
          <p:nvPr>
            <p:ph idx="1"/>
          </p:nvPr>
        </p:nvSpPr>
        <p:spPr>
          <a:xfrm>
            <a:off x="251520" y="1772816"/>
            <a:ext cx="8568952" cy="4725144"/>
          </a:xfrm>
        </p:spPr>
        <p:txBody>
          <a:bodyPr>
            <a:noAutofit/>
          </a:bodyPr>
          <a:lstStyle/>
          <a:p>
            <a:pPr marL="0" indent="0" algn="just">
              <a:buNone/>
            </a:pPr>
            <a:r>
              <a:rPr lang="tr-TR" sz="2000" b="1" u="sng" dirty="0" smtClean="0">
                <a:solidFill>
                  <a:srgbClr val="FF0000"/>
                </a:solidFill>
                <a:latin typeface="Times New Roman" panose="02020603050405020304" pitchFamily="18" charset="0"/>
                <a:cs typeface="Times New Roman" panose="02020603050405020304" pitchFamily="18" charset="0"/>
              </a:rPr>
              <a:t>Banyo </a:t>
            </a:r>
            <a:r>
              <a:rPr lang="tr-TR" sz="2000" b="1" u="sng" dirty="0" smtClean="0">
                <a:solidFill>
                  <a:srgbClr val="FF0000"/>
                </a:solidFill>
                <a:latin typeface="Times New Roman" panose="02020603050405020304" pitchFamily="18" charset="0"/>
                <a:cs typeface="Times New Roman" panose="02020603050405020304" pitchFamily="18" charset="0"/>
              </a:rPr>
              <a:t>ve Tuvalet Adabı</a:t>
            </a:r>
          </a:p>
          <a:p>
            <a:pPr marL="0" indent="0" algn="just">
              <a:buNone/>
            </a:pPr>
            <a:r>
              <a:rPr lang="tr-TR" sz="2000" dirty="0" smtClean="0">
                <a:latin typeface="Times New Roman" panose="02020603050405020304" pitchFamily="18" charset="0"/>
                <a:cs typeface="Times New Roman" panose="02020603050405020304" pitchFamily="18" charset="0"/>
              </a:rPr>
              <a:t>	Tuvalete </a:t>
            </a:r>
            <a:r>
              <a:rPr lang="tr-TR" sz="2000" dirty="0">
                <a:latin typeface="Times New Roman" panose="02020603050405020304" pitchFamily="18" charset="0"/>
                <a:cs typeface="Times New Roman" panose="02020603050405020304" pitchFamily="18" charset="0"/>
              </a:rPr>
              <a:t>birlikte girmek veya tuvaletin kapısını aralık bırakmak, çocuğa her an mahremiyetinin ihlal edilebileceği fikri verir</a:t>
            </a:r>
            <a:r>
              <a:rPr lang="tr-TR" sz="2000" dirty="0" smtClean="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4 yaşından itibaren, anne-baba gerekiyorsa kapının önünden ayrılmamalı ama asla içeri izinsiz </a:t>
            </a:r>
            <a:r>
              <a:rPr lang="tr-TR" sz="2000" dirty="0" smtClean="0">
                <a:latin typeface="Times New Roman" panose="02020603050405020304" pitchFamily="18" charset="0"/>
                <a:cs typeface="Times New Roman" panose="02020603050405020304" pitchFamily="18" charset="0"/>
              </a:rPr>
              <a:t>girmemelidir</a:t>
            </a:r>
            <a:r>
              <a:rPr lang="tr-TR" sz="2000" dirty="0">
                <a:latin typeface="Times New Roman" panose="02020603050405020304" pitchFamily="18" charset="0"/>
                <a:cs typeface="Times New Roman" panose="02020603050405020304" pitchFamily="18" charset="0"/>
              </a:rPr>
              <a:t> (Pehlivan, 2021</a:t>
            </a:r>
            <a:r>
              <a:rPr lang="tr-TR" sz="2000" dirty="0" smtClean="0">
                <a:latin typeface="Times New Roman" panose="02020603050405020304" pitchFamily="18" charset="0"/>
                <a:cs typeface="Times New Roman" panose="02020603050405020304" pitchFamily="18" charset="0"/>
              </a:rPr>
              <a:t>)</a:t>
            </a:r>
            <a:r>
              <a:rPr lang="tr-TR" altLang="tr-TR" sz="2000" dirty="0" smtClean="0">
                <a:latin typeface="Times New Roman" panose="02020603050405020304" pitchFamily="18" charset="0"/>
                <a:cs typeface="Times New Roman" panose="02020603050405020304" pitchFamily="18" charset="0"/>
              </a:rPr>
              <a:t>.</a:t>
            </a:r>
            <a:endParaRPr lang="tr-TR" sz="2000" dirty="0" smtClean="0">
              <a:latin typeface="Times New Roman" panose="02020603050405020304" pitchFamily="18" charset="0"/>
              <a:cs typeface="Times New Roman" panose="02020603050405020304" pitchFamily="18" charset="0"/>
            </a:endParaRPr>
          </a:p>
          <a:p>
            <a:pPr marL="0" indent="0" algn="just">
              <a:buNone/>
            </a:pPr>
            <a:r>
              <a:rPr lang="tr-TR" sz="2000" dirty="0" smtClean="0">
                <a:latin typeface="Times New Roman" panose="02020603050405020304" pitchFamily="18" charset="0"/>
                <a:cs typeface="Times New Roman" panose="02020603050405020304" pitchFamily="18" charset="0"/>
              </a:rPr>
              <a:t>	Kardeşleri </a:t>
            </a:r>
            <a:r>
              <a:rPr lang="tr-TR" sz="2000" dirty="0">
                <a:latin typeface="Times New Roman" panose="02020603050405020304" pitchFamily="18" charset="0"/>
                <a:cs typeface="Times New Roman" panose="02020603050405020304" pitchFamily="18" charset="0"/>
              </a:rPr>
              <a:t>aynı anda banyo yaptırmamalı, mecburiyet durumunda iç çamaşırlarını çıkarmadan </a:t>
            </a:r>
            <a:r>
              <a:rPr lang="tr-TR" sz="2000" dirty="0" smtClean="0">
                <a:latin typeface="Times New Roman" panose="02020603050405020304" pitchFamily="18" charset="0"/>
                <a:cs typeface="Times New Roman" panose="02020603050405020304" pitchFamily="18" charset="0"/>
              </a:rPr>
              <a:t>yıkamalıdır</a:t>
            </a:r>
            <a:r>
              <a:rPr lang="tr-TR" sz="2000" dirty="0">
                <a:latin typeface="Times New Roman" panose="02020603050405020304" pitchFamily="18" charset="0"/>
                <a:cs typeface="Times New Roman" panose="02020603050405020304" pitchFamily="18" charset="0"/>
              </a:rPr>
              <a:t> (Pehlivan, 2021</a:t>
            </a:r>
            <a:r>
              <a:rPr lang="tr-TR" sz="2000" dirty="0" smtClean="0">
                <a:latin typeface="Times New Roman" panose="02020603050405020304" pitchFamily="18" charset="0"/>
                <a:cs typeface="Times New Roman" panose="02020603050405020304" pitchFamily="18" charset="0"/>
              </a:rPr>
              <a:t>)</a:t>
            </a:r>
            <a:r>
              <a:rPr lang="tr-TR" altLang="tr-TR" sz="2000" dirty="0" smtClean="0">
                <a:latin typeface="Times New Roman" panose="02020603050405020304" pitchFamily="18" charset="0"/>
                <a:cs typeface="Times New Roman" panose="02020603050405020304" pitchFamily="18" charset="0"/>
              </a:rPr>
              <a:t>.</a:t>
            </a:r>
            <a:endParaRPr lang="tr-TR" sz="2000" dirty="0" smtClean="0">
              <a:latin typeface="Times New Roman" panose="02020603050405020304" pitchFamily="18" charset="0"/>
              <a:cs typeface="Times New Roman" panose="02020603050405020304" pitchFamily="18" charset="0"/>
            </a:endParaRPr>
          </a:p>
          <a:p>
            <a:pPr marL="0" indent="0" algn="just">
              <a:buNone/>
            </a:pPr>
            <a:r>
              <a:rPr lang="tr-TR" altLang="tr-TR" sz="2000" dirty="0" smtClean="0">
                <a:latin typeface="Times New Roman" panose="02020603050405020304" pitchFamily="18" charset="0"/>
                <a:cs typeface="Times New Roman" panose="02020603050405020304" pitchFamily="18" charset="0"/>
              </a:rPr>
              <a:t>	4-5 </a:t>
            </a:r>
            <a:r>
              <a:rPr lang="tr-TR" altLang="tr-TR" sz="2000" dirty="0" smtClean="0">
                <a:latin typeface="Times New Roman" panose="02020603050405020304" pitchFamily="18" charset="0"/>
                <a:cs typeface="Times New Roman" panose="02020603050405020304" pitchFamily="18" charset="0"/>
              </a:rPr>
              <a:t>yaşından </a:t>
            </a:r>
            <a:r>
              <a:rPr lang="tr-TR" altLang="tr-TR" sz="2000" dirty="0">
                <a:latin typeface="Times New Roman" panose="02020603050405020304" pitchFamily="18" charset="0"/>
                <a:cs typeface="Times New Roman" panose="02020603050405020304" pitchFamily="18" charset="0"/>
              </a:rPr>
              <a:t>sonra çocuğu iç çamaşırı ile yıkamalı, çamaşırını çıkarırken ve kendisini temizlerken anne-baba başını hafif yana çevirerek mahremiyete saygı gösterdiğini </a:t>
            </a:r>
            <a:r>
              <a:rPr lang="tr-TR" altLang="tr-TR" sz="2000" dirty="0" smtClean="0">
                <a:latin typeface="Times New Roman" panose="02020603050405020304" pitchFamily="18" charset="0"/>
                <a:cs typeface="Times New Roman" panose="02020603050405020304" pitchFamily="18" charset="0"/>
              </a:rPr>
              <a:t>hissettirmelidir</a:t>
            </a:r>
            <a:r>
              <a:rPr lang="tr-TR" altLang="tr-TR" sz="2000"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(Pehlivan, 2021</a:t>
            </a:r>
            <a:r>
              <a:rPr lang="tr-TR" sz="2000" dirty="0" smtClean="0">
                <a:latin typeface="Times New Roman" panose="02020603050405020304" pitchFamily="18" charset="0"/>
                <a:cs typeface="Times New Roman" panose="02020603050405020304" pitchFamily="18" charset="0"/>
              </a:rPr>
              <a:t>)</a:t>
            </a:r>
            <a:r>
              <a:rPr lang="tr-TR" alt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8720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2"/>
          <p:cNvSpPr>
            <a:spLocks noGrp="1"/>
          </p:cNvSpPr>
          <p:nvPr>
            <p:ph type="title"/>
          </p:nvPr>
        </p:nvSpPr>
        <p:spPr>
          <a:xfrm>
            <a:off x="323528" y="570156"/>
            <a:ext cx="8496944" cy="1054250"/>
          </a:xfrm>
        </p:spPr>
        <p:txBody>
          <a:bodyPr/>
          <a:lstStyle/>
          <a:p>
            <a:r>
              <a:rPr lang="tr-TR" sz="4400" b="1" dirty="0" smtClean="0">
                <a:solidFill>
                  <a:schemeClr val="tx2"/>
                </a:solidFill>
              </a:rPr>
              <a:t>Beden Mahremiyeti Eğitimi</a:t>
            </a:r>
            <a:endParaRPr lang="tr-TR" sz="1800" b="1" dirty="0">
              <a:solidFill>
                <a:schemeClr val="tx2"/>
              </a:solidFill>
            </a:endParaRPr>
          </a:p>
        </p:txBody>
      </p:sp>
      <p:sp>
        <p:nvSpPr>
          <p:cNvPr id="2" name="İçerik Yer Tutucusu 1"/>
          <p:cNvSpPr>
            <a:spLocks noGrp="1"/>
          </p:cNvSpPr>
          <p:nvPr>
            <p:ph idx="1"/>
          </p:nvPr>
        </p:nvSpPr>
        <p:spPr>
          <a:xfrm>
            <a:off x="395536" y="1916832"/>
            <a:ext cx="8424935" cy="4536503"/>
          </a:xfrm>
        </p:spPr>
        <p:txBody>
          <a:bodyPr>
            <a:noAutofit/>
          </a:bodyPr>
          <a:lstStyle/>
          <a:p>
            <a:pPr marL="0" indent="0">
              <a:buNone/>
            </a:pPr>
            <a:r>
              <a:rPr lang="tr-TR" sz="2000" b="1" u="sng" dirty="0" smtClean="0">
                <a:solidFill>
                  <a:srgbClr val="FF0000"/>
                </a:solidFill>
                <a:latin typeface="Times New Roman" panose="02020603050405020304" pitchFamily="18" charset="0"/>
                <a:cs typeface="Times New Roman" panose="02020603050405020304" pitchFamily="18" charset="0"/>
              </a:rPr>
              <a:t>Fiziksel </a:t>
            </a:r>
            <a:r>
              <a:rPr lang="tr-TR" sz="2000" b="1" u="sng" dirty="0" smtClean="0">
                <a:solidFill>
                  <a:srgbClr val="FF0000"/>
                </a:solidFill>
                <a:latin typeface="Times New Roman" panose="02020603050405020304" pitchFamily="18" charset="0"/>
                <a:cs typeface="Times New Roman" panose="02020603050405020304" pitchFamily="18" charset="0"/>
              </a:rPr>
              <a:t>Baskı</a:t>
            </a:r>
          </a:p>
          <a:p>
            <a:pPr marL="0" indent="0" algn="just">
              <a:buNone/>
            </a:pPr>
            <a:r>
              <a:rPr lang="tr-TR" sz="2000" dirty="0" smtClean="0">
                <a:latin typeface="Times New Roman" panose="02020603050405020304" pitchFamily="18" charset="0"/>
                <a:cs typeface="Times New Roman" panose="02020603050405020304" pitchFamily="18" charset="0"/>
              </a:rPr>
              <a:t>	Anne-baba </a:t>
            </a:r>
            <a:r>
              <a:rPr lang="tr-TR" sz="2000" dirty="0">
                <a:latin typeface="Times New Roman" panose="02020603050405020304" pitchFamily="18" charset="0"/>
                <a:cs typeface="Times New Roman" panose="02020603050405020304" pitchFamily="18" charset="0"/>
              </a:rPr>
              <a:t>ve akrabalar, sevgi gösterileri sırasında çocuklara kendilerini güçsüz ve aciz hissettirecek derecede büyük ve orantısız güç kullanmamalıdır (Pehlivan, 2021</a:t>
            </a:r>
            <a:r>
              <a:rPr lang="tr-TR" sz="2000" dirty="0" smtClean="0">
                <a:latin typeface="Times New Roman" panose="02020603050405020304" pitchFamily="18" charset="0"/>
                <a:cs typeface="Times New Roman" panose="02020603050405020304" pitchFamily="18" charset="0"/>
              </a:rPr>
              <a:t>).</a:t>
            </a:r>
          </a:p>
          <a:p>
            <a:pPr marL="0" indent="0" algn="just">
              <a:buNone/>
            </a:pPr>
            <a:endParaRPr lang="tr-TR" sz="2000" dirty="0">
              <a:latin typeface="Times New Roman" panose="02020603050405020304" pitchFamily="18" charset="0"/>
              <a:cs typeface="Times New Roman" panose="02020603050405020304" pitchFamily="18" charset="0"/>
            </a:endParaRPr>
          </a:p>
          <a:p>
            <a:pPr marL="0" indent="0" algn="just">
              <a:buNone/>
            </a:pPr>
            <a:r>
              <a:rPr lang="tr-TR" sz="2000" dirty="0" smtClean="0">
                <a:latin typeface="Times New Roman" panose="02020603050405020304" pitchFamily="18" charset="0"/>
                <a:cs typeface="Times New Roman" panose="02020603050405020304" pitchFamily="18" charset="0"/>
              </a:rPr>
              <a:t>	Kucaklamak</a:t>
            </a:r>
            <a:r>
              <a:rPr lang="tr-TR" sz="2000" dirty="0">
                <a:latin typeface="Times New Roman" panose="02020603050405020304" pitchFamily="18" charset="0"/>
                <a:cs typeface="Times New Roman" panose="02020603050405020304" pitchFamily="18" charset="0"/>
              </a:rPr>
              <a:t>, kollarını ve bacaklarını hareket ettirmesine izin vermemek, kurtulma çabasına rağmen sıkıştırmak, çocuğa sevgi değil çaresizlik ve korku yaşatmaktadır (Pehlivan, 2021</a:t>
            </a:r>
            <a:r>
              <a:rPr lang="tr-TR" sz="2000" dirty="0" smtClean="0">
                <a:latin typeface="Times New Roman" panose="02020603050405020304" pitchFamily="18" charset="0"/>
                <a:cs typeface="Times New Roman" panose="02020603050405020304" pitchFamily="18" charset="0"/>
              </a:rPr>
              <a:t>).</a:t>
            </a:r>
          </a:p>
          <a:p>
            <a:pPr marL="0" indent="0" algn="just">
              <a:buNone/>
            </a:pPr>
            <a:endParaRPr lang="tr-TR" altLang="tr-TR" sz="2000" dirty="0">
              <a:latin typeface="Times New Roman" panose="02020603050405020304" pitchFamily="18" charset="0"/>
              <a:cs typeface="Times New Roman" panose="02020603050405020304" pitchFamily="18" charset="0"/>
            </a:endParaRPr>
          </a:p>
          <a:p>
            <a:pPr marL="0" indent="0" algn="just">
              <a:buNone/>
            </a:pPr>
            <a:r>
              <a:rPr lang="tr-TR" sz="2000" dirty="0" smtClean="0">
                <a:latin typeface="Times New Roman" panose="02020603050405020304" pitchFamily="18" charset="0"/>
                <a:cs typeface="Times New Roman" panose="02020603050405020304" pitchFamily="18" charset="0"/>
              </a:rPr>
              <a:t>	Çocuğa </a:t>
            </a:r>
            <a:r>
              <a:rPr lang="tr-TR" sz="2000" dirty="0">
                <a:latin typeface="Times New Roman" panose="02020603050405020304" pitchFamily="18" charset="0"/>
                <a:cs typeface="Times New Roman" panose="02020603050405020304" pitchFamily="18" charset="0"/>
              </a:rPr>
              <a:t>“Bir başkasının sana dokunması ancak senin iznine bağlıdır.” mesajı verilmeli, kendisine güç uygulandığında karşılık vermesi gerektiği öğretilmelidir (Pehlivan, 2021</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49614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95536" y="620688"/>
            <a:ext cx="8229600" cy="1143000"/>
          </a:xfrm>
        </p:spPr>
        <p:txBody>
          <a:bodyPr>
            <a:normAutofit/>
          </a:bodyPr>
          <a:lstStyle/>
          <a:p>
            <a:pPr marL="571500" indent="-571500">
              <a:buFont typeface="Wingdings" panose="05000000000000000000" pitchFamily="2" charset="2"/>
              <a:buChar char="v"/>
            </a:pPr>
            <a:r>
              <a:rPr lang="tr-TR" altLang="tr-TR" sz="3600" b="1" dirty="0" smtClean="0">
                <a:latin typeface="Times New Roman" panose="02020603050405020304" pitchFamily="18" charset="0"/>
                <a:cs typeface="Times New Roman" panose="02020603050405020304" pitchFamily="18" charset="0"/>
              </a:rPr>
              <a:t>Bedenlerini korumayı öğretin;</a:t>
            </a:r>
          </a:p>
        </p:txBody>
      </p:sp>
      <p:sp>
        <p:nvSpPr>
          <p:cNvPr id="74755" name="Rectangle 3"/>
          <p:cNvSpPr>
            <a:spLocks noGrp="1" noChangeArrowheads="1"/>
          </p:cNvSpPr>
          <p:nvPr>
            <p:ph type="body" idx="1"/>
          </p:nvPr>
        </p:nvSpPr>
        <p:spPr>
          <a:xfrm>
            <a:off x="395536" y="1772816"/>
            <a:ext cx="8229600" cy="3168352"/>
          </a:xfrm>
        </p:spPr>
        <p:style>
          <a:lnRef idx="1">
            <a:schemeClr val="accent4"/>
          </a:lnRef>
          <a:fillRef idx="2">
            <a:schemeClr val="accent4"/>
          </a:fillRef>
          <a:effectRef idx="1">
            <a:schemeClr val="accent4"/>
          </a:effectRef>
          <a:fontRef idx="minor">
            <a:schemeClr val="dk1"/>
          </a:fontRef>
        </p:style>
        <p:txBody>
          <a:bodyPr/>
          <a:lstStyle/>
          <a:p>
            <a:pPr marL="0" indent="0" algn="just">
              <a:buFont typeface="Wingdings" pitchFamily="2" charset="2"/>
              <a:buNone/>
            </a:pPr>
            <a:r>
              <a:rPr lang="tr-TR" altLang="tr-TR" dirty="0"/>
              <a:t>	</a:t>
            </a:r>
            <a:endParaRPr lang="tr-TR" altLang="tr-TR" dirty="0" smtClean="0"/>
          </a:p>
          <a:p>
            <a:pPr marL="0" indent="0" algn="just">
              <a:buFont typeface="Wingdings" pitchFamily="2" charset="2"/>
              <a:buNone/>
            </a:pPr>
            <a:r>
              <a:rPr lang="tr-TR" altLang="tr-TR" sz="2800" dirty="0">
                <a:latin typeface="Times New Roman" panose="02020603050405020304" pitchFamily="18" charset="0"/>
                <a:cs typeface="Times New Roman" panose="02020603050405020304" pitchFamily="18" charset="0"/>
              </a:rPr>
              <a:t>	</a:t>
            </a:r>
            <a:r>
              <a:rPr lang="tr-TR" altLang="tr-TR" sz="2800" dirty="0" smtClean="0">
                <a:latin typeface="Times New Roman" panose="02020603050405020304" pitchFamily="18" charset="0"/>
                <a:cs typeface="Times New Roman" panose="02020603050405020304" pitchFamily="18" charset="0"/>
              </a:rPr>
              <a:t>Öğrencilerinize </a:t>
            </a:r>
            <a:r>
              <a:rPr lang="tr-TR" altLang="tr-TR" sz="2800" dirty="0" smtClean="0">
                <a:latin typeface="Times New Roman" panose="02020603050405020304" pitchFamily="18" charset="0"/>
                <a:cs typeface="Times New Roman" panose="02020603050405020304" pitchFamily="18" charset="0"/>
              </a:rPr>
              <a:t>bedenlerinin kendilerine ait olduğunu, özellikle iç çamaşırları ile kapatılan bölgelerin çok özel bölgeler olduğunu ve kimsenin bu bölgelere </a:t>
            </a:r>
            <a:r>
              <a:rPr lang="tr-TR" altLang="tr-TR" sz="2800" dirty="0" smtClean="0">
                <a:latin typeface="Times New Roman" panose="02020603050405020304" pitchFamily="18" charset="0"/>
                <a:cs typeface="Times New Roman" panose="02020603050405020304" pitchFamily="18" charset="0"/>
              </a:rPr>
              <a:t>bakma/dokunma </a:t>
            </a:r>
            <a:r>
              <a:rPr lang="tr-TR" altLang="tr-TR" sz="2800" dirty="0" smtClean="0">
                <a:latin typeface="Times New Roman" panose="02020603050405020304" pitchFamily="18" charset="0"/>
                <a:cs typeface="Times New Roman" panose="02020603050405020304" pitchFamily="18" charset="0"/>
              </a:rPr>
              <a:t>hakkının olmadığını anlatabilirsiniz.</a:t>
            </a:r>
          </a:p>
        </p:txBody>
      </p:sp>
      <p:pic>
        <p:nvPicPr>
          <p:cNvPr id="74756" name="3 Resim" descr="slide0001_image004.jpg"/>
          <p:cNvPicPr>
            <a:picLocks noChangeAspect="1"/>
          </p:cNvPicPr>
          <p:nvPr/>
        </p:nvPicPr>
        <p:blipFill>
          <a:blip r:embed="rId2">
            <a:extLst>
              <a:ext uri="{28A0092B-C50C-407E-A947-70E740481C1C}">
                <a14:useLocalDpi xmlns:a14="http://schemas.microsoft.com/office/drawing/2010/main" val="0"/>
              </a:ext>
            </a:extLst>
          </a:blip>
          <a:srcRect b="19118"/>
          <a:stretch>
            <a:fillRect/>
          </a:stretch>
        </p:blipFill>
        <p:spPr bwMode="auto">
          <a:xfrm rot="9447613" flipV="1">
            <a:off x="6318650" y="5358667"/>
            <a:ext cx="213677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742557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323528" y="570156"/>
            <a:ext cx="8640960" cy="1054250"/>
          </a:xfrm>
        </p:spPr>
        <p:txBody>
          <a:bodyPr>
            <a:normAutofit/>
          </a:bodyPr>
          <a:lstStyle/>
          <a:p>
            <a:r>
              <a:rPr lang="tr-TR" b="1" dirty="0">
                <a:solidFill>
                  <a:schemeClr val="tx2"/>
                </a:solidFill>
              </a:rPr>
              <a:t>Mekan</a:t>
            </a:r>
            <a:r>
              <a:rPr lang="tr-TR" b="1" dirty="0">
                <a:solidFill>
                  <a:schemeClr val="tx2"/>
                </a:solidFill>
              </a:rPr>
              <a:t> </a:t>
            </a:r>
            <a:r>
              <a:rPr lang="tr-TR" b="1" dirty="0">
                <a:solidFill>
                  <a:schemeClr val="tx2"/>
                </a:solidFill>
              </a:rPr>
              <a:t>Mahremiyeti </a:t>
            </a:r>
            <a:r>
              <a:rPr lang="tr-TR" b="1" dirty="0">
                <a:solidFill>
                  <a:schemeClr val="tx2"/>
                </a:solidFill>
              </a:rPr>
              <a:t>Eğitimi</a:t>
            </a:r>
            <a:endParaRPr lang="tr-TR" b="1" dirty="0">
              <a:solidFill>
                <a:schemeClr val="tx2"/>
              </a:solidFill>
            </a:endParaRPr>
          </a:p>
        </p:txBody>
      </p:sp>
      <p:sp>
        <p:nvSpPr>
          <p:cNvPr id="2" name="İçerik Yer Tutucusu 1"/>
          <p:cNvSpPr>
            <a:spLocks noGrp="1"/>
          </p:cNvSpPr>
          <p:nvPr>
            <p:ph idx="1"/>
          </p:nvPr>
        </p:nvSpPr>
        <p:spPr>
          <a:xfrm>
            <a:off x="467544" y="2204864"/>
            <a:ext cx="8121225" cy="4349005"/>
          </a:xfrm>
        </p:spPr>
        <p:txBody>
          <a:bodyPr>
            <a:noAutofit/>
          </a:bodyPr>
          <a:lstStyle/>
          <a:p>
            <a:pPr marL="0" indent="0">
              <a:buNone/>
            </a:pPr>
            <a:r>
              <a:rPr lang="tr-TR" sz="2000" b="1" u="sng" dirty="0" smtClean="0">
                <a:solidFill>
                  <a:srgbClr val="FF0000"/>
                </a:solidFill>
                <a:latin typeface="Times New Roman" panose="02020603050405020304" pitchFamily="18" charset="0"/>
                <a:cs typeface="Times New Roman" panose="02020603050405020304" pitchFamily="18" charset="0"/>
              </a:rPr>
              <a:t>Özel </a:t>
            </a:r>
            <a:r>
              <a:rPr lang="tr-TR" sz="2000" b="1" u="sng" dirty="0" smtClean="0">
                <a:solidFill>
                  <a:srgbClr val="FF0000"/>
                </a:solidFill>
                <a:latin typeface="Times New Roman" panose="02020603050405020304" pitchFamily="18" charset="0"/>
                <a:cs typeface="Times New Roman" panose="02020603050405020304" pitchFamily="18" charset="0"/>
              </a:rPr>
              <a:t>alan sınırı</a:t>
            </a:r>
          </a:p>
          <a:p>
            <a:pPr marL="0" indent="0" algn="just">
              <a:buNone/>
            </a:pPr>
            <a:r>
              <a:rPr lang="tr-TR" altLang="tr-TR" sz="2000" dirty="0" smtClean="0">
                <a:latin typeface="Times New Roman" panose="02020603050405020304" pitchFamily="18" charset="0"/>
                <a:cs typeface="Times New Roman" panose="02020603050405020304" pitchFamily="18" charset="0"/>
              </a:rPr>
              <a:t>	3-4 </a:t>
            </a:r>
            <a:r>
              <a:rPr lang="tr-TR" altLang="tr-TR" sz="2000" dirty="0">
                <a:latin typeface="Times New Roman" panose="02020603050405020304" pitchFamily="18" charset="0"/>
                <a:cs typeface="Times New Roman" panose="02020603050405020304" pitchFamily="18" charset="0"/>
              </a:rPr>
              <a:t>yaşlarından itibaren çocuğa ebeveynin odasına girerken kapıyı çalması ve izin istemesi gerektiği, özel alanın ancak izinle kullanıma açılabileceği, bir başkasının evinde yatak odası ve banyo bölümüne girilmeyeceği </a:t>
            </a:r>
            <a:r>
              <a:rPr lang="tr-TR" altLang="tr-TR" sz="2000" dirty="0" smtClean="0">
                <a:latin typeface="Times New Roman" panose="02020603050405020304" pitchFamily="18" charset="0"/>
                <a:cs typeface="Times New Roman" panose="02020603050405020304" pitchFamily="18" charset="0"/>
              </a:rPr>
              <a:t>anlatılmalıdır </a:t>
            </a:r>
            <a:r>
              <a:rPr lang="tr-TR" sz="2000" dirty="0">
                <a:latin typeface="Times New Roman" panose="02020603050405020304" pitchFamily="18" charset="0"/>
                <a:cs typeface="Times New Roman" panose="02020603050405020304" pitchFamily="18" charset="0"/>
              </a:rPr>
              <a:t>(Pehlivan, 2021</a:t>
            </a:r>
            <a:r>
              <a:rPr lang="tr-TR" sz="2000" dirty="0" smtClean="0">
                <a:latin typeface="Times New Roman" panose="02020603050405020304" pitchFamily="18" charset="0"/>
                <a:cs typeface="Times New Roman" panose="02020603050405020304" pitchFamily="18" charset="0"/>
              </a:rPr>
              <a:t>)</a:t>
            </a:r>
            <a:r>
              <a:rPr lang="tr-TR" altLang="tr-TR" sz="2000" dirty="0" smtClean="0">
                <a:latin typeface="Times New Roman" panose="02020603050405020304" pitchFamily="18" charset="0"/>
                <a:cs typeface="Times New Roman" panose="02020603050405020304" pitchFamily="18" charset="0"/>
              </a:rPr>
              <a:t>.</a:t>
            </a:r>
          </a:p>
          <a:p>
            <a:pPr marL="0" indent="0" algn="just">
              <a:buNone/>
            </a:pPr>
            <a:endParaRPr lang="tr-TR" altLang="tr-TR" sz="2000" dirty="0">
              <a:latin typeface="Times New Roman" panose="02020603050405020304" pitchFamily="18" charset="0"/>
              <a:cs typeface="Times New Roman" panose="02020603050405020304" pitchFamily="18" charset="0"/>
            </a:endParaRPr>
          </a:p>
          <a:p>
            <a:pPr marL="0" indent="0">
              <a:buNone/>
            </a:pPr>
            <a:r>
              <a:rPr lang="tr-TR" sz="2000" b="1" u="sng" dirty="0" smtClean="0">
                <a:solidFill>
                  <a:srgbClr val="FF0000"/>
                </a:solidFill>
                <a:latin typeface="Times New Roman" panose="02020603050405020304" pitchFamily="18" charset="0"/>
                <a:cs typeface="Times New Roman" panose="02020603050405020304" pitchFamily="18" charset="0"/>
              </a:rPr>
              <a:t>Çocuğun </a:t>
            </a:r>
            <a:r>
              <a:rPr lang="tr-TR" sz="2000" b="1" u="sng" dirty="0">
                <a:solidFill>
                  <a:srgbClr val="FF0000"/>
                </a:solidFill>
                <a:latin typeface="Times New Roman" panose="02020603050405020304" pitchFamily="18" charset="0"/>
                <a:cs typeface="Times New Roman" panose="02020603050405020304" pitchFamily="18" charset="0"/>
              </a:rPr>
              <a:t>özel alanı: Odası</a:t>
            </a:r>
          </a:p>
          <a:p>
            <a:pPr marL="0" indent="0" algn="just">
              <a:buNone/>
            </a:pPr>
            <a:r>
              <a:rPr lang="tr-TR" altLang="tr-TR" sz="2000" dirty="0" smtClean="0">
                <a:latin typeface="Times New Roman" panose="02020603050405020304" pitchFamily="18" charset="0"/>
                <a:cs typeface="Times New Roman" panose="02020603050405020304" pitchFamily="18" charset="0"/>
              </a:rPr>
              <a:t>	Anne-baba </a:t>
            </a:r>
            <a:r>
              <a:rPr lang="tr-TR" altLang="tr-TR" sz="2000" dirty="0">
                <a:latin typeface="Times New Roman" panose="02020603050405020304" pitchFamily="18" charset="0"/>
                <a:cs typeface="Times New Roman" panose="02020603050405020304" pitchFamily="18" charset="0"/>
              </a:rPr>
              <a:t>da çocuğun odasına girerken izin istemeli, çocuğun giyindiği ana rastlarsa özür </a:t>
            </a:r>
            <a:r>
              <a:rPr lang="tr-TR" altLang="tr-TR" sz="2000" dirty="0" smtClean="0">
                <a:latin typeface="Times New Roman" panose="02020603050405020304" pitchFamily="18" charset="0"/>
                <a:cs typeface="Times New Roman" panose="02020603050405020304" pitchFamily="18" charset="0"/>
              </a:rPr>
              <a:t>dilemeli; </a:t>
            </a:r>
            <a:r>
              <a:rPr lang="tr-TR" altLang="tr-TR" sz="2000" dirty="0">
                <a:latin typeface="Times New Roman" panose="02020603050405020304" pitchFamily="18" charset="0"/>
                <a:cs typeface="Times New Roman" panose="02020603050405020304" pitchFamily="18" charset="0"/>
              </a:rPr>
              <a:t>eşyalarını, çantasını, çekmecelerini, ceplerini ondan izinsiz </a:t>
            </a:r>
            <a:r>
              <a:rPr lang="tr-TR" altLang="tr-TR" sz="2000" dirty="0" smtClean="0">
                <a:latin typeface="Times New Roman" panose="02020603050405020304" pitchFamily="18" charset="0"/>
                <a:cs typeface="Times New Roman" panose="02020603050405020304" pitchFamily="18" charset="0"/>
              </a:rPr>
              <a:t>karıştırmamalıdır </a:t>
            </a:r>
            <a:r>
              <a:rPr lang="tr-TR" sz="2000" dirty="0">
                <a:latin typeface="Times New Roman" panose="02020603050405020304" pitchFamily="18" charset="0"/>
                <a:cs typeface="Times New Roman" panose="02020603050405020304" pitchFamily="18" charset="0"/>
              </a:rPr>
              <a:t>(Pehlivan, 2021</a:t>
            </a:r>
            <a:r>
              <a:rPr lang="tr-TR" sz="2000" dirty="0" smtClean="0">
                <a:latin typeface="Times New Roman" panose="02020603050405020304" pitchFamily="18" charset="0"/>
                <a:cs typeface="Times New Roman" panose="02020603050405020304" pitchFamily="18" charset="0"/>
              </a:rPr>
              <a:t>)</a:t>
            </a:r>
            <a:r>
              <a:rPr lang="tr-TR" altLang="tr-TR" sz="2000" dirty="0" smtClean="0">
                <a:latin typeface="Times New Roman" panose="02020603050405020304" pitchFamily="18" charset="0"/>
                <a:cs typeface="Times New Roman" panose="02020603050405020304" pitchFamily="18" charset="0"/>
              </a:rPr>
              <a:t>.</a:t>
            </a:r>
            <a:endParaRPr lang="tr-TR" altLang="tr-TR" sz="2000" dirty="0">
              <a:latin typeface="Times New Roman" panose="02020603050405020304" pitchFamily="18" charset="0"/>
              <a:cs typeface="Times New Roman" panose="02020603050405020304" pitchFamily="18" charset="0"/>
            </a:endParaRPr>
          </a:p>
          <a:p>
            <a:pPr marL="0" indent="0">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786880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2"/>
          <p:cNvSpPr>
            <a:spLocks noGrp="1"/>
          </p:cNvSpPr>
          <p:nvPr>
            <p:ph type="title"/>
          </p:nvPr>
        </p:nvSpPr>
        <p:spPr>
          <a:xfrm>
            <a:off x="323528" y="570156"/>
            <a:ext cx="8640960" cy="1054250"/>
          </a:xfrm>
        </p:spPr>
        <p:txBody>
          <a:bodyPr>
            <a:normAutofit/>
          </a:bodyPr>
          <a:lstStyle/>
          <a:p>
            <a:r>
              <a:rPr lang="tr-TR" b="1" dirty="0">
                <a:solidFill>
                  <a:schemeClr val="tx2"/>
                </a:solidFill>
              </a:rPr>
              <a:t>Mekan </a:t>
            </a:r>
            <a:r>
              <a:rPr lang="tr-TR" b="1" dirty="0">
                <a:solidFill>
                  <a:schemeClr val="tx2"/>
                </a:solidFill>
              </a:rPr>
              <a:t>Mahremiyeti </a:t>
            </a:r>
            <a:r>
              <a:rPr lang="tr-TR" b="1" dirty="0">
                <a:solidFill>
                  <a:schemeClr val="tx2"/>
                </a:solidFill>
              </a:rPr>
              <a:t>Eğitimi</a:t>
            </a:r>
            <a:endParaRPr lang="tr-TR" b="1" dirty="0">
              <a:solidFill>
                <a:schemeClr val="tx2"/>
              </a:solidFill>
            </a:endParaRPr>
          </a:p>
        </p:txBody>
      </p:sp>
      <p:sp>
        <p:nvSpPr>
          <p:cNvPr id="2" name="İçerik Yer Tutucusu 1"/>
          <p:cNvSpPr>
            <a:spLocks noGrp="1"/>
          </p:cNvSpPr>
          <p:nvPr>
            <p:ph idx="1"/>
          </p:nvPr>
        </p:nvSpPr>
        <p:spPr>
          <a:xfrm>
            <a:off x="467545" y="2248347"/>
            <a:ext cx="8280920" cy="4421013"/>
          </a:xfrm>
        </p:spPr>
        <p:txBody>
          <a:bodyPr>
            <a:noAutofit/>
          </a:bodyPr>
          <a:lstStyle/>
          <a:p>
            <a:pPr marL="0" indent="0">
              <a:buNone/>
            </a:pPr>
            <a:r>
              <a:rPr lang="tr-TR" sz="2000" b="1" u="sng" dirty="0" smtClean="0">
                <a:solidFill>
                  <a:srgbClr val="FF0000"/>
                </a:solidFill>
                <a:latin typeface="Times New Roman" panose="02020603050405020304" pitchFamily="18" charset="0"/>
                <a:cs typeface="Times New Roman" panose="02020603050405020304" pitchFamily="18" charset="0"/>
              </a:rPr>
              <a:t>Odaların </a:t>
            </a:r>
            <a:r>
              <a:rPr lang="tr-TR" sz="2000" b="1" u="sng" dirty="0" smtClean="0">
                <a:solidFill>
                  <a:srgbClr val="FF0000"/>
                </a:solidFill>
                <a:latin typeface="Times New Roman" panose="02020603050405020304" pitchFamily="18" charset="0"/>
                <a:cs typeface="Times New Roman" panose="02020603050405020304" pitchFamily="18" charset="0"/>
              </a:rPr>
              <a:t>Ayrılması</a:t>
            </a:r>
          </a:p>
          <a:p>
            <a:pPr marL="0" indent="0" algn="just">
              <a:buNone/>
            </a:pPr>
            <a:r>
              <a:rPr lang="tr-TR" altLang="tr-TR" sz="2000" dirty="0" smtClean="0">
                <a:latin typeface="Times New Roman" panose="02020603050405020304" pitchFamily="18" charset="0"/>
                <a:cs typeface="Times New Roman" panose="02020603050405020304" pitchFamily="18" charset="0"/>
              </a:rPr>
              <a:t>	2 </a:t>
            </a:r>
            <a:r>
              <a:rPr lang="tr-TR" altLang="tr-TR" sz="2000" dirty="0">
                <a:latin typeface="Times New Roman" panose="02020603050405020304" pitchFamily="18" charset="0"/>
                <a:cs typeface="Times New Roman" panose="02020603050405020304" pitchFamily="18" charset="0"/>
              </a:rPr>
              <a:t>yaşından itibaren çocuk yavaş yavaş bağımsızlığını kazanır. Bu dönemde anne-babasından ayrı bir odada yatmaya </a:t>
            </a:r>
            <a:r>
              <a:rPr lang="tr-TR" altLang="tr-TR" sz="2000" dirty="0" smtClean="0">
                <a:latin typeface="Times New Roman" panose="02020603050405020304" pitchFamily="18" charset="0"/>
                <a:cs typeface="Times New Roman" panose="02020603050405020304" pitchFamily="18" charset="0"/>
              </a:rPr>
              <a:t>başlayabilir </a:t>
            </a:r>
            <a:r>
              <a:rPr lang="tr-TR" sz="2000" dirty="0">
                <a:latin typeface="Times New Roman" panose="02020603050405020304" pitchFamily="18" charset="0"/>
                <a:cs typeface="Times New Roman" panose="02020603050405020304" pitchFamily="18" charset="0"/>
              </a:rPr>
              <a:t>(Pehlivan, 2021</a:t>
            </a:r>
            <a:r>
              <a:rPr lang="tr-TR" sz="2000" dirty="0" smtClean="0">
                <a:latin typeface="Times New Roman" panose="02020603050405020304" pitchFamily="18" charset="0"/>
                <a:cs typeface="Times New Roman" panose="02020603050405020304" pitchFamily="18" charset="0"/>
              </a:rPr>
              <a:t>)</a:t>
            </a:r>
            <a:r>
              <a:rPr lang="tr-TR" altLang="tr-TR" sz="2000" dirty="0" smtClean="0">
                <a:latin typeface="Times New Roman" panose="02020603050405020304" pitchFamily="18" charset="0"/>
                <a:cs typeface="Times New Roman" panose="02020603050405020304" pitchFamily="18" charset="0"/>
              </a:rPr>
              <a:t>.</a:t>
            </a:r>
          </a:p>
          <a:p>
            <a:pPr marL="0" indent="0" algn="just">
              <a:buNone/>
            </a:pPr>
            <a:r>
              <a:rPr lang="tr-TR" altLang="tr-TR" sz="2000" dirty="0" smtClean="0">
                <a:latin typeface="Times New Roman" panose="02020603050405020304" pitchFamily="18" charset="0"/>
                <a:cs typeface="Times New Roman" panose="02020603050405020304" pitchFamily="18" charset="0"/>
              </a:rPr>
              <a:t>	Kardeşlerin </a:t>
            </a:r>
            <a:r>
              <a:rPr lang="tr-TR" altLang="tr-TR" sz="2000" dirty="0">
                <a:latin typeface="Times New Roman" panose="02020603050405020304" pitchFamily="18" charset="0"/>
                <a:cs typeface="Times New Roman" panose="02020603050405020304" pitchFamily="18" charset="0"/>
              </a:rPr>
              <a:t>yataklarını ayırma konusunda 5</a:t>
            </a:r>
            <a:r>
              <a:rPr lang="tr-TR" altLang="tr-TR" sz="2000" dirty="0" smtClean="0">
                <a:latin typeface="Times New Roman" panose="02020603050405020304" pitchFamily="18" charset="0"/>
                <a:cs typeface="Times New Roman" panose="02020603050405020304" pitchFamily="18" charset="0"/>
              </a:rPr>
              <a:t> </a:t>
            </a:r>
            <a:r>
              <a:rPr lang="tr-TR" altLang="tr-TR" sz="2000" dirty="0">
                <a:latin typeface="Times New Roman" panose="02020603050405020304" pitchFamily="18" charset="0"/>
                <a:cs typeface="Times New Roman" panose="02020603050405020304" pitchFamily="18" charset="0"/>
              </a:rPr>
              <a:t>yaştan itibaren hassasiyet </a:t>
            </a:r>
            <a:r>
              <a:rPr lang="tr-TR" altLang="tr-TR" sz="2000" dirty="0" smtClean="0">
                <a:latin typeface="Times New Roman" panose="02020603050405020304" pitchFamily="18" charset="0"/>
                <a:cs typeface="Times New Roman" panose="02020603050405020304" pitchFamily="18" charset="0"/>
              </a:rPr>
              <a:t>gösterilmelidir </a:t>
            </a:r>
            <a:r>
              <a:rPr lang="tr-TR" sz="2000" dirty="0">
                <a:latin typeface="Times New Roman" panose="02020603050405020304" pitchFamily="18" charset="0"/>
                <a:cs typeface="Times New Roman" panose="02020603050405020304" pitchFamily="18" charset="0"/>
              </a:rPr>
              <a:t>(Pehlivan, 2021</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a:p>
            <a:pPr marL="0" indent="0" algn="just">
              <a:buNone/>
            </a:pPr>
            <a:r>
              <a:rPr lang="tr-TR" altLang="tr-TR" sz="2000" dirty="0" smtClean="0">
                <a:latin typeface="Times New Roman" panose="02020603050405020304" pitchFamily="18" charset="0"/>
                <a:cs typeface="Times New Roman" panose="02020603050405020304" pitchFamily="18" charset="0"/>
              </a:rPr>
              <a:t>	İlkokul </a:t>
            </a:r>
            <a:r>
              <a:rPr lang="tr-TR" altLang="tr-TR" sz="2000" dirty="0">
                <a:latin typeface="Times New Roman" panose="02020603050405020304" pitchFamily="18" charset="0"/>
                <a:cs typeface="Times New Roman" panose="02020603050405020304" pitchFamily="18" charset="0"/>
              </a:rPr>
              <a:t>dönemiyle birlikte kız ve erkek çocukların odaları ayrılmalıdır. </a:t>
            </a:r>
            <a:r>
              <a:rPr lang="tr-TR" altLang="tr-TR" sz="2000" dirty="0" smtClean="0">
                <a:latin typeface="Times New Roman" panose="02020603050405020304" pitchFamily="18" charset="0"/>
                <a:cs typeface="Times New Roman" panose="02020603050405020304" pitchFamily="18" charset="0"/>
              </a:rPr>
              <a:t>Eğer </a:t>
            </a:r>
            <a:r>
              <a:rPr lang="tr-TR" altLang="tr-TR" sz="2000" dirty="0">
                <a:latin typeface="Times New Roman" panose="02020603050405020304" pitchFamily="18" charset="0"/>
                <a:cs typeface="Times New Roman" panose="02020603050405020304" pitchFamily="18" charset="0"/>
              </a:rPr>
              <a:t>imkan </a:t>
            </a:r>
            <a:r>
              <a:rPr lang="tr-TR" altLang="tr-TR" sz="2000" dirty="0" smtClean="0">
                <a:latin typeface="Times New Roman" panose="02020603050405020304" pitchFamily="18" charset="0"/>
                <a:cs typeface="Times New Roman" panose="02020603050405020304" pitchFamily="18" charset="0"/>
              </a:rPr>
              <a:t>yoksa </a:t>
            </a:r>
            <a:r>
              <a:rPr lang="tr-TR" altLang="tr-TR" sz="2000" dirty="0">
                <a:latin typeface="Times New Roman" panose="02020603050405020304" pitchFamily="18" charset="0"/>
                <a:cs typeface="Times New Roman" panose="02020603050405020304" pitchFamily="18" charset="0"/>
              </a:rPr>
              <a:t>paravanla ayrılarak odada kendilerine özel alanlar </a:t>
            </a:r>
            <a:r>
              <a:rPr lang="tr-TR" altLang="tr-TR" sz="2000" dirty="0" smtClean="0">
                <a:latin typeface="Times New Roman" panose="02020603050405020304" pitchFamily="18" charset="0"/>
                <a:cs typeface="Times New Roman" panose="02020603050405020304" pitchFamily="18" charset="0"/>
              </a:rPr>
              <a:t>oluşturulmalıdır </a:t>
            </a:r>
            <a:r>
              <a:rPr lang="tr-TR" sz="2000" dirty="0">
                <a:latin typeface="Times New Roman" panose="02020603050405020304" pitchFamily="18" charset="0"/>
                <a:cs typeface="Times New Roman" panose="02020603050405020304" pitchFamily="18" charset="0"/>
              </a:rPr>
              <a:t>(Pehlivan, 2021</a:t>
            </a:r>
            <a:r>
              <a:rPr lang="tr-TR" sz="2000" dirty="0" smtClean="0">
                <a:latin typeface="Times New Roman" panose="02020603050405020304" pitchFamily="18" charset="0"/>
                <a:cs typeface="Times New Roman" panose="02020603050405020304" pitchFamily="18" charset="0"/>
              </a:rPr>
              <a:t>)</a:t>
            </a:r>
            <a:r>
              <a:rPr lang="tr-TR" altLang="tr-TR" sz="2000" dirty="0" smtClean="0">
                <a:latin typeface="Times New Roman" panose="02020603050405020304" pitchFamily="18" charset="0"/>
                <a:cs typeface="Times New Roman" panose="02020603050405020304" pitchFamily="18" charset="0"/>
              </a:rPr>
              <a:t>.</a:t>
            </a:r>
            <a:endParaRPr lang="tr-TR" altLang="tr-TR" sz="2000" dirty="0">
              <a:latin typeface="Times New Roman" panose="02020603050405020304" pitchFamily="18" charset="0"/>
              <a:cs typeface="Times New Roman" panose="02020603050405020304" pitchFamily="18" charset="0"/>
            </a:endParaRPr>
          </a:p>
          <a:p>
            <a:pPr marL="0" indent="0">
              <a:buNone/>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40005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688490" y="428604"/>
            <a:ext cx="7756263" cy="1195802"/>
          </a:xfrm>
        </p:spPr>
        <p:txBody>
          <a:bodyPr>
            <a:normAutofit fontScale="90000"/>
          </a:bodyPr>
          <a:lstStyle/>
          <a:p>
            <a:r>
              <a:rPr lang="tr-TR" sz="4800" b="1" dirty="0" smtClean="0">
                <a:solidFill>
                  <a:srgbClr val="C00000"/>
                </a:solidFill>
                <a:effectLst>
                  <a:outerShdw blurRad="38100" dist="38100" dir="2700000" algn="tl">
                    <a:srgbClr val="000000">
                      <a:alpha val="43137"/>
                    </a:srgbClr>
                  </a:outerShdw>
                </a:effectLst>
              </a:rPr>
              <a:t>Kitle İletişim Araçlarının </a:t>
            </a:r>
            <a:br>
              <a:rPr lang="tr-TR" sz="4800" b="1" dirty="0" smtClean="0">
                <a:solidFill>
                  <a:srgbClr val="C00000"/>
                </a:solidFill>
                <a:effectLst>
                  <a:outerShdw blurRad="38100" dist="38100" dir="2700000" algn="tl">
                    <a:srgbClr val="000000">
                      <a:alpha val="43137"/>
                    </a:srgbClr>
                  </a:outerShdw>
                </a:effectLst>
              </a:rPr>
            </a:br>
            <a:r>
              <a:rPr lang="tr-TR" sz="4800" b="1" dirty="0" smtClean="0">
                <a:solidFill>
                  <a:srgbClr val="C00000"/>
                </a:solidFill>
                <a:effectLst>
                  <a:outerShdw blurRad="38100" dist="38100" dir="2700000" algn="tl">
                    <a:srgbClr val="000000">
                      <a:alpha val="43137"/>
                    </a:srgbClr>
                  </a:outerShdw>
                </a:effectLst>
              </a:rPr>
              <a:t>Aile Mahremiyetine Etkileri</a:t>
            </a:r>
            <a:endParaRPr lang="tr-TR" sz="4800" b="1" dirty="0">
              <a:solidFill>
                <a:srgbClr val="C00000"/>
              </a:solidFill>
              <a:effectLst>
                <a:outerShdw blurRad="38100" dist="38100" dir="2700000" algn="tl">
                  <a:srgbClr val="000000">
                    <a:alpha val="43137"/>
                  </a:srgbClr>
                </a:outerShdw>
              </a:effectLst>
            </a:endParaRPr>
          </a:p>
        </p:txBody>
      </p:sp>
      <p:pic>
        <p:nvPicPr>
          <p:cNvPr id="7" name="6 İçerik Yer Tutucusu" descr="dizi.jpg"/>
          <p:cNvPicPr>
            <a:picLocks noGrp="1" noChangeAspect="1"/>
          </p:cNvPicPr>
          <p:nvPr>
            <p:ph sz="half" idx="2"/>
          </p:nvPr>
        </p:nvPicPr>
        <p:blipFill>
          <a:blip r:embed="rId2"/>
          <a:stretch>
            <a:fillRect/>
          </a:stretch>
        </p:blipFill>
        <p:spPr>
          <a:xfrm>
            <a:off x="5004048" y="2750857"/>
            <a:ext cx="3786214" cy="2139553"/>
          </a:xfrm>
          <a:prstGeom prst="rect">
            <a:avLst/>
          </a:prstGeom>
          <a:ln>
            <a:noFill/>
          </a:ln>
          <a:effectLst>
            <a:outerShdw blurRad="292100" dist="139700" dir="2700000" algn="tl" rotWithShape="0">
              <a:srgbClr val="333333">
                <a:alpha val="65000"/>
              </a:srgbClr>
            </a:outerShdw>
          </a:effectLst>
        </p:spPr>
      </p:pic>
      <p:pic>
        <p:nvPicPr>
          <p:cNvPr id="10" name="9 Resim" descr="indir (5).jpg"/>
          <p:cNvPicPr>
            <a:picLocks noChangeAspect="1"/>
          </p:cNvPicPr>
          <p:nvPr/>
        </p:nvPicPr>
        <p:blipFill>
          <a:blip r:embed="rId3"/>
          <a:stretch>
            <a:fillRect/>
          </a:stretch>
        </p:blipFill>
        <p:spPr>
          <a:xfrm>
            <a:off x="395536" y="2750857"/>
            <a:ext cx="3786214" cy="214462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5142597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79512" y="476672"/>
            <a:ext cx="8712968" cy="5170646"/>
          </a:xfrm>
          <a:prstGeom prst="rect">
            <a:avLst/>
          </a:prstGeom>
          <a:noFill/>
        </p:spPr>
        <p:txBody>
          <a:bodyPr wrap="square" rtlCol="0">
            <a:spAutoFit/>
          </a:bodyPr>
          <a:lstStyle/>
          <a:p>
            <a:pPr algn="just"/>
            <a:r>
              <a:rPr lang="tr-TR" sz="2200" dirty="0" smtClean="0">
                <a:latin typeface="Times New Roman" panose="02020603050405020304" pitchFamily="18" charset="0"/>
                <a:cs typeface="Times New Roman" panose="02020603050405020304" pitchFamily="18" charset="0"/>
              </a:rPr>
              <a:t>	</a:t>
            </a:r>
            <a:r>
              <a:rPr lang="tr-TR" sz="2200" dirty="0">
                <a:latin typeface="Times New Roman" panose="02020603050405020304" pitchFamily="18" charset="0"/>
                <a:cs typeface="Times New Roman" panose="02020603050405020304" pitchFamily="18" charset="0"/>
              </a:rPr>
              <a:t>Son </a:t>
            </a:r>
            <a:r>
              <a:rPr lang="tr-TR" sz="2200" dirty="0" smtClean="0">
                <a:latin typeface="Times New Roman" panose="02020603050405020304" pitchFamily="18" charset="0"/>
                <a:cs typeface="Times New Roman" panose="02020603050405020304" pitchFamily="18" charset="0"/>
              </a:rPr>
              <a:t>yıllarda </a:t>
            </a:r>
            <a:r>
              <a:rPr lang="tr-TR" sz="2200" dirty="0">
                <a:latin typeface="Times New Roman" panose="02020603050405020304" pitchFamily="18" charset="0"/>
                <a:cs typeface="Times New Roman" panose="02020603050405020304" pitchFamily="18" charset="0"/>
              </a:rPr>
              <a:t>televizyon programlarında çıplaklık, evlilik dışı kadın-erkek ilişkileri ve cinselliği ön plâna çıkaran </a:t>
            </a:r>
            <a:r>
              <a:rPr lang="tr-TR" sz="2200" dirty="0" smtClean="0">
                <a:latin typeface="Times New Roman" panose="02020603050405020304" pitchFamily="18" charset="0"/>
                <a:cs typeface="Times New Roman" panose="02020603050405020304" pitchFamily="18" charset="0"/>
              </a:rPr>
              <a:t>tavırlar ve tutumlar karşısında toplumumuzun </a:t>
            </a:r>
            <a:r>
              <a:rPr lang="tr-TR" sz="2200" dirty="0">
                <a:latin typeface="Times New Roman" panose="02020603050405020304" pitchFamily="18" charset="0"/>
                <a:cs typeface="Times New Roman" panose="02020603050405020304" pitchFamily="18" charset="0"/>
              </a:rPr>
              <a:t>sistematik olarak mahremiyet konusunda duyarsızlaştığı görülmektedir. </a:t>
            </a:r>
            <a:r>
              <a:rPr lang="tr-TR" sz="2200" dirty="0" smtClean="0">
                <a:latin typeface="Times New Roman" panose="02020603050405020304" pitchFamily="18" charset="0"/>
                <a:cs typeface="Times New Roman" panose="02020603050405020304" pitchFamily="18" charset="0"/>
              </a:rPr>
              <a:t>Bir çocuğun</a:t>
            </a:r>
            <a:r>
              <a:rPr lang="tr-TR" sz="2200" dirty="0">
                <a:latin typeface="Times New Roman" panose="02020603050405020304" pitchFamily="18" charset="0"/>
                <a:cs typeface="Times New Roman" panose="02020603050405020304" pitchFamily="18" charset="0"/>
              </a:rPr>
              <a:t>, cinselliği gelişimsel olarak belli evrelerden geçerek kavraması gerekirken, televizyonda kavrayamayacağı düzeyde cinsellikle karşılaşması, bu konudaki gelişimini olumsuz </a:t>
            </a:r>
            <a:r>
              <a:rPr lang="tr-TR" sz="2200" dirty="0" smtClean="0">
                <a:latin typeface="Times New Roman" panose="02020603050405020304" pitchFamily="18" charset="0"/>
                <a:cs typeface="Times New Roman" panose="02020603050405020304" pitchFamily="18" charset="0"/>
              </a:rPr>
              <a:t>etkilemektedir. </a:t>
            </a:r>
            <a:r>
              <a:rPr lang="tr-TR" sz="2200" dirty="0">
                <a:latin typeface="Times New Roman" panose="02020603050405020304" pitchFamily="18" charset="0"/>
                <a:cs typeface="Times New Roman" panose="02020603050405020304" pitchFamily="18" charset="0"/>
              </a:rPr>
              <a:t>Bu nedenle, çocukların televizyon izledikleri saatlerde, cinselliğin açık biçimde sergilendiği, mahremiyetin ihlâl edildiği, özendiriciliği yüksek ve eyleme geçmeyi cesaretlendiren yayınlar sakıncalıdır. </a:t>
            </a:r>
            <a:r>
              <a:rPr lang="tr-TR" sz="2200" dirty="0" smtClean="0">
                <a:latin typeface="Times New Roman" panose="02020603050405020304" pitchFamily="18" charset="0"/>
                <a:cs typeface="Times New Roman" panose="02020603050405020304" pitchFamily="18" charset="0"/>
              </a:rPr>
              <a:t>Çocuğunun </a:t>
            </a:r>
            <a:r>
              <a:rPr lang="tr-TR" sz="2200" dirty="0">
                <a:latin typeface="Times New Roman" panose="02020603050405020304" pitchFamily="18" charset="0"/>
                <a:cs typeface="Times New Roman" panose="02020603050405020304" pitchFamily="18" charset="0"/>
              </a:rPr>
              <a:t>televizyon izleme alışkanlıklarını kontrol etmek önemlidir. </a:t>
            </a:r>
            <a:r>
              <a:rPr lang="tr-TR" sz="2200" dirty="0" smtClean="0">
                <a:latin typeface="Times New Roman" panose="02020603050405020304" pitchFamily="18" charset="0"/>
                <a:cs typeface="Times New Roman" panose="02020603050405020304" pitchFamily="18" charset="0"/>
              </a:rPr>
              <a:t>	</a:t>
            </a:r>
            <a:endParaRPr lang="tr-TR" sz="2200" dirty="0" smtClean="0">
              <a:latin typeface="Times New Roman" panose="02020603050405020304" pitchFamily="18" charset="0"/>
              <a:cs typeface="Times New Roman" panose="02020603050405020304" pitchFamily="18" charset="0"/>
            </a:endParaRPr>
          </a:p>
          <a:p>
            <a:pPr algn="just"/>
            <a:r>
              <a:rPr lang="tr-TR" sz="2200" dirty="0" smtClean="0">
                <a:latin typeface="Times New Roman" panose="02020603050405020304" pitchFamily="18" charset="0"/>
                <a:cs typeface="Times New Roman" panose="02020603050405020304" pitchFamily="18" charset="0"/>
              </a:rPr>
              <a:t>	Anne-babalar; çocuklarının </a:t>
            </a:r>
            <a:r>
              <a:rPr lang="tr-TR" sz="2200" dirty="0">
                <a:latin typeface="Times New Roman" panose="02020603050405020304" pitchFamily="18" charset="0"/>
                <a:cs typeface="Times New Roman" panose="02020603050405020304" pitchFamily="18" charset="0"/>
              </a:rPr>
              <a:t>gelişimsel düzeylerine uygun biçimde televizyon programlarını </a:t>
            </a:r>
            <a:r>
              <a:rPr lang="tr-TR" sz="2200" dirty="0" smtClean="0">
                <a:latin typeface="Times New Roman" panose="02020603050405020304" pitchFamily="18" charset="0"/>
                <a:cs typeface="Times New Roman" panose="02020603050405020304" pitchFamily="18" charset="0"/>
              </a:rPr>
              <a:t>izlemelerine </a:t>
            </a:r>
            <a:r>
              <a:rPr lang="tr-TR" sz="2200" dirty="0">
                <a:latin typeface="Times New Roman" panose="02020603050405020304" pitchFamily="18" charset="0"/>
                <a:cs typeface="Times New Roman" panose="02020603050405020304" pitchFamily="18" charset="0"/>
              </a:rPr>
              <a:t>ve görüntüleri anlamalarına yardım etmelidirler. Tüm küçük </a:t>
            </a:r>
            <a:r>
              <a:rPr lang="tr-TR" sz="2200" dirty="0" smtClean="0">
                <a:latin typeface="Times New Roman" panose="02020603050405020304" pitchFamily="18" charset="0"/>
                <a:cs typeface="Times New Roman" panose="02020603050405020304" pitchFamily="18" charset="0"/>
              </a:rPr>
              <a:t>çocukları; </a:t>
            </a:r>
            <a:r>
              <a:rPr lang="tr-TR" sz="2200" dirty="0">
                <a:latin typeface="Times New Roman" panose="02020603050405020304" pitchFamily="18" charset="0"/>
                <a:cs typeface="Times New Roman" panose="02020603050405020304" pitchFamily="18" charset="0"/>
              </a:rPr>
              <a:t>gerçeklik, haklılık ve sonuçlar bağlamında programlarla ilgili eleştirel bir değerlendirme yapabilmeleri için </a:t>
            </a:r>
            <a:r>
              <a:rPr lang="tr-TR" sz="2200" dirty="0" smtClean="0">
                <a:latin typeface="Times New Roman" panose="02020603050405020304" pitchFamily="18" charset="0"/>
                <a:cs typeface="Times New Roman" panose="02020603050405020304" pitchFamily="18" charset="0"/>
              </a:rPr>
              <a:t>eğitmelidirler (Beder Şen, 2019).</a:t>
            </a: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469140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51520" y="2130425"/>
            <a:ext cx="8496944" cy="1470025"/>
          </a:xfrm>
        </p:spPr>
        <p:txBody>
          <a:bodyPr>
            <a:noAutofit/>
          </a:bodyPr>
          <a:lstStyle/>
          <a:p>
            <a:r>
              <a:rPr lang="tr-T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DİJİTAL MAHREMİYET</a:t>
            </a:r>
            <a:endParaRPr lang="tr-T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073844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smtClean="0">
                <a:latin typeface="Times New Roman" panose="02020603050405020304" pitchFamily="18" charset="0"/>
                <a:cs typeface="Times New Roman" panose="02020603050405020304" pitchFamily="18" charset="0"/>
              </a:rPr>
              <a:t>DİJİTAL MAHREMİYET </a:t>
            </a:r>
            <a:endParaRPr lang="tr-TR" sz="36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0" indent="0" algn="just">
              <a:buNone/>
            </a:pPr>
            <a:r>
              <a:rPr lang="tr-TR" sz="2600" dirty="0" smtClean="0">
                <a:latin typeface="Times New Roman" panose="02020603050405020304" pitchFamily="18" charset="0"/>
                <a:cs typeface="Times New Roman" panose="02020603050405020304" pitchFamily="18" charset="0"/>
              </a:rPr>
              <a:t>	Dijital </a:t>
            </a:r>
            <a:r>
              <a:rPr lang="tr-TR" sz="2600" dirty="0">
                <a:latin typeface="Times New Roman" panose="02020603050405020304" pitchFamily="18" charset="0"/>
                <a:cs typeface="Times New Roman" panose="02020603050405020304" pitchFamily="18" charset="0"/>
              </a:rPr>
              <a:t>Mahremiyet kavramı  kişilerin dijital ortamlarda, nasıl davranacağı, nelerin kimlerle paylaşılıp, nelerin paylaşılmayacağı durumunu ifade eder. Dijital Mahremiyet, gerçek hayattaki mahremiyet kavramının, dijital ortamdaki boyutudur. </a:t>
            </a:r>
            <a:endParaRPr lang="tr-TR" sz="2600" dirty="0"/>
          </a:p>
        </p:txBody>
      </p:sp>
    </p:spTree>
    <p:extLst>
      <p:ext uri="{BB962C8B-B14F-4D97-AF65-F5344CB8AC3E}">
        <p14:creationId xmlns:p14="http://schemas.microsoft.com/office/powerpoint/2010/main" val="89923983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smtClean="0">
                <a:latin typeface="Times New Roman" panose="02020603050405020304" pitchFamily="18" charset="0"/>
                <a:cs typeface="Times New Roman" panose="02020603050405020304" pitchFamily="18" charset="0"/>
              </a:rPr>
              <a:t>DİJİTAL </a:t>
            </a:r>
            <a:r>
              <a:rPr lang="tr-TR" sz="3600" b="1" dirty="0">
                <a:latin typeface="Times New Roman" panose="02020603050405020304" pitchFamily="18" charset="0"/>
                <a:cs typeface="Times New Roman" panose="02020603050405020304" pitchFamily="18" charset="0"/>
              </a:rPr>
              <a:t>MAHREMİYET</a:t>
            </a:r>
          </a:p>
        </p:txBody>
      </p:sp>
      <p:sp>
        <p:nvSpPr>
          <p:cNvPr id="3" name="İçerik Yer Tutucusu 2"/>
          <p:cNvSpPr>
            <a:spLocks noGrp="1"/>
          </p:cNvSpPr>
          <p:nvPr>
            <p:ph idx="1"/>
          </p:nvPr>
        </p:nvSpPr>
        <p:spPr/>
        <p:txBody>
          <a:bodyPr>
            <a:normAutofit/>
          </a:bodyPr>
          <a:lstStyle/>
          <a:p>
            <a:pPr marL="0" indent="0" algn="just">
              <a:buNone/>
            </a:pPr>
            <a:r>
              <a:rPr lang="tr-TR" sz="2600" dirty="0" smtClean="0">
                <a:latin typeface="Times New Roman" panose="02020603050405020304" pitchFamily="18" charset="0"/>
                <a:cs typeface="Times New Roman" panose="02020603050405020304" pitchFamily="18" charset="0"/>
              </a:rPr>
              <a:t>	Nasıl </a:t>
            </a:r>
            <a:r>
              <a:rPr lang="tr-TR" sz="2600" dirty="0">
                <a:latin typeface="Times New Roman" panose="02020603050405020304" pitchFamily="18" charset="0"/>
                <a:cs typeface="Times New Roman" panose="02020603050405020304" pitchFamily="18" charset="0"/>
              </a:rPr>
              <a:t>ki fiziksel hayatta gizli kalması gereken, kendimize ait özel alanlarımız var ise, dijital ortamlarda da yalnızca bize ait, özel alanlarımızın olması gerektiği Dijital Mahremiyet kavramı ile ifade edilebilir.</a:t>
            </a:r>
          </a:p>
          <a:p>
            <a:pPr marL="0" indent="0">
              <a:buNone/>
            </a:pP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479963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smtClean="0">
                <a:latin typeface="Times New Roman" panose="02020603050405020304" pitchFamily="18" charset="0"/>
                <a:cs typeface="Times New Roman" panose="02020603050405020304" pitchFamily="18" charset="0"/>
              </a:rPr>
              <a:t>DİJİTAL MAHREMİYET</a:t>
            </a:r>
            <a:endParaRPr lang="tr-TR" sz="36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57200" y="1484784"/>
            <a:ext cx="8229600" cy="4641379"/>
          </a:xfrm>
        </p:spPr>
        <p:txBody>
          <a:bodyPr>
            <a:normAutofit/>
          </a:bodyPr>
          <a:lstStyle/>
          <a:p>
            <a:pPr marL="0" indent="0" algn="just">
              <a:buNone/>
            </a:pPr>
            <a:r>
              <a:rPr lang="tr-TR" sz="2600" dirty="0" smtClean="0">
                <a:latin typeface="Times New Roman" panose="02020603050405020304" pitchFamily="18" charset="0"/>
                <a:cs typeface="Times New Roman" panose="02020603050405020304" pitchFamily="18" charset="0"/>
              </a:rPr>
              <a:t>	Teknoloji </a:t>
            </a:r>
            <a:r>
              <a:rPr lang="tr-TR" sz="2600" dirty="0" smtClean="0">
                <a:latin typeface="Times New Roman" panose="02020603050405020304" pitchFamily="18" charset="0"/>
                <a:cs typeface="Times New Roman" panose="02020603050405020304" pitchFamily="18" charset="0"/>
              </a:rPr>
              <a:t>çağı ile birlikte dijital platformlar </a:t>
            </a:r>
            <a:r>
              <a:rPr lang="tr-TR" sz="2600" dirty="0">
                <a:latin typeface="Times New Roman" panose="02020603050405020304" pitchFamily="18" charset="0"/>
                <a:cs typeface="Times New Roman" panose="02020603050405020304" pitchFamily="18" charset="0"/>
              </a:rPr>
              <a:t>çoğalmaktadır. </a:t>
            </a:r>
            <a:r>
              <a:rPr lang="tr-TR" sz="2600" dirty="0" smtClean="0">
                <a:latin typeface="Times New Roman" panose="02020603050405020304" pitchFamily="18" charset="0"/>
                <a:cs typeface="Times New Roman" panose="02020603050405020304" pitchFamily="18" charset="0"/>
              </a:rPr>
              <a:t>Bilgin, Kesgin </a:t>
            </a:r>
            <a:r>
              <a:rPr lang="tr-TR" sz="2600" dirty="0" smtClean="0">
                <a:latin typeface="Times New Roman" panose="02020603050405020304" pitchFamily="18" charset="0"/>
                <a:cs typeface="Times New Roman" panose="02020603050405020304" pitchFamily="18" charset="0"/>
              </a:rPr>
              <a:t>ve </a:t>
            </a:r>
            <a:r>
              <a:rPr lang="tr-TR" sz="2600" dirty="0">
                <a:latin typeface="Times New Roman" panose="02020603050405020304" pitchFamily="18" charset="0"/>
                <a:cs typeface="Times New Roman" panose="02020603050405020304" pitchFamily="18" charset="0"/>
              </a:rPr>
              <a:t>Ak tarafından Yetişkinlerin İnternet Kullanma Durumu ve Bazı </a:t>
            </a:r>
            <a:r>
              <a:rPr lang="tr-TR" sz="2600" dirty="0" err="1">
                <a:latin typeface="Times New Roman" panose="02020603050405020304" pitchFamily="18" charset="0"/>
                <a:cs typeface="Times New Roman" panose="02020603050405020304" pitchFamily="18" charset="0"/>
              </a:rPr>
              <a:t>Sosyo</a:t>
            </a:r>
            <a:r>
              <a:rPr lang="tr-TR" sz="2600" dirty="0">
                <a:latin typeface="Times New Roman" panose="02020603050405020304" pitchFamily="18" charset="0"/>
                <a:cs typeface="Times New Roman" panose="02020603050405020304" pitchFamily="18" charset="0"/>
              </a:rPr>
              <a:t>-Demografik Değişkenler ile </a:t>
            </a:r>
            <a:r>
              <a:rPr lang="tr-TR" sz="2600" dirty="0" smtClean="0">
                <a:latin typeface="Times New Roman" panose="02020603050405020304" pitchFamily="18" charset="0"/>
                <a:cs typeface="Times New Roman" panose="02020603050405020304" pitchFamily="18" charset="0"/>
              </a:rPr>
              <a:t>İlişkisi konulu araştırmaya göre  </a:t>
            </a:r>
            <a:r>
              <a:rPr lang="tr-TR" sz="2600" dirty="0">
                <a:latin typeface="Times New Roman" panose="02020603050405020304" pitchFamily="18" charset="0"/>
                <a:cs typeface="Times New Roman" panose="02020603050405020304" pitchFamily="18" charset="0"/>
              </a:rPr>
              <a:t>Türkiye’de de 2004 yılında internet kullanımı %19 iken 2017 yılında % 67’ye </a:t>
            </a:r>
            <a:r>
              <a:rPr lang="tr-TR" sz="2600" dirty="0" smtClean="0">
                <a:latin typeface="Times New Roman" panose="02020603050405020304" pitchFamily="18" charset="0"/>
                <a:cs typeface="Times New Roman" panose="02020603050405020304" pitchFamily="18" charset="0"/>
              </a:rPr>
              <a:t>ulaşmıştır.</a:t>
            </a: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880013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Times New Roman" panose="02020603050405020304" pitchFamily="18" charset="0"/>
                <a:cs typeface="Times New Roman" panose="02020603050405020304" pitchFamily="18" charset="0"/>
              </a:rPr>
              <a:t>DİJİTAL MAHREMİYET</a:t>
            </a:r>
            <a:endParaRPr lang="tr-TR" sz="3600" dirty="0"/>
          </a:p>
        </p:txBody>
      </p:sp>
      <p:sp>
        <p:nvSpPr>
          <p:cNvPr id="3" name="İçerik Yer Tutucusu 2"/>
          <p:cNvSpPr>
            <a:spLocks noGrp="1"/>
          </p:cNvSpPr>
          <p:nvPr>
            <p:ph idx="1"/>
          </p:nvPr>
        </p:nvSpPr>
        <p:spPr/>
        <p:txBody>
          <a:bodyPr>
            <a:normAutofit/>
          </a:bodyPr>
          <a:lstStyle/>
          <a:p>
            <a:pPr marL="0" indent="0" algn="just">
              <a:buNone/>
            </a:pPr>
            <a:r>
              <a:rPr lang="tr-TR" sz="2600" dirty="0" smtClean="0">
                <a:latin typeface="Times New Roman" panose="02020603050405020304" pitchFamily="18" charset="0"/>
                <a:cs typeface="Times New Roman" panose="02020603050405020304" pitchFamily="18" charset="0"/>
              </a:rPr>
              <a:t>	İnternetin </a:t>
            </a:r>
            <a:r>
              <a:rPr lang="tr-TR" sz="2600" dirty="0">
                <a:latin typeface="Times New Roman" panose="02020603050405020304" pitchFamily="18" charset="0"/>
                <a:cs typeface="Times New Roman" panose="02020603050405020304" pitchFamily="18" charset="0"/>
              </a:rPr>
              <a:t>sınırsız içeriği barındırması, her gün yenilenen içerikler kullanıcıların daha fazla ilgisini çekmekte ve daha fazla vakit geçirme ihtiyacı doğurmaktadır</a:t>
            </a:r>
            <a:r>
              <a:rPr lang="tr-TR" sz="2600" dirty="0" smtClean="0">
                <a:latin typeface="Times New Roman" panose="02020603050405020304" pitchFamily="18" charset="0"/>
                <a:cs typeface="Times New Roman" panose="02020603050405020304" pitchFamily="18" charset="0"/>
              </a:rPr>
              <a:t>.</a:t>
            </a:r>
          </a:p>
          <a:p>
            <a:pPr marL="0" indent="0" algn="just">
              <a:buNone/>
            </a:pPr>
            <a:r>
              <a:rPr lang="tr-TR" sz="2600" dirty="0" smtClean="0">
                <a:latin typeface="Times New Roman" panose="02020603050405020304" pitchFamily="18" charset="0"/>
                <a:cs typeface="Times New Roman" panose="02020603050405020304" pitchFamily="18" charset="0"/>
              </a:rPr>
              <a:t>	Öğrenmeye</a:t>
            </a:r>
            <a:r>
              <a:rPr lang="tr-TR" sz="2600" dirty="0">
                <a:latin typeface="Times New Roman" panose="02020603050405020304" pitchFamily="18" charset="0"/>
                <a:cs typeface="Times New Roman" panose="02020603050405020304" pitchFamily="18" charset="0"/>
              </a:rPr>
              <a:t>, eğlenmeye açık çocuklar ve gençler de internetin sunduğu imkânlarla birlikte hızlı ve uyarıcı etkisinin birleşimi ile farklı platformlarda vakit geçirme arzusu içinde olmaktadırlar. </a:t>
            </a:r>
          </a:p>
        </p:txBody>
      </p:sp>
    </p:spTree>
    <p:extLst>
      <p:ext uri="{BB962C8B-B14F-4D97-AF65-F5344CB8AC3E}">
        <p14:creationId xmlns:p14="http://schemas.microsoft.com/office/powerpoint/2010/main" val="82150810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Times New Roman" panose="02020603050405020304" pitchFamily="18" charset="0"/>
                <a:cs typeface="Times New Roman" panose="02020603050405020304" pitchFamily="18" charset="0"/>
              </a:rPr>
              <a:t>DİJİTAL MAHREMİYET</a:t>
            </a:r>
            <a:endParaRPr lang="tr-TR" sz="3600" dirty="0"/>
          </a:p>
        </p:txBody>
      </p:sp>
      <p:sp>
        <p:nvSpPr>
          <p:cNvPr id="3" name="İçerik Yer Tutucusu 2"/>
          <p:cNvSpPr>
            <a:spLocks noGrp="1"/>
          </p:cNvSpPr>
          <p:nvPr>
            <p:ph idx="1"/>
          </p:nvPr>
        </p:nvSpPr>
        <p:spPr/>
        <p:txBody>
          <a:bodyPr>
            <a:normAutofit/>
          </a:bodyPr>
          <a:lstStyle/>
          <a:p>
            <a:pPr marL="0" indent="0" algn="just">
              <a:buNone/>
            </a:pPr>
            <a:r>
              <a:rPr lang="tr-TR" sz="2600" dirty="0" smtClean="0">
                <a:latin typeface="Times New Roman" panose="02020603050405020304" pitchFamily="18" charset="0"/>
                <a:cs typeface="Times New Roman" panose="02020603050405020304" pitchFamily="18" charset="0"/>
              </a:rPr>
              <a:t>	İşin </a:t>
            </a:r>
            <a:r>
              <a:rPr lang="tr-TR" sz="2600" dirty="0">
                <a:latin typeface="Times New Roman" panose="02020603050405020304" pitchFamily="18" charset="0"/>
                <a:cs typeface="Times New Roman" panose="02020603050405020304" pitchFamily="18" charset="0"/>
              </a:rPr>
              <a:t>içine bir de başkaları tarafından beğenilme, fark edilme ya da daha farklı amaçlarına hizmet eden ve herhangi bir ihtiyaçlarını karşılama durumu söz konusu olduğunda durum başkalaşabilmektedir. </a:t>
            </a:r>
          </a:p>
        </p:txBody>
      </p:sp>
    </p:spTree>
    <p:extLst>
      <p:ext uri="{BB962C8B-B14F-4D97-AF65-F5344CB8AC3E}">
        <p14:creationId xmlns:p14="http://schemas.microsoft.com/office/powerpoint/2010/main" val="14237370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2 İçerik Yer Tutucusu"/>
          <p:cNvSpPr>
            <a:spLocks noGrp="1"/>
          </p:cNvSpPr>
          <p:nvPr>
            <p:ph idx="1"/>
          </p:nvPr>
        </p:nvSpPr>
        <p:spPr/>
        <p:txBody>
          <a:bodyPr>
            <a:normAutofit/>
          </a:bodyPr>
          <a:lstStyle/>
          <a:p>
            <a:pPr marL="0" indent="0">
              <a:buNone/>
            </a:pPr>
            <a:r>
              <a:rPr lang="tr-TR" altLang="tr-TR" sz="2600" dirty="0" smtClean="0">
                <a:latin typeface="Times New Roman" panose="02020603050405020304" pitchFamily="18" charset="0"/>
                <a:cs typeface="Times New Roman" panose="02020603050405020304" pitchFamily="18" charset="0"/>
              </a:rPr>
              <a:t>Öğrencilerinize;</a:t>
            </a:r>
          </a:p>
          <a:p>
            <a:pPr marL="0" indent="0">
              <a:buNone/>
            </a:pPr>
            <a:r>
              <a:rPr lang="tr-TR" altLang="tr-TR" sz="2600" dirty="0" smtClean="0">
                <a:latin typeface="Times New Roman" panose="02020603050405020304" pitchFamily="18" charset="0"/>
                <a:cs typeface="Times New Roman" panose="02020603050405020304" pitchFamily="18" charset="0"/>
              </a:rPr>
              <a:t>‘‘</a:t>
            </a:r>
            <a:r>
              <a:rPr lang="tr-TR" altLang="tr-TR" sz="2600" dirty="0" smtClean="0">
                <a:latin typeface="Times New Roman" panose="02020603050405020304" pitchFamily="18" charset="0"/>
                <a:cs typeface="Times New Roman" panose="02020603050405020304" pitchFamily="18" charset="0"/>
              </a:rPr>
              <a:t>…</a:t>
            </a:r>
            <a:r>
              <a:rPr lang="tr-TR" altLang="tr-TR" sz="2600" dirty="0" smtClean="0">
                <a:latin typeface="Times New Roman" panose="02020603050405020304" pitchFamily="18" charset="0"/>
                <a:cs typeface="Times New Roman" panose="02020603050405020304" pitchFamily="18" charset="0"/>
              </a:rPr>
              <a:t>denize girerken mayo ile örttüğün bölgelerin özel bölgelerindir.’’ diyebilirsiniz.</a:t>
            </a:r>
          </a:p>
          <a:p>
            <a:endParaRPr lang="tr-TR" altLang="tr-TR" sz="2600" dirty="0" smtClean="0"/>
          </a:p>
        </p:txBody>
      </p:sp>
      <p:pic>
        <p:nvPicPr>
          <p:cNvPr id="75779" name="Picture 2" descr="C:\Users\SerdaL\Desktop\emerson-jrb_mediu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3429000"/>
            <a:ext cx="19050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780" name="Picture 5" descr="2311">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3276600"/>
            <a:ext cx="1751013"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781" name="3 Resim" descr="slide0001_image004.jpg"/>
          <p:cNvPicPr>
            <a:picLocks noChangeAspect="1"/>
          </p:cNvPicPr>
          <p:nvPr/>
        </p:nvPicPr>
        <p:blipFill>
          <a:blip r:embed="rId5">
            <a:extLst>
              <a:ext uri="{28A0092B-C50C-407E-A947-70E740481C1C}">
                <a14:useLocalDpi xmlns:a14="http://schemas.microsoft.com/office/drawing/2010/main" val="0"/>
              </a:ext>
            </a:extLst>
          </a:blip>
          <a:srcRect b="19118"/>
          <a:stretch>
            <a:fillRect/>
          </a:stretch>
        </p:blipFill>
        <p:spPr bwMode="auto">
          <a:xfrm rot="10413856" flipV="1">
            <a:off x="6940550" y="5068888"/>
            <a:ext cx="213677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82" name="Rectangle 2"/>
          <p:cNvSpPr>
            <a:spLocks noGrp="1" noChangeArrowheads="1"/>
          </p:cNvSpPr>
          <p:nvPr>
            <p:ph type="title"/>
          </p:nvPr>
        </p:nvSpPr>
        <p:spPr/>
        <p:txBody>
          <a:bodyPr>
            <a:normAutofit/>
          </a:bodyPr>
          <a:lstStyle/>
          <a:p>
            <a:pPr marL="571500" indent="-571500">
              <a:buFont typeface="Wingdings" panose="05000000000000000000" pitchFamily="2" charset="2"/>
              <a:buChar char="v"/>
            </a:pPr>
            <a:r>
              <a:rPr lang="tr-TR" altLang="tr-TR" sz="3600" b="1" dirty="0" smtClean="0">
                <a:latin typeface="Times New Roman" panose="02020603050405020304" pitchFamily="18" charset="0"/>
                <a:cs typeface="Times New Roman" panose="02020603050405020304" pitchFamily="18" charset="0"/>
              </a:rPr>
              <a:t>Bedenlerini korumayı öğretin;</a:t>
            </a:r>
          </a:p>
        </p:txBody>
      </p:sp>
    </p:spTree>
    <p:extLst>
      <p:ext uri="{BB962C8B-B14F-4D97-AF65-F5344CB8AC3E}">
        <p14:creationId xmlns:p14="http://schemas.microsoft.com/office/powerpoint/2010/main" val="207856086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Times New Roman" panose="02020603050405020304" pitchFamily="18" charset="0"/>
                <a:cs typeface="Times New Roman" panose="02020603050405020304" pitchFamily="18" charset="0"/>
              </a:rPr>
              <a:t>DİJİTAL MAHREMİYET</a:t>
            </a:r>
            <a:endParaRPr lang="tr-TR" sz="3600" dirty="0"/>
          </a:p>
        </p:txBody>
      </p:sp>
      <p:sp>
        <p:nvSpPr>
          <p:cNvPr id="3" name="İçerik Yer Tutucusu 2"/>
          <p:cNvSpPr>
            <a:spLocks noGrp="1"/>
          </p:cNvSpPr>
          <p:nvPr>
            <p:ph idx="1"/>
          </p:nvPr>
        </p:nvSpPr>
        <p:spPr/>
        <p:txBody>
          <a:bodyPr>
            <a:normAutofit/>
          </a:bodyPr>
          <a:lstStyle/>
          <a:p>
            <a:pPr marL="0" indent="0" algn="just">
              <a:buNone/>
            </a:pPr>
            <a:r>
              <a:rPr lang="tr-TR" sz="2600" dirty="0" smtClean="0">
                <a:latin typeface="Times New Roman" panose="02020603050405020304" pitchFamily="18" charset="0"/>
                <a:cs typeface="Times New Roman" panose="02020603050405020304" pitchFamily="18" charset="0"/>
              </a:rPr>
              <a:t>	Popüler </a:t>
            </a:r>
            <a:r>
              <a:rPr lang="tr-TR" sz="2600" dirty="0">
                <a:latin typeface="Times New Roman" panose="02020603050405020304" pitchFamily="18" charset="0"/>
                <a:cs typeface="Times New Roman" panose="02020603050405020304" pitchFamily="18" charset="0"/>
              </a:rPr>
              <a:t>video içeriği üreticilerini gören küçük yaştaki çocuklar hayallerini değiştirerek onları örnek alma eğiliminde olabilmekte, iyi ve güçlü görünmenin ancak herkes tarafından tanınan ve bilinen biri olmaktan geçtiğini düşünmektedirler.</a:t>
            </a:r>
          </a:p>
          <a:p>
            <a:pPr marL="0" indent="0" algn="just">
              <a:buNone/>
            </a:pPr>
            <a:endParaRPr lang="tr-TR" sz="2600" dirty="0"/>
          </a:p>
        </p:txBody>
      </p:sp>
    </p:spTree>
    <p:extLst>
      <p:ext uri="{BB962C8B-B14F-4D97-AF65-F5344CB8AC3E}">
        <p14:creationId xmlns:p14="http://schemas.microsoft.com/office/powerpoint/2010/main" val="78281521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Times New Roman" panose="02020603050405020304" pitchFamily="18" charset="0"/>
                <a:cs typeface="Times New Roman" panose="02020603050405020304" pitchFamily="18" charset="0"/>
              </a:rPr>
              <a:t>DİJİTAL MAHREMİYET</a:t>
            </a:r>
            <a:endParaRPr lang="tr-TR" sz="3600" dirty="0"/>
          </a:p>
        </p:txBody>
      </p:sp>
      <p:sp>
        <p:nvSpPr>
          <p:cNvPr id="3" name="İçerik Yer Tutucusu 2"/>
          <p:cNvSpPr>
            <a:spLocks noGrp="1"/>
          </p:cNvSpPr>
          <p:nvPr>
            <p:ph idx="1"/>
          </p:nvPr>
        </p:nvSpPr>
        <p:spPr/>
        <p:txBody>
          <a:bodyPr>
            <a:normAutofit/>
          </a:bodyPr>
          <a:lstStyle/>
          <a:p>
            <a:pPr marL="0" indent="0" algn="just">
              <a:buNone/>
            </a:pPr>
            <a:r>
              <a:rPr lang="tr-TR" sz="2600" dirty="0" smtClean="0">
                <a:latin typeface="Times New Roman" panose="02020603050405020304" pitchFamily="18" charset="0"/>
                <a:cs typeface="Times New Roman" panose="02020603050405020304" pitchFamily="18" charset="0"/>
              </a:rPr>
              <a:t>	Kişilerin </a:t>
            </a:r>
            <a:r>
              <a:rPr lang="tr-TR" sz="2600" dirty="0">
                <a:latin typeface="Times New Roman" panose="02020603050405020304" pitchFamily="18" charset="0"/>
                <a:cs typeface="Times New Roman" panose="02020603050405020304" pitchFamily="18" charset="0"/>
              </a:rPr>
              <a:t>kendi kararları doğrultusunda yaptıkları paylaşımların neleri beraberinde getirebileceği konusunda bilgi ve bilinç sahibi olmaları önem taşımaktadır. Çocuklara sunulan sınırsız imkânlar onların hem fiziksel hem de psikolojik gelişimlerini tehdit altında tutmakta, özgürlük ve mahremiyetleri arasındaki dikkat edilmesi gereken çizgileri göz ardı edebilmelerine yol açmaktadır. </a:t>
            </a:r>
          </a:p>
        </p:txBody>
      </p:sp>
    </p:spTree>
    <p:extLst>
      <p:ext uri="{BB962C8B-B14F-4D97-AF65-F5344CB8AC3E}">
        <p14:creationId xmlns:p14="http://schemas.microsoft.com/office/powerpoint/2010/main" val="73581314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Times New Roman" panose="02020603050405020304" pitchFamily="18" charset="0"/>
                <a:cs typeface="Times New Roman" panose="02020603050405020304" pitchFamily="18" charset="0"/>
              </a:rPr>
              <a:t>DİJİTAL MAHREMİYET</a:t>
            </a:r>
            <a:endParaRPr lang="tr-TR" sz="3600" dirty="0"/>
          </a:p>
        </p:txBody>
      </p:sp>
      <p:sp>
        <p:nvSpPr>
          <p:cNvPr id="3" name="İçerik Yer Tutucusu 2"/>
          <p:cNvSpPr>
            <a:spLocks noGrp="1"/>
          </p:cNvSpPr>
          <p:nvPr>
            <p:ph idx="1"/>
          </p:nvPr>
        </p:nvSpPr>
        <p:spPr/>
        <p:txBody>
          <a:bodyPr>
            <a:normAutofit/>
          </a:bodyPr>
          <a:lstStyle/>
          <a:p>
            <a:pPr marL="0" indent="0" algn="just">
              <a:buNone/>
            </a:pPr>
            <a:r>
              <a:rPr lang="tr-TR" sz="2600" dirty="0" smtClean="0">
                <a:latin typeface="Times New Roman" panose="02020603050405020304" pitchFamily="18" charset="0"/>
                <a:cs typeface="Times New Roman" panose="02020603050405020304" pitchFamily="18" charset="0"/>
              </a:rPr>
              <a:t>	Özellikle </a:t>
            </a:r>
            <a:r>
              <a:rPr lang="tr-TR" sz="2600" dirty="0">
                <a:latin typeface="Times New Roman" panose="02020603050405020304" pitchFamily="18" charset="0"/>
                <a:cs typeface="Times New Roman" panose="02020603050405020304" pitchFamily="18" charset="0"/>
              </a:rPr>
              <a:t>çok küçük yaşlarda </a:t>
            </a:r>
            <a:r>
              <a:rPr lang="tr-TR" sz="2600" b="1" dirty="0" smtClean="0">
                <a:latin typeface="Times New Roman" panose="02020603050405020304" pitchFamily="18" charset="0"/>
                <a:cs typeface="Times New Roman" panose="02020603050405020304" pitchFamily="18" charset="0"/>
              </a:rPr>
              <a:t>Youtube, </a:t>
            </a:r>
            <a:r>
              <a:rPr lang="tr-TR" sz="2600" b="1" dirty="0" err="1" smtClean="0">
                <a:latin typeface="Times New Roman" panose="02020603050405020304" pitchFamily="18" charset="0"/>
                <a:cs typeface="Times New Roman" panose="02020603050405020304" pitchFamily="18" charset="0"/>
              </a:rPr>
              <a:t>Tiktok</a:t>
            </a:r>
            <a:r>
              <a:rPr lang="tr-TR" sz="2600" dirty="0" smtClean="0">
                <a:latin typeface="Times New Roman" panose="02020603050405020304" pitchFamily="18" charset="0"/>
                <a:cs typeface="Times New Roman" panose="02020603050405020304" pitchFamily="18" charset="0"/>
              </a:rPr>
              <a:t> </a:t>
            </a:r>
            <a:r>
              <a:rPr lang="tr-TR" sz="2600" dirty="0">
                <a:latin typeface="Times New Roman" panose="02020603050405020304" pitchFamily="18" charset="0"/>
                <a:cs typeface="Times New Roman" panose="02020603050405020304" pitchFamily="18" charset="0"/>
              </a:rPr>
              <a:t>ya da </a:t>
            </a:r>
            <a:r>
              <a:rPr lang="tr-TR" sz="2600" b="1" dirty="0">
                <a:latin typeface="Times New Roman" panose="02020603050405020304" pitchFamily="18" charset="0"/>
                <a:cs typeface="Times New Roman" panose="02020603050405020304" pitchFamily="18" charset="0"/>
              </a:rPr>
              <a:t>İ</a:t>
            </a:r>
            <a:r>
              <a:rPr lang="tr-TR" sz="2600" b="1" dirty="0" smtClean="0">
                <a:latin typeface="Times New Roman" panose="02020603050405020304" pitchFamily="18" charset="0"/>
                <a:cs typeface="Times New Roman" panose="02020603050405020304" pitchFamily="18" charset="0"/>
              </a:rPr>
              <a:t>nstagram</a:t>
            </a:r>
            <a:r>
              <a:rPr lang="tr-TR" sz="2600" dirty="0" smtClean="0">
                <a:latin typeface="Times New Roman" panose="02020603050405020304" pitchFamily="18" charset="0"/>
                <a:cs typeface="Times New Roman" panose="02020603050405020304" pitchFamily="18" charset="0"/>
              </a:rPr>
              <a:t> </a:t>
            </a:r>
            <a:r>
              <a:rPr lang="tr-TR" sz="2600" dirty="0">
                <a:latin typeface="Times New Roman" panose="02020603050405020304" pitchFamily="18" charset="0"/>
                <a:cs typeface="Times New Roman" panose="02020603050405020304" pitchFamily="18" charset="0"/>
              </a:rPr>
              <a:t>üzerinden paylaştıkları videolar ile popülerleşen çocuklar başkalarının ilgi ve beğenilerine kendilerini kaptırabilmekte daha fazla ilgi görme adına mahremiyetlerini hiçe sayarak paylaşımlarda bulunabilmektedir.</a:t>
            </a:r>
          </a:p>
          <a:p>
            <a:pPr marL="0" indent="0">
              <a:buNone/>
            </a:pPr>
            <a:endParaRPr lang="tr-TR" sz="2600" dirty="0"/>
          </a:p>
        </p:txBody>
      </p:sp>
    </p:spTree>
    <p:extLst>
      <p:ext uri="{BB962C8B-B14F-4D97-AF65-F5344CB8AC3E}">
        <p14:creationId xmlns:p14="http://schemas.microsoft.com/office/powerpoint/2010/main" val="197214181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a:latin typeface="Times New Roman" panose="02020603050405020304" pitchFamily="18" charset="0"/>
                <a:cs typeface="Times New Roman" panose="02020603050405020304" pitchFamily="18" charset="0"/>
              </a:rPr>
              <a:t>DİJİTAL MAHREMİYET</a:t>
            </a:r>
            <a:endParaRPr lang="tr-TR" sz="3600" dirty="0"/>
          </a:p>
        </p:txBody>
      </p:sp>
      <p:sp>
        <p:nvSpPr>
          <p:cNvPr id="3" name="İçerik Yer Tutucusu 2"/>
          <p:cNvSpPr>
            <a:spLocks noGrp="1"/>
          </p:cNvSpPr>
          <p:nvPr>
            <p:ph idx="1"/>
          </p:nvPr>
        </p:nvSpPr>
        <p:spPr/>
        <p:txBody>
          <a:bodyPr>
            <a:normAutofit/>
          </a:bodyPr>
          <a:lstStyle/>
          <a:p>
            <a:pPr marL="0" indent="0" algn="just">
              <a:buNone/>
            </a:pPr>
            <a:r>
              <a:rPr lang="tr-TR" sz="2600" dirty="0" smtClean="0">
                <a:latin typeface="Times New Roman" panose="02020603050405020304" pitchFamily="18" charset="0"/>
                <a:cs typeface="Times New Roman" panose="02020603050405020304" pitchFamily="18" charset="0"/>
              </a:rPr>
              <a:t>	Popüler </a:t>
            </a:r>
            <a:r>
              <a:rPr lang="tr-TR" sz="2600" dirty="0">
                <a:latin typeface="Times New Roman" panose="02020603050405020304" pitchFamily="18" charset="0"/>
                <a:cs typeface="Times New Roman" panose="02020603050405020304" pitchFamily="18" charset="0"/>
              </a:rPr>
              <a:t>olmanın peşinde koşan çocuklar ve gençler için özel hayatlarını tanımadıkları kişilere açmaları çok zor olmamaktadır. Burada önemle dikkat edilmesi gereken nokta paylaşımlar sonrası olası risklerin farkında olunması gerektiğidir.</a:t>
            </a:r>
          </a:p>
        </p:txBody>
      </p:sp>
    </p:spTree>
    <p:extLst>
      <p:ext uri="{BB962C8B-B14F-4D97-AF65-F5344CB8AC3E}">
        <p14:creationId xmlns:p14="http://schemas.microsoft.com/office/powerpoint/2010/main" val="230446323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latin typeface="Times New Roman" panose="02020603050405020304" pitchFamily="18" charset="0"/>
                <a:cs typeface="Times New Roman" panose="02020603050405020304" pitchFamily="18" charset="0"/>
              </a:rPr>
              <a:t>DİJİTAL ORTAMDA İHMAL VE İSTİSMAR</a:t>
            </a:r>
            <a:endParaRPr lang="tr-TR" sz="32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57200" y="1484784"/>
            <a:ext cx="8229600" cy="5040560"/>
          </a:xfrm>
        </p:spPr>
        <p:txBody>
          <a:bodyPr>
            <a:normAutofit/>
          </a:bodyPr>
          <a:lstStyle/>
          <a:p>
            <a:pPr marL="0" indent="0" algn="just">
              <a:buNone/>
            </a:pPr>
            <a:r>
              <a:rPr lang="tr-TR" sz="2600" dirty="0" smtClean="0">
                <a:latin typeface="Times New Roman" panose="02020603050405020304" pitchFamily="18" charset="0"/>
                <a:cs typeface="Times New Roman" panose="02020603050405020304" pitchFamily="18" charset="0"/>
              </a:rPr>
              <a:t>	Akıllı </a:t>
            </a:r>
            <a:r>
              <a:rPr lang="tr-TR" sz="2600" dirty="0" smtClean="0">
                <a:latin typeface="Times New Roman" panose="02020603050405020304" pitchFamily="18" charset="0"/>
                <a:cs typeface="Times New Roman" panose="02020603050405020304" pitchFamily="18" charset="0"/>
              </a:rPr>
              <a:t>telefon sahibi herkes, çevresindeki bir olayı, durumu görüntüleyip, paylaşarak haber yapabilir duruma gelmiştir. Örneğin; çocuklar, medya profesyonelleri ve haberciler dışında kendi ebeveynlerince de ekranlara taşınabilmekte ve bu durum çocuğun ekonomik, psikolojik, cinsel yönden istismarına yol açabilmektedir.</a:t>
            </a: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375868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smtClean="0">
                <a:latin typeface="Times New Roman" panose="02020603050405020304" pitchFamily="18" charset="0"/>
                <a:cs typeface="Times New Roman" panose="02020603050405020304" pitchFamily="18" charset="0"/>
              </a:rPr>
              <a:t>DİJİTAL ORTAMDA İHMAL VE İSTİSMAR</a:t>
            </a:r>
            <a:endParaRPr lang="tr-TR" sz="3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395536" y="1340768"/>
            <a:ext cx="8291264" cy="4425355"/>
          </a:xfrm>
        </p:spPr>
        <p:txBody>
          <a:bodyPr>
            <a:normAutofit/>
          </a:bodyPr>
          <a:lstStyle/>
          <a:p>
            <a:pPr marL="0" indent="0" algn="ctr">
              <a:buNone/>
            </a:pPr>
            <a:endParaRPr lang="tr-TR" sz="2600" b="1" dirty="0" smtClean="0">
              <a:latin typeface="Times New Roman" panose="02020603050405020304" pitchFamily="18" charset="0"/>
              <a:cs typeface="Times New Roman" panose="02020603050405020304" pitchFamily="18" charset="0"/>
            </a:endParaRPr>
          </a:p>
          <a:p>
            <a:pPr marL="0" indent="0" algn="just">
              <a:buNone/>
            </a:pPr>
            <a:r>
              <a:rPr lang="tr-TR" sz="2600" dirty="0" smtClean="0">
                <a:latin typeface="Times New Roman" panose="02020603050405020304" pitchFamily="18" charset="0"/>
                <a:cs typeface="Times New Roman" panose="02020603050405020304" pitchFamily="18" charset="0"/>
              </a:rPr>
              <a:t>	Çocuklar</a:t>
            </a:r>
            <a:r>
              <a:rPr lang="tr-TR" sz="2600" dirty="0" smtClean="0">
                <a:latin typeface="Times New Roman" panose="02020603050405020304" pitchFamily="18" charset="0"/>
                <a:cs typeface="Times New Roman" panose="02020603050405020304" pitchFamily="18" charset="0"/>
              </a:rPr>
              <a:t>, kendilerine yönelik içeriklerin yanı sıra, yetişkinlerle birlikte oldukları zamanlarda, haberlere ve yetişkinlere özel programlara da maruz kalabilmektedirler.</a:t>
            </a: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174361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772816"/>
            <a:ext cx="8229600" cy="4680520"/>
          </a:xfrm>
        </p:spPr>
        <p:txBody>
          <a:bodyPr>
            <a:normAutofit/>
          </a:bodyPr>
          <a:lstStyle/>
          <a:p>
            <a:pPr marL="0" indent="0">
              <a:lnSpc>
                <a:spcPct val="110000"/>
              </a:lnSpc>
              <a:buNone/>
            </a:pPr>
            <a:r>
              <a:rPr lang="tr-TR" sz="2600" dirty="0" smtClean="0">
                <a:latin typeface="Times New Roman" panose="02020603050405020304" pitchFamily="18" charset="0"/>
                <a:cs typeface="Times New Roman" panose="02020603050405020304" pitchFamily="18" charset="0"/>
              </a:rPr>
              <a:t>  </a:t>
            </a:r>
          </a:p>
          <a:p>
            <a:pPr marL="0" indent="0" algn="just">
              <a:lnSpc>
                <a:spcPct val="110000"/>
              </a:lnSpc>
              <a:buNone/>
            </a:pPr>
            <a:r>
              <a:rPr lang="tr-TR" sz="2600" dirty="0" smtClean="0">
                <a:latin typeface="Times New Roman" panose="02020603050405020304" pitchFamily="18" charset="0"/>
                <a:cs typeface="Times New Roman" panose="02020603050405020304" pitchFamily="18" charset="0"/>
              </a:rPr>
              <a:t>	Herkese </a:t>
            </a:r>
            <a:r>
              <a:rPr lang="tr-TR" sz="2600" dirty="0">
                <a:latin typeface="Times New Roman" panose="02020603050405020304" pitchFamily="18" charset="0"/>
                <a:cs typeface="Times New Roman" panose="02020603050405020304" pitchFamily="18" charset="0"/>
              </a:rPr>
              <a:t>açık bir şekilde paylaşılan çocuk fotoğrafları çocuk istismarcıları tarafından web sitelerinde kötü niyetle kullanılabilir. </a:t>
            </a:r>
          </a:p>
          <a:p>
            <a:pPr marL="0" indent="0" algn="just">
              <a:lnSpc>
                <a:spcPct val="110000"/>
              </a:lnSpc>
              <a:buNone/>
            </a:pPr>
            <a:r>
              <a:rPr lang="tr-TR" sz="2600" dirty="0" smtClean="0">
                <a:latin typeface="Times New Roman" panose="02020603050405020304" pitchFamily="18" charset="0"/>
                <a:cs typeface="Times New Roman" panose="02020603050405020304" pitchFamily="18" charset="0"/>
              </a:rPr>
              <a:t>	Bebeklikten </a:t>
            </a:r>
            <a:r>
              <a:rPr lang="tr-TR" sz="2600" dirty="0">
                <a:latin typeface="Times New Roman" panose="02020603050405020304" pitchFamily="18" charset="0"/>
                <a:cs typeface="Times New Roman" panose="02020603050405020304" pitchFamily="18" charset="0"/>
              </a:rPr>
              <a:t>itibaren sosyal medya aracılığı ile bütün fotoğrafları paylaşılan çocuklar ileriki yaşlarda bu durumdan rahatsızlık </a:t>
            </a:r>
            <a:r>
              <a:rPr lang="tr-TR" sz="2600" dirty="0" smtClean="0">
                <a:latin typeface="Times New Roman" panose="02020603050405020304" pitchFamily="18" charset="0"/>
                <a:cs typeface="Times New Roman" panose="02020603050405020304" pitchFamily="18" charset="0"/>
              </a:rPr>
              <a:t>duyabilirler.</a:t>
            </a:r>
          </a:p>
        </p:txBody>
      </p:sp>
      <p:sp>
        <p:nvSpPr>
          <p:cNvPr id="4" name="Başlık 1"/>
          <p:cNvSpPr>
            <a:spLocks noGrp="1"/>
          </p:cNvSpPr>
          <p:nvPr>
            <p:ph type="title"/>
          </p:nvPr>
        </p:nvSpPr>
        <p:spPr>
          <a:xfrm>
            <a:off x="395536" y="260648"/>
            <a:ext cx="8229600" cy="1791072"/>
          </a:xfrm>
        </p:spPr>
        <p:txBody>
          <a:bodyPr>
            <a:noAutofit/>
          </a:bodyPr>
          <a:lstStyle/>
          <a:p>
            <a:r>
              <a:rPr lang="tr-TR" sz="2400" i="1" u="sng" dirty="0">
                <a:latin typeface="Times New Roman" panose="02020603050405020304" pitchFamily="18" charset="0"/>
                <a:cs typeface="Times New Roman" panose="02020603050405020304" pitchFamily="18" charset="0"/>
              </a:rPr>
              <a:t>Çocukların fotoğraflarının ebeveynler, öğretmenler ve çevresindeki bireyler tarafından paylaşılması aşağıdaki durumlara sebep olabilmektedir:</a:t>
            </a:r>
            <a:br>
              <a:rPr lang="tr-TR" sz="2400" i="1" u="sng" dirty="0">
                <a:latin typeface="Times New Roman" panose="02020603050405020304" pitchFamily="18" charset="0"/>
                <a:cs typeface="Times New Roman" panose="02020603050405020304" pitchFamily="18" charset="0"/>
              </a:rPr>
            </a:b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671707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20688"/>
            <a:ext cx="8229600" cy="1143000"/>
          </a:xfrm>
        </p:spPr>
        <p:txBody>
          <a:bodyPr>
            <a:noAutofit/>
          </a:bodyPr>
          <a:lstStyle/>
          <a:p>
            <a:r>
              <a:rPr lang="tr-TR" sz="2400" i="1" u="sng" dirty="0">
                <a:latin typeface="Times New Roman" panose="02020603050405020304" pitchFamily="18" charset="0"/>
                <a:cs typeface="Times New Roman" panose="02020603050405020304" pitchFamily="18" charset="0"/>
              </a:rPr>
              <a:t>Çocukların fotoğraflarının ebeveynler, öğretmenler ve çevresindeki bireyler tarafından paylaşılması aşağıdaki durumlara sebep olabilmektedir:</a:t>
            </a:r>
            <a:br>
              <a:rPr lang="tr-TR" sz="2400" i="1" u="sng" dirty="0">
                <a:latin typeface="Times New Roman" panose="02020603050405020304" pitchFamily="18" charset="0"/>
                <a:cs typeface="Times New Roman" panose="02020603050405020304" pitchFamily="18" charset="0"/>
              </a:rPr>
            </a:br>
            <a:endParaRPr lang="tr-TR" sz="24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67544" y="1916832"/>
            <a:ext cx="8229600" cy="4525963"/>
          </a:xfrm>
        </p:spPr>
        <p:txBody>
          <a:bodyPr>
            <a:normAutofit/>
          </a:bodyPr>
          <a:lstStyle/>
          <a:p>
            <a:pPr marL="0" indent="0" algn="just">
              <a:buNone/>
            </a:pPr>
            <a:r>
              <a:rPr lang="tr-TR" sz="2600" dirty="0" smtClean="0">
                <a:latin typeface="Times New Roman" panose="02020603050405020304" pitchFamily="18" charset="0"/>
                <a:cs typeface="Times New Roman" panose="02020603050405020304" pitchFamily="18" charset="0"/>
              </a:rPr>
              <a:t>	Çocukların </a:t>
            </a:r>
            <a:r>
              <a:rPr lang="tr-TR" sz="2600" dirty="0">
                <a:latin typeface="Times New Roman" panose="02020603050405020304" pitchFamily="18" charset="0"/>
                <a:cs typeface="Times New Roman" panose="02020603050405020304" pitchFamily="18" charset="0"/>
              </a:rPr>
              <a:t>gizlilik ve mahremiyet konularına karşı bakış açıları farklılaşabilir. </a:t>
            </a:r>
          </a:p>
          <a:p>
            <a:pPr marL="0" indent="0" algn="just">
              <a:buNone/>
            </a:pPr>
            <a:r>
              <a:rPr lang="tr-TR" sz="2600" dirty="0" smtClean="0">
                <a:latin typeface="Times New Roman" panose="02020603050405020304" pitchFamily="18" charset="0"/>
                <a:cs typeface="Times New Roman" panose="02020603050405020304" pitchFamily="18" charset="0"/>
              </a:rPr>
              <a:t>	Dijital </a:t>
            </a:r>
            <a:r>
              <a:rPr lang="tr-TR" sz="2600" dirty="0">
                <a:latin typeface="Times New Roman" panose="02020603050405020304" pitchFamily="18" charset="0"/>
                <a:cs typeface="Times New Roman" panose="02020603050405020304" pitchFamily="18" charset="0"/>
              </a:rPr>
              <a:t>kimliğin ön planda tutulması çocuğun gerçek hayatta sorunlar yaşamasına neden olabilir</a:t>
            </a:r>
            <a:r>
              <a:rPr lang="tr-TR" sz="2600" dirty="0" smtClean="0">
                <a:latin typeface="Times New Roman" panose="02020603050405020304" pitchFamily="18" charset="0"/>
                <a:cs typeface="Times New Roman" panose="02020603050405020304" pitchFamily="18" charset="0"/>
              </a:rPr>
              <a:t>. </a:t>
            </a:r>
          </a:p>
          <a:p>
            <a:pPr marL="0" indent="0" algn="just">
              <a:buNone/>
            </a:pPr>
            <a:r>
              <a:rPr lang="tr-TR" sz="2600" dirty="0">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(Örneğin </a:t>
            </a:r>
            <a:r>
              <a:rPr lang="tr-TR" sz="2600" dirty="0">
                <a:latin typeface="Times New Roman" panose="02020603050405020304" pitchFamily="18" charset="0"/>
                <a:cs typeface="Times New Roman" panose="02020603050405020304" pitchFamily="18" charset="0"/>
              </a:rPr>
              <a:t>sosyal medyada popüler olan bir öğrenci gerçek hayatta içedönük olabilir. Bu durum çocuğun kimlik karmaşası yaşamasına sebep olabilir.)</a:t>
            </a:r>
          </a:p>
          <a:p>
            <a:endParaRPr lang="tr-TR" sz="2600" dirty="0"/>
          </a:p>
        </p:txBody>
      </p:sp>
    </p:spTree>
    <p:extLst>
      <p:ext uri="{BB962C8B-B14F-4D97-AF65-F5344CB8AC3E}">
        <p14:creationId xmlns:p14="http://schemas.microsoft.com/office/powerpoint/2010/main" val="96990494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b="1" dirty="0">
                <a:latin typeface="Times New Roman" panose="02020603050405020304" pitchFamily="18" charset="0"/>
                <a:cs typeface="Times New Roman" panose="02020603050405020304" pitchFamily="18" charset="0"/>
              </a:rPr>
              <a:t>DİJİTAL MAHREMİYET VE SİBER ZORBALIK</a:t>
            </a:r>
          </a:p>
        </p:txBody>
      </p:sp>
      <p:sp>
        <p:nvSpPr>
          <p:cNvPr id="3" name="İçerik Yer Tutucusu 2"/>
          <p:cNvSpPr>
            <a:spLocks noGrp="1"/>
          </p:cNvSpPr>
          <p:nvPr>
            <p:ph idx="1"/>
          </p:nvPr>
        </p:nvSpPr>
        <p:spPr/>
        <p:txBody>
          <a:bodyPr>
            <a:normAutofit/>
          </a:bodyPr>
          <a:lstStyle/>
          <a:p>
            <a:pPr marL="0" indent="0" algn="just">
              <a:buNone/>
            </a:pPr>
            <a:r>
              <a:rPr lang="tr-TR" sz="2600" dirty="0" smtClean="0">
                <a:latin typeface="Times New Roman" panose="02020603050405020304" pitchFamily="18" charset="0"/>
                <a:cs typeface="Times New Roman" panose="02020603050405020304" pitchFamily="18" charset="0"/>
              </a:rPr>
              <a:t>	Çevrimiçi </a:t>
            </a:r>
            <a:r>
              <a:rPr lang="tr-TR" sz="2600" dirty="0">
                <a:latin typeface="Times New Roman" panose="02020603050405020304" pitchFamily="18" charset="0"/>
                <a:cs typeface="Times New Roman" panose="02020603050405020304" pitchFamily="18" charset="0"/>
              </a:rPr>
              <a:t>olarak paylaşılan içerikler kimi zaman zararsız gibi görünse de bazen başkaları için sorun </a:t>
            </a:r>
            <a:r>
              <a:rPr lang="tr-TR" sz="2600" dirty="0" smtClean="0">
                <a:latin typeface="Times New Roman" panose="02020603050405020304" pitchFamily="18" charset="0"/>
                <a:cs typeface="Times New Roman" panose="02020603050405020304" pitchFamily="18" charset="0"/>
              </a:rPr>
              <a:t>yaratabilmektedir. Dijital Mahremiyete önem verilmeden yapılan paylaşımlar bireyleri siber zorbalık kavramıyla karşı karşıya getirmektedir. </a:t>
            </a:r>
          </a:p>
          <a:p>
            <a:pPr marL="0" indent="0">
              <a:buNone/>
            </a:pPr>
            <a:endParaRPr lang="tr-TR" sz="2600" dirty="0"/>
          </a:p>
        </p:txBody>
      </p:sp>
    </p:spTree>
    <p:extLst>
      <p:ext uri="{BB962C8B-B14F-4D97-AF65-F5344CB8AC3E}">
        <p14:creationId xmlns:p14="http://schemas.microsoft.com/office/powerpoint/2010/main" val="124451847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b="1" dirty="0">
                <a:latin typeface="Times New Roman" panose="02020603050405020304" pitchFamily="18" charset="0"/>
                <a:cs typeface="Times New Roman" panose="02020603050405020304" pitchFamily="18" charset="0"/>
              </a:rPr>
              <a:t>DİJİTAL MAHREMİYET VE SİBER ZORBALIK</a:t>
            </a:r>
            <a:endParaRPr lang="tr-TR" sz="3600" dirty="0"/>
          </a:p>
        </p:txBody>
      </p:sp>
      <p:sp>
        <p:nvSpPr>
          <p:cNvPr id="3" name="İçerik Yer Tutucusu 2"/>
          <p:cNvSpPr>
            <a:spLocks noGrp="1"/>
          </p:cNvSpPr>
          <p:nvPr>
            <p:ph idx="1"/>
          </p:nvPr>
        </p:nvSpPr>
        <p:spPr>
          <a:xfrm>
            <a:off x="457200" y="1600200"/>
            <a:ext cx="8229600" cy="4997152"/>
          </a:xfrm>
        </p:spPr>
        <p:txBody>
          <a:bodyPr>
            <a:noAutofit/>
          </a:bodyPr>
          <a:lstStyle/>
          <a:p>
            <a:pPr marL="0" indent="0" algn="just">
              <a:buNone/>
            </a:pPr>
            <a:r>
              <a:rPr lang="tr-TR" sz="2600" b="1" dirty="0">
                <a:latin typeface="Times New Roman" panose="02020603050405020304" pitchFamily="18" charset="0"/>
                <a:cs typeface="Times New Roman" panose="02020603050405020304" pitchFamily="18" charset="0"/>
              </a:rPr>
              <a:t>Siber Zorbalık: </a:t>
            </a:r>
            <a:endParaRPr lang="tr-TR" sz="2600" b="1" dirty="0" smtClean="0">
              <a:latin typeface="Times New Roman" panose="02020603050405020304" pitchFamily="18" charset="0"/>
              <a:cs typeface="Times New Roman" panose="02020603050405020304" pitchFamily="18" charset="0"/>
            </a:endParaRPr>
          </a:p>
          <a:p>
            <a:pPr marL="0" indent="0" algn="just">
              <a:buNone/>
            </a:pPr>
            <a:r>
              <a:rPr lang="tr-TR" sz="2600" b="1" dirty="0">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Başka </a:t>
            </a:r>
            <a:r>
              <a:rPr lang="tr-TR" sz="2600" dirty="0">
                <a:latin typeface="Times New Roman" panose="02020603050405020304" pitchFamily="18" charset="0"/>
                <a:cs typeface="Times New Roman" panose="02020603050405020304" pitchFamily="18" charset="0"/>
              </a:rPr>
              <a:t>bir kişiyi taciz ya da tehdit etmek, utandırmak veya hedef almak için teknolojik araçların </a:t>
            </a:r>
            <a:r>
              <a:rPr lang="tr-TR" sz="2600" dirty="0" smtClean="0">
                <a:latin typeface="Times New Roman" panose="02020603050405020304" pitchFamily="18" charset="0"/>
                <a:cs typeface="Times New Roman" panose="02020603050405020304" pitchFamily="18" charset="0"/>
              </a:rPr>
              <a:t>kullanılmasıdır.</a:t>
            </a:r>
          </a:p>
          <a:p>
            <a:pPr marL="0" indent="0" algn="just">
              <a:buNone/>
            </a:pPr>
            <a:r>
              <a:rPr lang="tr-TR" sz="2600" dirty="0">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Siber </a:t>
            </a:r>
            <a:r>
              <a:rPr lang="tr-TR" sz="2600" dirty="0">
                <a:latin typeface="Times New Roman" panose="02020603050405020304" pitchFamily="18" charset="0"/>
                <a:cs typeface="Times New Roman" panose="02020603050405020304" pitchFamily="18" charset="0"/>
              </a:rPr>
              <a:t>Zorbalıkla baş etmede; bu konuda </a:t>
            </a:r>
            <a:r>
              <a:rPr lang="tr-TR" sz="2600" dirty="0" smtClean="0">
                <a:latin typeface="Times New Roman" panose="02020603050405020304" pitchFamily="18" charset="0"/>
                <a:cs typeface="Times New Roman" panose="02020603050405020304" pitchFamily="18" charset="0"/>
              </a:rPr>
              <a:t>ebeveynlere </a:t>
            </a:r>
            <a:r>
              <a:rPr lang="tr-TR" sz="2600" dirty="0">
                <a:latin typeface="Times New Roman" panose="02020603050405020304" pitchFamily="18" charset="0"/>
                <a:cs typeface="Times New Roman" panose="02020603050405020304" pitchFamily="18" charset="0"/>
              </a:rPr>
              <a:t>ve öğrencilerimize yönelik yapacağımız bilgilendirici çalışmalar önem arz etmektedir. Yasaklayıcı önlemler yerine bilinçli kullanıma teşvik etmek önemlidir. Bu doğrultuda yapılabilecek çalışmalar bir sonraki sunumda yer verilmiştir. </a:t>
            </a:r>
          </a:p>
        </p:txBody>
      </p:sp>
    </p:spTree>
    <p:extLst>
      <p:ext uri="{BB962C8B-B14F-4D97-AF65-F5344CB8AC3E}">
        <p14:creationId xmlns:p14="http://schemas.microsoft.com/office/powerpoint/2010/main" val="21615335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3" name="3 Resim" descr="slide0001_image004.jpg"/>
          <p:cNvPicPr>
            <a:picLocks noChangeAspect="1"/>
          </p:cNvPicPr>
          <p:nvPr/>
        </p:nvPicPr>
        <p:blipFill>
          <a:blip r:embed="rId2">
            <a:extLst>
              <a:ext uri="{28A0092B-C50C-407E-A947-70E740481C1C}">
                <a14:useLocalDpi xmlns:a14="http://schemas.microsoft.com/office/drawing/2010/main" val="0"/>
              </a:ext>
            </a:extLst>
          </a:blip>
          <a:srcRect b="19118"/>
          <a:stretch>
            <a:fillRect/>
          </a:stretch>
        </p:blipFill>
        <p:spPr bwMode="auto">
          <a:xfrm rot="10413856" flipV="1">
            <a:off x="6120998" y="5208669"/>
            <a:ext cx="213677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04" name="Rectangle 2"/>
          <p:cNvSpPr>
            <a:spLocks noGrp="1" noChangeArrowheads="1"/>
          </p:cNvSpPr>
          <p:nvPr>
            <p:ph type="title"/>
          </p:nvPr>
        </p:nvSpPr>
        <p:spPr/>
        <p:txBody>
          <a:bodyPr>
            <a:normAutofit/>
          </a:bodyPr>
          <a:lstStyle/>
          <a:p>
            <a:pPr marL="571500" indent="-571500">
              <a:buFont typeface="Wingdings" panose="05000000000000000000" pitchFamily="2" charset="2"/>
              <a:buChar char="v"/>
            </a:pPr>
            <a:r>
              <a:rPr lang="tr-TR" altLang="tr-TR" sz="3600" b="1" dirty="0" smtClean="0">
                <a:latin typeface="Times New Roman" panose="02020603050405020304" pitchFamily="18" charset="0"/>
                <a:cs typeface="Times New Roman" panose="02020603050405020304" pitchFamily="18" charset="0"/>
              </a:rPr>
              <a:t>Bedenlerini korumayı öğretin;</a:t>
            </a:r>
          </a:p>
        </p:txBody>
      </p:sp>
      <p:pic>
        <p:nvPicPr>
          <p:cNvPr id="76805" name="Picture 5" descr="C:\Users\user\Desktop\ci resimler\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4929188"/>
            <a:ext cx="2022376" cy="170637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İçerik Yer Tutucusu 1"/>
          <p:cNvSpPr>
            <a:spLocks noGrp="1"/>
          </p:cNvSpPr>
          <p:nvPr>
            <p:ph idx="1"/>
          </p:nvPr>
        </p:nvSpPr>
        <p:spPr>
          <a:xfrm>
            <a:off x="533400" y="1916833"/>
            <a:ext cx="7927032" cy="2304255"/>
          </a:xfrm>
        </p:spPr>
        <p:style>
          <a:lnRef idx="1">
            <a:schemeClr val="accent3"/>
          </a:lnRef>
          <a:fillRef idx="2">
            <a:schemeClr val="accent3"/>
          </a:fillRef>
          <a:effectRef idx="1">
            <a:schemeClr val="accent3"/>
          </a:effectRef>
          <a:fontRef idx="minor">
            <a:schemeClr val="dk1"/>
          </a:fontRef>
        </p:style>
        <p:txBody>
          <a:bodyPr>
            <a:noAutofit/>
          </a:bodyPr>
          <a:lstStyle/>
          <a:p>
            <a:pPr marL="0" indent="0">
              <a:buNone/>
            </a:pPr>
            <a:r>
              <a:rPr lang="tr-TR" sz="2600" dirty="0">
                <a:latin typeface="Times New Roman" panose="02020603050405020304" pitchFamily="18" charset="0"/>
                <a:cs typeface="Times New Roman" panose="02020603050405020304" pitchFamily="18" charset="0"/>
              </a:rPr>
              <a:t>Dokunulmayı, reddetmeyi ve </a:t>
            </a:r>
            <a:r>
              <a:rPr lang="tr-TR" sz="2600" dirty="0" smtClean="0">
                <a:latin typeface="Times New Roman" panose="02020603050405020304" pitchFamily="18" charset="0"/>
                <a:cs typeface="Times New Roman" panose="02020603050405020304" pitchFamily="18" charset="0"/>
              </a:rPr>
              <a:t>sınırlar koymayı </a:t>
            </a:r>
            <a:r>
              <a:rPr lang="tr-TR" sz="2600" dirty="0" smtClean="0">
                <a:latin typeface="Times New Roman" panose="02020603050405020304" pitchFamily="18" charset="0"/>
                <a:cs typeface="Times New Roman" panose="02020603050405020304" pitchFamily="18" charset="0"/>
              </a:rPr>
              <a:t>öğretmelisiniz</a:t>
            </a:r>
            <a:r>
              <a:rPr lang="tr-TR" sz="2600" dirty="0">
                <a:latin typeface="Times New Roman" panose="02020603050405020304" pitchFamily="18" charset="0"/>
                <a:cs typeface="Times New Roman" panose="02020603050405020304" pitchFamily="18" charset="0"/>
              </a:rPr>
              <a:t>.</a:t>
            </a:r>
            <a:endParaRPr lang="tr-TR" sz="2600" dirty="0" smtClean="0">
              <a:latin typeface="Times New Roman" panose="02020603050405020304" pitchFamily="18" charset="0"/>
              <a:cs typeface="Times New Roman" panose="02020603050405020304" pitchFamily="18" charset="0"/>
            </a:endParaRPr>
          </a:p>
          <a:p>
            <a:pPr marL="0" indent="0" algn="just">
              <a:buNone/>
            </a:pPr>
            <a:r>
              <a:rPr lang="tr-TR" sz="2600" dirty="0" smtClean="0">
                <a:latin typeface="Times New Roman" panose="02020603050405020304" pitchFamily="18" charset="0"/>
                <a:cs typeface="Times New Roman" panose="02020603050405020304" pitchFamily="18" charset="0"/>
              </a:rPr>
              <a:t>Öğrencinize bedeninin kendisine </a:t>
            </a:r>
            <a:r>
              <a:rPr lang="tr-TR" sz="2600" dirty="0">
                <a:latin typeface="Times New Roman" panose="02020603050405020304" pitchFamily="18" charset="0"/>
                <a:cs typeface="Times New Roman" panose="02020603050405020304" pitchFamily="18" charset="0"/>
              </a:rPr>
              <a:t>ait </a:t>
            </a:r>
            <a:r>
              <a:rPr lang="tr-TR" sz="2600" dirty="0" smtClean="0">
                <a:latin typeface="Times New Roman" panose="02020603050405020304" pitchFamily="18" charset="0"/>
                <a:cs typeface="Times New Roman" panose="02020603050405020304" pitchFamily="18" charset="0"/>
              </a:rPr>
              <a:t>olduğunu, dokunulmak </a:t>
            </a:r>
            <a:r>
              <a:rPr lang="tr-TR" sz="2600" dirty="0">
                <a:latin typeface="Times New Roman" panose="02020603050405020304" pitchFamily="18" charset="0"/>
                <a:cs typeface="Times New Roman" panose="02020603050405020304" pitchFamily="18" charset="0"/>
              </a:rPr>
              <a:t>veya </a:t>
            </a:r>
            <a:r>
              <a:rPr lang="tr-TR" sz="2600" dirty="0" smtClean="0">
                <a:latin typeface="Times New Roman" panose="02020603050405020304" pitchFamily="18" charset="0"/>
                <a:cs typeface="Times New Roman" panose="02020603050405020304" pitchFamily="18" charset="0"/>
              </a:rPr>
              <a:t>öpülmek istemiyorsa </a:t>
            </a:r>
            <a:r>
              <a:rPr lang="tr-TR" sz="2600" dirty="0">
                <a:latin typeface="Times New Roman" panose="02020603050405020304" pitchFamily="18" charset="0"/>
                <a:cs typeface="Times New Roman" panose="02020603050405020304" pitchFamily="18" charset="0"/>
              </a:rPr>
              <a:t>buna hayır </a:t>
            </a:r>
            <a:r>
              <a:rPr lang="tr-TR" sz="2600" dirty="0" smtClean="0">
                <a:latin typeface="Times New Roman" panose="02020603050405020304" pitchFamily="18" charset="0"/>
                <a:cs typeface="Times New Roman" panose="02020603050405020304" pitchFamily="18" charset="0"/>
              </a:rPr>
              <a:t>deme hakkının olduğunu öğretmelisiniz. </a:t>
            </a:r>
            <a:endParaRPr lang="tr-TR" sz="2600" dirty="0">
              <a:latin typeface="Times New Roman" panose="02020603050405020304" pitchFamily="18" charset="0"/>
              <a:cs typeface="Times New Roman" panose="02020603050405020304" pitchFamily="18" charset="0"/>
            </a:endParaRPr>
          </a:p>
          <a:p>
            <a:pPr marL="0" indent="0">
              <a:buNone/>
            </a:pPr>
            <a:endParaRPr lang="tr-TR" sz="2600" dirty="0"/>
          </a:p>
        </p:txBody>
      </p:sp>
    </p:spTree>
    <p:extLst>
      <p:ext uri="{BB962C8B-B14F-4D97-AF65-F5344CB8AC3E}">
        <p14:creationId xmlns:p14="http://schemas.microsoft.com/office/powerpoint/2010/main" val="180556816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6048672"/>
          </a:xfrm>
        </p:spPr>
        <p:txBody>
          <a:bodyPr>
            <a:normAutofit/>
          </a:bodyPr>
          <a:lstStyle/>
          <a:p>
            <a:pPr marL="0" indent="0">
              <a:buNone/>
            </a:pPr>
            <a:r>
              <a:rPr lang="tr-TR" sz="2600" b="1" dirty="0" smtClean="0">
                <a:latin typeface="Times New Roman" panose="02020603050405020304" pitchFamily="18" charset="0"/>
                <a:cs typeface="Times New Roman" panose="02020603050405020304" pitchFamily="18" charset="0"/>
              </a:rPr>
              <a:t>Velilere yönelik öneriler kapsamında yapılabilecek bilgilendirmeler;</a:t>
            </a:r>
          </a:p>
          <a:p>
            <a:pPr algn="just">
              <a:buFont typeface="Wingdings" panose="05000000000000000000" pitchFamily="2" charset="2"/>
              <a:buChar char="Ø"/>
            </a:pPr>
            <a:r>
              <a:rPr lang="tr-TR" sz="2600" dirty="0" smtClean="0">
                <a:latin typeface="Times New Roman" panose="02020603050405020304" pitchFamily="18" charset="0"/>
                <a:cs typeface="Times New Roman" panose="02020603050405020304" pitchFamily="18" charset="0"/>
              </a:rPr>
              <a:t>İnternet </a:t>
            </a:r>
            <a:r>
              <a:rPr lang="tr-TR" sz="2600" dirty="0">
                <a:latin typeface="Times New Roman" panose="02020603050405020304" pitchFamily="18" charset="0"/>
                <a:cs typeface="Times New Roman" panose="02020603050405020304" pitchFamily="18" charset="0"/>
              </a:rPr>
              <a:t>kullanırken dikkat edilmesi gereken davranışların neler olduğu ve nedenleri mutlaka çocuklara açıklanmalıdır. </a:t>
            </a:r>
          </a:p>
          <a:p>
            <a:pPr algn="just">
              <a:buFont typeface="Wingdings" panose="05000000000000000000" pitchFamily="2" charset="2"/>
              <a:buChar char="Ø"/>
            </a:pPr>
            <a:r>
              <a:rPr lang="tr-TR" sz="2600" dirty="0" smtClean="0">
                <a:latin typeface="Times New Roman" panose="02020603050405020304" pitchFamily="18" charset="0"/>
                <a:cs typeface="Times New Roman" panose="02020603050405020304" pitchFamily="18" charset="0"/>
              </a:rPr>
              <a:t>Teknoloji kullanımında okul yönetimi ve veliler işbirliği içerisinde hareket etmelidir.</a:t>
            </a:r>
          </a:p>
          <a:p>
            <a:pPr algn="just">
              <a:buFont typeface="Wingdings" panose="05000000000000000000" pitchFamily="2" charset="2"/>
              <a:buChar char="Ø"/>
            </a:pPr>
            <a:r>
              <a:rPr lang="tr-TR" sz="2600" dirty="0" smtClean="0">
                <a:latin typeface="Times New Roman" panose="02020603050405020304" pitchFamily="18" charset="0"/>
                <a:cs typeface="Times New Roman" panose="02020603050405020304" pitchFamily="18" charset="0"/>
              </a:rPr>
              <a:t> </a:t>
            </a:r>
            <a:r>
              <a:rPr lang="tr-TR" sz="2600" dirty="0">
                <a:latin typeface="Times New Roman" panose="02020603050405020304" pitchFamily="18" charset="0"/>
                <a:cs typeface="Times New Roman" panose="02020603050405020304" pitchFamily="18" charset="0"/>
              </a:rPr>
              <a:t>Velilerin teknoloji kullanımında rol model </a:t>
            </a:r>
            <a:r>
              <a:rPr lang="tr-TR" sz="2600" dirty="0" smtClean="0">
                <a:latin typeface="Times New Roman" panose="02020603050405020304" pitchFamily="18" charset="0"/>
                <a:cs typeface="Times New Roman" panose="02020603050405020304" pitchFamily="18" charset="0"/>
              </a:rPr>
              <a:t>olmalıdır.</a:t>
            </a:r>
          </a:p>
          <a:p>
            <a:pPr>
              <a:buFont typeface="Wingdings" panose="05000000000000000000" pitchFamily="2" charset="2"/>
              <a:buChar char="Ø"/>
            </a:pPr>
            <a:endParaRPr lang="tr-TR" sz="2600" dirty="0" smtClean="0">
              <a:latin typeface="Times New Roman" panose="02020603050405020304" pitchFamily="18" charset="0"/>
              <a:cs typeface="Times New Roman" panose="02020603050405020304" pitchFamily="18" charset="0"/>
            </a:endParaRPr>
          </a:p>
          <a:p>
            <a:pPr marL="0" indent="0">
              <a:buNone/>
            </a:pP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670567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algn="l"/>
            <a:r>
              <a:rPr lang="tr-TR" sz="2600" b="1" dirty="0" smtClean="0">
                <a:latin typeface="Times New Roman" panose="02020603050405020304" pitchFamily="18" charset="0"/>
                <a:cs typeface="Times New Roman" panose="02020603050405020304" pitchFamily="18" charset="0"/>
              </a:rPr>
              <a:t/>
            </a:r>
            <a:br>
              <a:rPr lang="tr-TR" sz="2600" b="1" dirty="0" smtClean="0">
                <a:latin typeface="Times New Roman" panose="02020603050405020304" pitchFamily="18" charset="0"/>
                <a:cs typeface="Times New Roman" panose="02020603050405020304" pitchFamily="18" charset="0"/>
              </a:rPr>
            </a:br>
            <a:r>
              <a:rPr lang="tr-TR" sz="2600" b="1" dirty="0" smtClean="0">
                <a:latin typeface="Times New Roman" panose="02020603050405020304" pitchFamily="18" charset="0"/>
                <a:cs typeface="Times New Roman" panose="02020603050405020304" pitchFamily="18" charset="0"/>
              </a:rPr>
              <a:t>Velilere </a:t>
            </a:r>
            <a:r>
              <a:rPr lang="tr-TR" sz="2600" b="1" dirty="0">
                <a:latin typeface="Times New Roman" panose="02020603050405020304" pitchFamily="18" charset="0"/>
                <a:cs typeface="Times New Roman" panose="02020603050405020304" pitchFamily="18" charset="0"/>
              </a:rPr>
              <a:t>yönelik öneriler kapsamında yapılabilecek bilgilendirmeler;</a:t>
            </a:r>
            <a:br>
              <a:rPr lang="tr-TR" sz="2600" b="1" dirty="0">
                <a:latin typeface="Times New Roman" panose="02020603050405020304" pitchFamily="18" charset="0"/>
                <a:cs typeface="Times New Roman" panose="02020603050405020304" pitchFamily="18" charset="0"/>
              </a:rPr>
            </a:br>
            <a:endParaRPr lang="tr-TR" sz="2600" dirty="0"/>
          </a:p>
        </p:txBody>
      </p:sp>
      <p:sp>
        <p:nvSpPr>
          <p:cNvPr id="3" name="İçerik Yer Tutucusu 2"/>
          <p:cNvSpPr>
            <a:spLocks noGrp="1"/>
          </p:cNvSpPr>
          <p:nvPr>
            <p:ph idx="1"/>
          </p:nvPr>
        </p:nvSpPr>
        <p:spPr/>
        <p:txBody>
          <a:bodyPr>
            <a:normAutofit/>
          </a:bodyPr>
          <a:lstStyle/>
          <a:p>
            <a:pPr algn="just">
              <a:buFont typeface="Wingdings" panose="05000000000000000000" pitchFamily="2" charset="2"/>
              <a:buChar char="Ø"/>
            </a:pPr>
            <a:r>
              <a:rPr lang="tr-TR" sz="2600" dirty="0">
                <a:latin typeface="Times New Roman" panose="02020603050405020304" pitchFamily="18" charset="0"/>
                <a:cs typeface="Times New Roman" panose="02020603050405020304" pitchFamily="18" charset="0"/>
              </a:rPr>
              <a:t>Çocukların yemek yerken teknolojiyle </a:t>
            </a:r>
            <a:r>
              <a:rPr lang="tr-TR" sz="2600" dirty="0" smtClean="0">
                <a:latin typeface="Times New Roman" panose="02020603050405020304" pitchFamily="18" charset="0"/>
                <a:cs typeface="Times New Roman" panose="02020603050405020304" pitchFamily="18" charset="0"/>
              </a:rPr>
              <a:t>ilgilenmemelidir.</a:t>
            </a:r>
            <a:endParaRPr lang="tr-TR" sz="26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600" dirty="0">
                <a:latin typeface="Times New Roman" panose="02020603050405020304" pitchFamily="18" charset="0"/>
                <a:cs typeface="Times New Roman" panose="02020603050405020304" pitchFamily="18" charset="0"/>
              </a:rPr>
              <a:t> Aile İçinde teknolojisiz zaman </a:t>
            </a:r>
            <a:r>
              <a:rPr lang="tr-TR" sz="2600" dirty="0" smtClean="0">
                <a:latin typeface="Times New Roman" panose="02020603050405020304" pitchFamily="18" charset="0"/>
                <a:cs typeface="Times New Roman" panose="02020603050405020304" pitchFamily="18" charset="0"/>
              </a:rPr>
              <a:t>yaratmak önemlidir.</a:t>
            </a:r>
            <a:endParaRPr lang="tr-TR" sz="26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600" dirty="0">
                <a:latin typeface="Times New Roman" panose="02020603050405020304" pitchFamily="18" charset="0"/>
                <a:cs typeface="Times New Roman" panose="02020603050405020304" pitchFamily="18" charset="0"/>
              </a:rPr>
              <a:t> Denetimsiz internet kullanmanın sakıncaları; evlerde kullanılan internetlerde aile koruma paketlerinin </a:t>
            </a:r>
            <a:r>
              <a:rPr lang="tr-TR" sz="2600" dirty="0" smtClean="0">
                <a:latin typeface="Times New Roman" panose="02020603050405020304" pitchFamily="18" charset="0"/>
                <a:cs typeface="Times New Roman" panose="02020603050405020304" pitchFamily="18" charset="0"/>
              </a:rPr>
              <a:t>yararları</a:t>
            </a:r>
            <a:r>
              <a:rPr lang="tr-TR" sz="2600" dirty="0">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anlatılmalıdır.</a:t>
            </a:r>
          </a:p>
          <a:p>
            <a:pPr marL="0" indent="0" algn="just">
              <a:buNone/>
            </a:pPr>
            <a:r>
              <a:rPr lang="tr-TR" sz="2600" dirty="0" smtClean="0">
                <a:latin typeface="Times New Roman" panose="02020603050405020304" pitchFamily="18" charset="0"/>
                <a:cs typeface="Times New Roman" panose="02020603050405020304" pitchFamily="18" charset="0"/>
              </a:rPr>
              <a:t>-</a:t>
            </a:r>
            <a:r>
              <a:rPr lang="tr-TR" sz="2600" b="1" dirty="0" smtClean="0">
                <a:latin typeface="Times New Roman" panose="02020603050405020304" pitchFamily="18" charset="0"/>
                <a:cs typeface="Times New Roman" panose="02020603050405020304" pitchFamily="18" charset="0"/>
              </a:rPr>
              <a:t>VELİLERLE BU KONULAR PAYLAŞILMALIDIR</a:t>
            </a:r>
            <a:r>
              <a:rPr lang="tr-TR" sz="2600" dirty="0" smtClean="0">
                <a:latin typeface="Times New Roman" panose="02020603050405020304" pitchFamily="18" charset="0"/>
                <a:cs typeface="Times New Roman" panose="02020603050405020304" pitchFamily="18" charset="0"/>
              </a:rPr>
              <a:t>.-</a:t>
            </a:r>
            <a:endParaRPr lang="tr-TR" sz="2600" b="1" dirty="0">
              <a:latin typeface="Times New Roman" panose="02020603050405020304" pitchFamily="18" charset="0"/>
              <a:cs typeface="Times New Roman" panose="02020603050405020304" pitchFamily="18" charset="0"/>
            </a:endParaRPr>
          </a:p>
          <a:p>
            <a:pPr algn="just"/>
            <a:endParaRPr lang="tr-TR" sz="2600" dirty="0"/>
          </a:p>
        </p:txBody>
      </p:sp>
    </p:spTree>
    <p:extLst>
      <p:ext uri="{BB962C8B-B14F-4D97-AF65-F5344CB8AC3E}">
        <p14:creationId xmlns:p14="http://schemas.microsoft.com/office/powerpoint/2010/main" val="141616598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256584"/>
          </a:xfrm>
        </p:spPr>
        <p:txBody>
          <a:bodyPr>
            <a:normAutofit/>
          </a:bodyPr>
          <a:lstStyle/>
          <a:p>
            <a:pPr marL="0" indent="0">
              <a:buNone/>
            </a:pPr>
            <a:r>
              <a:rPr lang="tr-TR" sz="2600" b="1" dirty="0" smtClean="0">
                <a:latin typeface="Times New Roman" panose="02020603050405020304" pitchFamily="18" charset="0"/>
                <a:cs typeface="Times New Roman" panose="02020603050405020304" pitchFamily="18" charset="0"/>
              </a:rPr>
              <a:t>Öğretmenlere yönelik öneriler kapsamında yapılabilecek bilgilendirmeler</a:t>
            </a:r>
            <a:r>
              <a:rPr lang="tr-TR" sz="2600" b="1" dirty="0" smtClean="0">
                <a:latin typeface="Times New Roman" panose="02020603050405020304" pitchFamily="18" charset="0"/>
                <a:cs typeface="Times New Roman" panose="02020603050405020304" pitchFamily="18" charset="0"/>
              </a:rPr>
              <a:t>;</a:t>
            </a:r>
          </a:p>
          <a:p>
            <a:pPr marL="0" indent="0">
              <a:buNone/>
            </a:pPr>
            <a:endParaRPr lang="tr-TR" sz="2600" b="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600" dirty="0" smtClean="0">
                <a:latin typeface="Times New Roman" panose="02020603050405020304" pitchFamily="18" charset="0"/>
                <a:cs typeface="Times New Roman" panose="02020603050405020304" pitchFamily="18" charset="0"/>
              </a:rPr>
              <a:t>Öğrencilerin fotoğraflarının paylaşılmasında velisi/vasisinin izni dahilinde olması,</a:t>
            </a:r>
          </a:p>
          <a:p>
            <a:pPr algn="just">
              <a:buFont typeface="Wingdings" panose="05000000000000000000" pitchFamily="2" charset="2"/>
              <a:buChar char="Ø"/>
            </a:pPr>
            <a:r>
              <a:rPr lang="tr-TR" sz="2600" dirty="0" smtClean="0">
                <a:latin typeface="Times New Roman" panose="02020603050405020304" pitchFamily="18" charset="0"/>
                <a:cs typeface="Times New Roman" panose="02020603050405020304" pitchFamily="18" charset="0"/>
              </a:rPr>
              <a:t>Güvenli Teknoloji kullanımında velilerin bilinçlendirilmesi,</a:t>
            </a:r>
          </a:p>
          <a:p>
            <a:pPr marL="0" indent="0">
              <a:buNone/>
            </a:pPr>
            <a:endParaRPr lang="tr-TR" sz="2600" dirty="0" smtClean="0">
              <a:latin typeface="Times New Roman" panose="02020603050405020304" pitchFamily="18" charset="0"/>
              <a:cs typeface="Times New Roman" panose="02020603050405020304" pitchFamily="18" charset="0"/>
            </a:endParaRPr>
          </a:p>
          <a:p>
            <a:endParaRPr lang="tr-TR" sz="2600" dirty="0" smtClean="0">
              <a:latin typeface="Times New Roman" panose="02020603050405020304" pitchFamily="18" charset="0"/>
              <a:cs typeface="Times New Roman" panose="02020603050405020304" pitchFamily="18" charset="0"/>
            </a:endParaRPr>
          </a:p>
          <a:p>
            <a:endParaRPr lang="tr-TR" sz="2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218405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latin typeface="Times New Roman" panose="02020603050405020304" pitchFamily="18" charset="0"/>
                <a:cs typeface="Times New Roman" panose="02020603050405020304" pitchFamily="18" charset="0"/>
              </a:rPr>
              <a:t>DİJİTAL ORTAMDA İHMAL VE İSTİSMAR</a:t>
            </a:r>
            <a:endParaRPr lang="tr-TR" sz="32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323528" y="1412776"/>
            <a:ext cx="8496944" cy="5112568"/>
          </a:xfrm>
        </p:spPr>
        <p:txBody>
          <a:bodyPr>
            <a:normAutofit/>
          </a:bodyPr>
          <a:lstStyle/>
          <a:p>
            <a:pPr algn="just">
              <a:lnSpc>
                <a:spcPct val="120000"/>
              </a:lnSpc>
              <a:buFont typeface="Wingdings" panose="05000000000000000000" pitchFamily="2" charset="2"/>
              <a:buChar char="§"/>
            </a:pPr>
            <a:r>
              <a:rPr lang="tr-TR" sz="2600" dirty="0" smtClean="0">
                <a:latin typeface="Times New Roman" panose="02020603050405020304" pitchFamily="18" charset="0"/>
                <a:cs typeface="Times New Roman" panose="02020603050405020304" pitchFamily="18" charset="0"/>
              </a:rPr>
              <a:t>Öğrencilerin sosyal medya hesapları varsa; </a:t>
            </a:r>
          </a:p>
          <a:p>
            <a:pPr marL="0" indent="0" algn="just">
              <a:lnSpc>
                <a:spcPct val="120000"/>
              </a:lnSpc>
              <a:buNone/>
            </a:pPr>
            <a:r>
              <a:rPr lang="tr-TR" sz="2600" dirty="0" smtClean="0">
                <a:latin typeface="Times New Roman" panose="02020603050405020304" pitchFamily="18" charset="0"/>
                <a:cs typeface="Times New Roman" panose="02020603050405020304" pitchFamily="18" charset="0"/>
              </a:rPr>
              <a:t>Kullanımıyla ilgili bilinçlendirilmesi; Örneğin; sosyal medya hesabının şifresinin kendine özel olduğu arkadaşları da dahil paylaşılmaması gerektiği, kendine ait özel bilgilerin herkese açık </a:t>
            </a:r>
            <a:r>
              <a:rPr lang="tr-TR" sz="2600" dirty="0" smtClean="0">
                <a:latin typeface="Times New Roman" panose="02020603050405020304" pitchFamily="18" charset="0"/>
                <a:cs typeface="Times New Roman" panose="02020603050405020304" pitchFamily="18" charset="0"/>
              </a:rPr>
              <a:t>olmaması (</a:t>
            </a:r>
            <a:r>
              <a:rPr lang="tr-TR" sz="2600" dirty="0" smtClean="0">
                <a:latin typeface="Times New Roman" panose="02020603050405020304" pitchFamily="18" charset="0"/>
                <a:cs typeface="Times New Roman" panose="02020603050405020304" pitchFamily="18" charset="0"/>
              </a:rPr>
              <a:t>doğum tarihi, ev, okul adresi, fotoğrafları vb.) gerektiği, tanımadığı kişilerden gelen arkadaşlık isteklerini kabul etmemeleri gerektiği ve eğer tanımadığı kişiler tarafından rahatsız edici içerik ya da mesajlarda güvendikleri kişi ya da kişilerden yardım istemelerinin gerektiği anlatılmalıdır.</a:t>
            </a: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461334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latin typeface="Times New Roman" panose="02020603050405020304" pitchFamily="18" charset="0"/>
                <a:cs typeface="Times New Roman" panose="02020603050405020304" pitchFamily="18" charset="0"/>
              </a:rPr>
              <a:t>DİJİTAL ORTAMDA İHMAL VE İSTİSMAR</a:t>
            </a:r>
            <a:endParaRPr lang="tr-TR" sz="32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395536" y="1412776"/>
            <a:ext cx="8352928" cy="4968552"/>
          </a:xfrm>
        </p:spPr>
        <p:txBody>
          <a:bodyPr>
            <a:normAutofit/>
          </a:bodyPr>
          <a:lstStyle/>
          <a:p>
            <a:pPr marL="0" indent="0" algn="just">
              <a:buNone/>
            </a:pPr>
            <a:r>
              <a:rPr lang="tr-TR" sz="2600" dirty="0" smtClean="0">
                <a:latin typeface="Times New Roman" panose="02020603050405020304" pitchFamily="18" charset="0"/>
                <a:cs typeface="Times New Roman" panose="02020603050405020304" pitchFamily="18" charset="0"/>
              </a:rPr>
              <a:t>Nasıl ki günlük yaşamımızda tanımadığımız insanları evimize almıyorsak, aynı şekilde sosyal medya kullanımında buna dikkat etmemiz gerektiği öğrencilerimize anlatılmalıdır.</a:t>
            </a:r>
          </a:p>
          <a:p>
            <a:pPr marL="0" indent="0" algn="just">
              <a:buNone/>
            </a:pPr>
            <a:r>
              <a:rPr lang="tr-TR" sz="2600" dirty="0" smtClean="0">
                <a:latin typeface="Times New Roman" panose="02020603050405020304" pitchFamily="18" charset="0"/>
                <a:cs typeface="Times New Roman" panose="02020603050405020304" pitchFamily="18" charset="0"/>
              </a:rPr>
              <a:t>Kendi özeline nasıl saygı gösterilmesi isteniyorsa, başkalarının özeline de saygı gösterilmesi gerektiği anlatılmalıdır. </a:t>
            </a:r>
            <a:r>
              <a:rPr lang="tr-TR" sz="2600" b="1" dirty="0" smtClean="0">
                <a:latin typeface="Times New Roman" panose="02020603050405020304" pitchFamily="18" charset="0"/>
                <a:cs typeface="Times New Roman" panose="02020603050405020304" pitchFamily="18" charset="0"/>
              </a:rPr>
              <a:t>Arkadaşlarının </a:t>
            </a:r>
            <a:r>
              <a:rPr lang="tr-TR" sz="2600" b="1" u="sng" dirty="0" smtClean="0">
                <a:latin typeface="Times New Roman" panose="02020603050405020304" pitchFamily="18" charset="0"/>
                <a:cs typeface="Times New Roman" panose="02020603050405020304" pitchFamily="18" charset="0"/>
              </a:rPr>
              <a:t>fotoğraflarını</a:t>
            </a:r>
            <a:r>
              <a:rPr lang="tr-TR" sz="2600" b="1" dirty="0" smtClean="0">
                <a:latin typeface="Times New Roman" panose="02020603050405020304" pitchFamily="18" charset="0"/>
                <a:cs typeface="Times New Roman" panose="02020603050405020304" pitchFamily="18" charset="0"/>
              </a:rPr>
              <a:t> ve </a:t>
            </a:r>
            <a:r>
              <a:rPr lang="tr-TR" sz="2600" b="1" u="sng" dirty="0" smtClean="0">
                <a:latin typeface="Times New Roman" panose="02020603050405020304" pitchFamily="18" charset="0"/>
                <a:cs typeface="Times New Roman" panose="02020603050405020304" pitchFamily="18" charset="0"/>
              </a:rPr>
              <a:t>videolarını </a:t>
            </a:r>
            <a:r>
              <a:rPr lang="tr-TR" sz="2600" b="1" dirty="0" smtClean="0">
                <a:latin typeface="Times New Roman" panose="02020603050405020304" pitchFamily="18" charset="0"/>
                <a:cs typeface="Times New Roman" panose="02020603050405020304" pitchFamily="18" charset="0"/>
              </a:rPr>
              <a:t>onların izni olmadan paylaşmanın, yaymanın yasal olmadığı belirtilmelidir. </a:t>
            </a:r>
            <a:endParaRPr lang="tr-TR" sz="2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529534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latin typeface="Times New Roman" panose="02020603050405020304" pitchFamily="18" charset="0"/>
                <a:cs typeface="Times New Roman" panose="02020603050405020304" pitchFamily="18" charset="0"/>
              </a:rPr>
              <a:t>DİJİTAL ORTAMDA İHMAL VE İSTİSMAR</a:t>
            </a:r>
            <a:endParaRPr lang="tr-TR" sz="32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0" indent="0" algn="just">
              <a:buNone/>
            </a:pPr>
            <a:r>
              <a:rPr lang="tr-TR" sz="2600" dirty="0" smtClean="0">
                <a:latin typeface="Times New Roman" panose="02020603050405020304" pitchFamily="18" charset="0"/>
                <a:cs typeface="Times New Roman" panose="02020603050405020304" pitchFamily="18" charset="0"/>
              </a:rPr>
              <a:t>	Teknoloji </a:t>
            </a:r>
            <a:r>
              <a:rPr lang="tr-TR" sz="2600" dirty="0" smtClean="0">
                <a:latin typeface="Times New Roman" panose="02020603050405020304" pitchFamily="18" charset="0"/>
                <a:cs typeface="Times New Roman" panose="02020603050405020304" pitchFamily="18" charset="0"/>
              </a:rPr>
              <a:t>bağımlısı çocukların sosyal ilişkileri zayıf olabilir. O nedenle bu öğrencileri oyunlara katmak, diğer çocuklara katılmalarını sağlamak sosyalleşmeleri anlamında önemlidir. </a:t>
            </a:r>
          </a:p>
          <a:p>
            <a:pPr marL="0" indent="0" algn="just">
              <a:buNone/>
            </a:pPr>
            <a:r>
              <a:rPr lang="tr-TR" sz="2600" dirty="0" smtClean="0">
                <a:latin typeface="Times New Roman" panose="02020603050405020304" pitchFamily="18" charset="0"/>
                <a:cs typeface="Times New Roman" panose="02020603050405020304" pitchFamily="18" charset="0"/>
              </a:rPr>
              <a:t>	Öğrencilerin </a:t>
            </a:r>
            <a:r>
              <a:rPr lang="tr-TR" sz="2600" dirty="0" smtClean="0">
                <a:latin typeface="Times New Roman" panose="02020603050405020304" pitchFamily="18" charset="0"/>
                <a:cs typeface="Times New Roman" panose="02020603050405020304" pitchFamily="18" charset="0"/>
              </a:rPr>
              <a:t>sportif, sanatsal faaliyetlere katılımı teşvik edilmelidir.</a:t>
            </a: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146609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latin typeface="Times New Roman" panose="02020603050405020304" pitchFamily="18" charset="0"/>
                <a:cs typeface="Times New Roman" panose="02020603050405020304" pitchFamily="18" charset="0"/>
              </a:rPr>
              <a:t>DİJİTAL ORTAMDA İHMAL VE İSTİSMAR</a:t>
            </a:r>
            <a:endParaRPr lang="tr-TR" sz="32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57200" y="1600200"/>
            <a:ext cx="8229600" cy="4565104"/>
          </a:xfrm>
        </p:spPr>
        <p:txBody>
          <a:bodyPr>
            <a:normAutofit/>
          </a:bodyPr>
          <a:lstStyle/>
          <a:p>
            <a:pPr marL="0" indent="0" algn="just">
              <a:buNone/>
            </a:pPr>
            <a:r>
              <a:rPr lang="tr-TR" sz="2600" dirty="0" smtClean="0">
                <a:latin typeface="Times New Roman" panose="02020603050405020304" pitchFamily="18" charset="0"/>
                <a:cs typeface="Times New Roman" panose="02020603050405020304" pitchFamily="18" charset="0"/>
              </a:rPr>
              <a:t>	Öğrencilerdeki </a:t>
            </a:r>
            <a:r>
              <a:rPr lang="tr-TR" sz="2600" dirty="0" smtClean="0">
                <a:latin typeface="Times New Roman" panose="02020603050405020304" pitchFamily="18" charset="0"/>
                <a:cs typeface="Times New Roman" panose="02020603050405020304" pitchFamily="18" charset="0"/>
              </a:rPr>
              <a:t>ani ruhsal değişimler de bize bilgi vermektedir. Birden içe kapanması, öfke duygusunun artması, yeme alışkanlığının değişimi, kişisel bakımının azalması, okul başarısında düşüşlerin yaşanması, arkadaşlık ilişkilerinde bozulmaların yaşanması vb. durumlar bize ipucu verebilir. </a:t>
            </a:r>
            <a:endParaRPr lang="tr-TR" sz="2600" dirty="0" smtClean="0">
              <a:latin typeface="Times New Roman" panose="02020603050405020304" pitchFamily="18" charset="0"/>
              <a:cs typeface="Times New Roman" panose="02020603050405020304" pitchFamily="18" charset="0"/>
            </a:endParaRPr>
          </a:p>
          <a:p>
            <a:pPr marL="0" indent="0" algn="just">
              <a:buNone/>
            </a:pPr>
            <a:r>
              <a:rPr lang="tr-TR" sz="2600" dirty="0">
                <a:latin typeface="Times New Roman" panose="02020603050405020304" pitchFamily="18" charset="0"/>
                <a:cs typeface="Times New Roman" panose="02020603050405020304" pitchFamily="18" charset="0"/>
              </a:rPr>
              <a:t>	</a:t>
            </a:r>
            <a:r>
              <a:rPr lang="tr-TR" sz="2600" dirty="0" smtClean="0">
                <a:latin typeface="Times New Roman" panose="02020603050405020304" pitchFamily="18" charset="0"/>
                <a:cs typeface="Times New Roman" panose="02020603050405020304" pitchFamily="18" charset="0"/>
              </a:rPr>
              <a:t>Bu </a:t>
            </a:r>
            <a:r>
              <a:rPr lang="tr-TR" sz="2600" dirty="0" smtClean="0">
                <a:latin typeface="Times New Roman" panose="02020603050405020304" pitchFamily="18" charset="0"/>
                <a:cs typeface="Times New Roman" panose="02020603050405020304" pitchFamily="18" charset="0"/>
              </a:rPr>
              <a:t>durumlarda varsa okul rehberlik servisine yoksa bir ruh sağlığı uzmanı ile görüşülmesi konusunda ailenin yönlendirilmesi yapılabilir.</a:t>
            </a: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038449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332656"/>
            <a:ext cx="8229600" cy="6381328"/>
          </a:xfrm>
        </p:spPr>
        <p:txBody>
          <a:bodyPr>
            <a:noAutofit/>
          </a:bodyPr>
          <a:lstStyle/>
          <a:p>
            <a:pPr marL="0" indent="0" algn="just">
              <a:buNone/>
            </a:pPr>
            <a:r>
              <a:rPr lang="tr-TR" sz="2600" b="1" dirty="0" smtClean="0">
                <a:latin typeface="Times New Roman" panose="02020603050405020304" pitchFamily="18" charset="0"/>
                <a:cs typeface="Times New Roman" panose="02020603050405020304" pitchFamily="18" charset="0"/>
              </a:rPr>
              <a:t>Türk Ceza Kanunu’nda;</a:t>
            </a:r>
          </a:p>
          <a:p>
            <a:pPr marL="0" indent="0" algn="just">
              <a:buNone/>
            </a:pPr>
            <a:r>
              <a:rPr lang="tr-TR" sz="2600" b="1" dirty="0" smtClean="0">
                <a:latin typeface="Times New Roman" panose="02020603050405020304" pitchFamily="18" charset="0"/>
                <a:cs typeface="Times New Roman" panose="02020603050405020304" pitchFamily="18" charset="0"/>
              </a:rPr>
              <a:t>Verileri </a:t>
            </a:r>
            <a:r>
              <a:rPr lang="tr-TR" sz="2600" b="1" dirty="0">
                <a:latin typeface="Times New Roman" panose="02020603050405020304" pitchFamily="18" charset="0"/>
                <a:cs typeface="Times New Roman" panose="02020603050405020304" pitchFamily="18" charset="0"/>
              </a:rPr>
              <a:t>hukuka aykırı olarak verme veya ele geçirme </a:t>
            </a:r>
            <a:endParaRPr lang="tr-TR" sz="2600" b="1" dirty="0" smtClean="0">
              <a:latin typeface="Times New Roman" panose="02020603050405020304" pitchFamily="18" charset="0"/>
              <a:cs typeface="Times New Roman" panose="02020603050405020304" pitchFamily="18" charset="0"/>
            </a:endParaRPr>
          </a:p>
          <a:p>
            <a:pPr marL="0" indent="0" algn="just">
              <a:buNone/>
            </a:pPr>
            <a:r>
              <a:rPr lang="tr-TR" sz="2600" b="1" dirty="0" smtClean="0">
                <a:latin typeface="Times New Roman" panose="02020603050405020304" pitchFamily="18" charset="0"/>
                <a:cs typeface="Times New Roman" panose="02020603050405020304" pitchFamily="18" charset="0"/>
              </a:rPr>
              <a:t>Madde 136</a:t>
            </a:r>
          </a:p>
          <a:p>
            <a:pPr marL="514350" indent="-514350" algn="just">
              <a:buAutoNum type="arabicParenBoth"/>
            </a:pPr>
            <a:r>
              <a:rPr lang="tr-TR" sz="2600" dirty="0" smtClean="0">
                <a:latin typeface="Times New Roman" panose="02020603050405020304" pitchFamily="18" charset="0"/>
                <a:cs typeface="Times New Roman" panose="02020603050405020304" pitchFamily="18" charset="0"/>
              </a:rPr>
              <a:t>Kişisel </a:t>
            </a:r>
            <a:r>
              <a:rPr lang="tr-TR" sz="2600" dirty="0">
                <a:latin typeface="Times New Roman" panose="02020603050405020304" pitchFamily="18" charset="0"/>
                <a:cs typeface="Times New Roman" panose="02020603050405020304" pitchFamily="18" charset="0"/>
              </a:rPr>
              <a:t>verileri, hukuka aykırı olarak bir başkasına veren, yayan veya ele geçiren kişi, iki yıldan dört yıla kadar hapis cezası ile </a:t>
            </a:r>
            <a:r>
              <a:rPr lang="tr-TR" sz="2600" dirty="0" smtClean="0">
                <a:latin typeface="Times New Roman" panose="02020603050405020304" pitchFamily="18" charset="0"/>
                <a:cs typeface="Times New Roman" panose="02020603050405020304" pitchFamily="18" charset="0"/>
              </a:rPr>
              <a:t>cezalandırılır.</a:t>
            </a:r>
          </a:p>
          <a:p>
            <a:pPr marL="514350" indent="-514350" algn="just">
              <a:buAutoNum type="arabicParenBoth"/>
            </a:pPr>
            <a:r>
              <a:rPr lang="tr-TR" sz="2600" dirty="0" smtClean="0">
                <a:latin typeface="Times New Roman" panose="02020603050405020304" pitchFamily="18" charset="0"/>
                <a:cs typeface="Times New Roman" panose="02020603050405020304" pitchFamily="18" charset="0"/>
              </a:rPr>
              <a:t>Suçun </a:t>
            </a:r>
            <a:r>
              <a:rPr lang="tr-TR" sz="2600" dirty="0">
                <a:latin typeface="Times New Roman" panose="02020603050405020304" pitchFamily="18" charset="0"/>
                <a:cs typeface="Times New Roman" panose="02020603050405020304" pitchFamily="18" charset="0"/>
              </a:rPr>
              <a:t>konusunun, Ceza Muhakemesi Kanununun 236 </a:t>
            </a:r>
            <a:r>
              <a:rPr lang="tr-TR" sz="2600" dirty="0" err="1">
                <a:latin typeface="Times New Roman" panose="02020603050405020304" pitchFamily="18" charset="0"/>
                <a:cs typeface="Times New Roman" panose="02020603050405020304" pitchFamily="18" charset="0"/>
              </a:rPr>
              <a:t>ncı</a:t>
            </a:r>
            <a:r>
              <a:rPr lang="tr-TR" sz="2600" dirty="0">
                <a:latin typeface="Times New Roman" panose="02020603050405020304" pitchFamily="18" charset="0"/>
                <a:cs typeface="Times New Roman" panose="02020603050405020304" pitchFamily="18" charset="0"/>
              </a:rPr>
              <a:t> maddesinin beşinci ve altıncı fıkraları uyarınca kayda alınan beyan ve görüntüler olması durumunda verilecek ceza bir kat artırılır. </a:t>
            </a:r>
          </a:p>
        </p:txBody>
      </p:sp>
    </p:spTree>
    <p:extLst>
      <p:ext uri="{BB962C8B-B14F-4D97-AF65-F5344CB8AC3E}">
        <p14:creationId xmlns:p14="http://schemas.microsoft.com/office/powerpoint/2010/main" val="90830716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8229600" cy="6264696"/>
          </a:xfrm>
        </p:spPr>
        <p:txBody>
          <a:bodyPr>
            <a:noAutofit/>
          </a:bodyPr>
          <a:lstStyle/>
          <a:p>
            <a:pPr marL="0" indent="0" algn="just">
              <a:buNone/>
            </a:pPr>
            <a:r>
              <a:rPr lang="tr-TR" sz="2600" b="1" dirty="0" smtClean="0">
                <a:latin typeface="Times New Roman" panose="02020603050405020304" pitchFamily="18" charset="0"/>
                <a:cs typeface="Times New Roman" panose="02020603050405020304" pitchFamily="18" charset="0"/>
              </a:rPr>
              <a:t>Türk Ceza Kanunu’nda;</a:t>
            </a:r>
          </a:p>
          <a:p>
            <a:pPr marL="0" indent="0" algn="just">
              <a:buNone/>
            </a:pPr>
            <a:r>
              <a:rPr lang="tr-TR" sz="2600" b="1" dirty="0" smtClean="0">
                <a:latin typeface="Times New Roman" panose="02020603050405020304" pitchFamily="18" charset="0"/>
                <a:cs typeface="Times New Roman" panose="02020603050405020304" pitchFamily="18" charset="0"/>
              </a:rPr>
              <a:t>Kişiler </a:t>
            </a:r>
            <a:r>
              <a:rPr lang="tr-TR" sz="2600" b="1" dirty="0">
                <a:latin typeface="Times New Roman" panose="02020603050405020304" pitchFamily="18" charset="0"/>
                <a:cs typeface="Times New Roman" panose="02020603050405020304" pitchFamily="18" charset="0"/>
              </a:rPr>
              <a:t>arasındaki konuşmaların dinlenmesi ve kayda </a:t>
            </a:r>
            <a:r>
              <a:rPr lang="tr-TR" sz="2600" b="1" dirty="0" smtClean="0">
                <a:latin typeface="Times New Roman" panose="02020603050405020304" pitchFamily="18" charset="0"/>
                <a:cs typeface="Times New Roman" panose="02020603050405020304" pitchFamily="18" charset="0"/>
              </a:rPr>
              <a:t>alınması </a:t>
            </a:r>
          </a:p>
          <a:p>
            <a:pPr marL="0" indent="0" algn="just">
              <a:buNone/>
            </a:pPr>
            <a:r>
              <a:rPr lang="tr-TR" sz="2600" b="1" dirty="0" smtClean="0">
                <a:latin typeface="Times New Roman" panose="02020603050405020304" pitchFamily="18" charset="0"/>
                <a:cs typeface="Times New Roman" panose="02020603050405020304" pitchFamily="18" charset="0"/>
              </a:rPr>
              <a:t>Madde 133</a:t>
            </a:r>
          </a:p>
          <a:p>
            <a:pPr marL="0" indent="0" algn="just">
              <a:buNone/>
            </a:pPr>
            <a:r>
              <a:rPr lang="tr-TR" sz="2600" dirty="0" smtClean="0">
                <a:latin typeface="Times New Roman" panose="02020603050405020304" pitchFamily="18" charset="0"/>
                <a:cs typeface="Times New Roman" panose="02020603050405020304" pitchFamily="18" charset="0"/>
              </a:rPr>
              <a:t>(</a:t>
            </a:r>
            <a:r>
              <a:rPr lang="tr-TR" sz="2600" dirty="0">
                <a:latin typeface="Times New Roman" panose="02020603050405020304" pitchFamily="18" charset="0"/>
                <a:cs typeface="Times New Roman" panose="02020603050405020304" pitchFamily="18" charset="0"/>
              </a:rPr>
              <a:t>1) Kişiler arasındaki aleni olmayan konuşmaları, taraflardan herhangi birinin rızası olmaksızın bir aletle dinleyen veya bunları bir ses alma cihazı ile kaydeden kişi, iki yıldan beş yıla kadar hapis cezası ile cezalandırılır</a:t>
            </a:r>
            <a:r>
              <a:rPr lang="tr-TR" sz="2600" dirty="0" smtClean="0">
                <a:latin typeface="Times New Roman" panose="02020603050405020304" pitchFamily="18" charset="0"/>
                <a:cs typeface="Times New Roman" panose="02020603050405020304" pitchFamily="18" charset="0"/>
              </a:rPr>
              <a:t>.</a:t>
            </a:r>
          </a:p>
          <a:p>
            <a:pPr marL="0" indent="0" algn="just">
              <a:buNone/>
            </a:pPr>
            <a:r>
              <a:rPr lang="tr-TR" sz="2600" dirty="0" smtClean="0">
                <a:latin typeface="Times New Roman" panose="02020603050405020304" pitchFamily="18" charset="0"/>
                <a:cs typeface="Times New Roman" panose="02020603050405020304" pitchFamily="18" charset="0"/>
              </a:rPr>
              <a:t>(2</a:t>
            </a:r>
            <a:r>
              <a:rPr lang="tr-TR" sz="2600" dirty="0">
                <a:latin typeface="Times New Roman" panose="02020603050405020304" pitchFamily="18" charset="0"/>
                <a:cs typeface="Times New Roman" panose="02020603050405020304" pitchFamily="18" charset="0"/>
              </a:rPr>
              <a:t>) Katıldığı aleni olmayan bir söyleşiyi, diğer konuşanların rızası olmadan ses alma cihazı ile kayda alan kişi, altı aydan iki yıla kadar hapis veya adlî para cezası ile cezalandırılır</a:t>
            </a:r>
            <a:r>
              <a:rPr lang="tr-TR" sz="2600" dirty="0" smtClean="0">
                <a:latin typeface="Times New Roman" panose="02020603050405020304" pitchFamily="18" charset="0"/>
                <a:cs typeface="Times New Roman" panose="02020603050405020304" pitchFamily="18" charset="0"/>
              </a:rPr>
              <a:t>.</a:t>
            </a: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153067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6120680"/>
          </a:xfrm>
        </p:spPr>
        <p:txBody>
          <a:bodyPr>
            <a:noAutofit/>
          </a:bodyPr>
          <a:lstStyle/>
          <a:p>
            <a:pPr marL="0" indent="0" algn="just">
              <a:buNone/>
            </a:pPr>
            <a:r>
              <a:rPr lang="tr-TR" sz="2600" b="1" dirty="0">
                <a:latin typeface="Times New Roman" panose="02020603050405020304" pitchFamily="18" charset="0"/>
                <a:cs typeface="Times New Roman" panose="02020603050405020304" pitchFamily="18" charset="0"/>
              </a:rPr>
              <a:t>Türk Ceza Kanunu’nda;</a:t>
            </a:r>
          </a:p>
          <a:p>
            <a:pPr marL="0" indent="0" algn="just">
              <a:buNone/>
            </a:pPr>
            <a:r>
              <a:rPr lang="tr-TR" sz="2600" b="1" dirty="0" smtClean="0">
                <a:latin typeface="Times New Roman" panose="02020603050405020304" pitchFamily="18" charset="0"/>
                <a:cs typeface="Times New Roman" panose="02020603050405020304" pitchFamily="18" charset="0"/>
              </a:rPr>
              <a:t>Müstehcenlik</a:t>
            </a:r>
          </a:p>
          <a:p>
            <a:pPr marL="0" indent="0" algn="just">
              <a:buNone/>
            </a:pPr>
            <a:r>
              <a:rPr lang="tr-TR" sz="2600" dirty="0" smtClean="0">
                <a:latin typeface="Times New Roman" panose="02020603050405020304" pitchFamily="18" charset="0"/>
                <a:cs typeface="Times New Roman" panose="02020603050405020304" pitchFamily="18" charset="0"/>
              </a:rPr>
              <a:t> </a:t>
            </a:r>
            <a:r>
              <a:rPr lang="tr-TR" sz="2600" b="1" dirty="0">
                <a:latin typeface="Times New Roman" panose="02020603050405020304" pitchFamily="18" charset="0"/>
                <a:cs typeface="Times New Roman" panose="02020603050405020304" pitchFamily="18" charset="0"/>
              </a:rPr>
              <a:t>Madde 226- </a:t>
            </a:r>
            <a:r>
              <a:rPr lang="tr-TR" sz="2600" dirty="0">
                <a:latin typeface="Times New Roman" panose="02020603050405020304" pitchFamily="18" charset="0"/>
                <a:cs typeface="Times New Roman" panose="02020603050405020304" pitchFamily="18" charset="0"/>
              </a:rPr>
              <a:t>(1) a) Bir çocuğa müstehcen görüntü, yazı veya sözleri içeren ürünleri veren ya da bunların içeriğini gösteren, okuyan, okutan veya dinleten</a:t>
            </a:r>
            <a:r>
              <a:rPr lang="tr-TR" sz="2600" dirty="0" smtClean="0">
                <a:latin typeface="Times New Roman" panose="02020603050405020304" pitchFamily="18" charset="0"/>
                <a:cs typeface="Times New Roman" panose="02020603050405020304" pitchFamily="18" charset="0"/>
              </a:rPr>
              <a:t>,</a:t>
            </a:r>
          </a:p>
          <a:p>
            <a:pPr marL="0" indent="0" algn="just">
              <a:buNone/>
            </a:pPr>
            <a:r>
              <a:rPr lang="tr-TR" sz="2600" dirty="0" smtClean="0">
                <a:latin typeface="Times New Roman" panose="02020603050405020304" pitchFamily="18" charset="0"/>
                <a:cs typeface="Times New Roman" panose="02020603050405020304" pitchFamily="18" charset="0"/>
              </a:rPr>
              <a:t> </a:t>
            </a:r>
            <a:r>
              <a:rPr lang="tr-TR" sz="2600" dirty="0">
                <a:latin typeface="Times New Roman" panose="02020603050405020304" pitchFamily="18" charset="0"/>
                <a:cs typeface="Times New Roman" panose="02020603050405020304" pitchFamily="18" charset="0"/>
              </a:rPr>
              <a:t>b) Bunların içeriklerini çocukların girebileceği veya görebileceği yerlerde ya da alenen gösteren, görülebilecek şekilde sergileyen, okuyan, okutan, söyleyen, söyleten</a:t>
            </a:r>
            <a:r>
              <a:rPr lang="tr-TR" sz="2600" dirty="0" smtClean="0">
                <a:latin typeface="Times New Roman" panose="02020603050405020304" pitchFamily="18" charset="0"/>
                <a:cs typeface="Times New Roman" panose="02020603050405020304" pitchFamily="18" charset="0"/>
              </a:rPr>
              <a:t>,</a:t>
            </a:r>
          </a:p>
          <a:p>
            <a:pPr marL="0" indent="0" algn="just">
              <a:buNone/>
            </a:pPr>
            <a:r>
              <a:rPr lang="tr-TR" sz="2600" dirty="0">
                <a:latin typeface="Times New Roman" panose="02020603050405020304" pitchFamily="18" charset="0"/>
                <a:cs typeface="Times New Roman" panose="02020603050405020304" pitchFamily="18" charset="0"/>
              </a:rPr>
              <a:t>(2) Müstehcen görüntü, yazı veya sözleri basın ve yayın yolu ile yayınlayan veya yayınlanmasına aracılık eden kişi altı aydan üç yıla kadar hapis ve </a:t>
            </a:r>
            <a:r>
              <a:rPr lang="tr-TR" sz="2600" dirty="0" smtClean="0">
                <a:latin typeface="Times New Roman" panose="02020603050405020304" pitchFamily="18" charset="0"/>
                <a:cs typeface="Times New Roman" panose="02020603050405020304" pitchFamily="18" charset="0"/>
              </a:rPr>
              <a:t>beş bin </a:t>
            </a:r>
            <a:r>
              <a:rPr lang="tr-TR" sz="2600" dirty="0">
                <a:latin typeface="Times New Roman" panose="02020603050405020304" pitchFamily="18" charset="0"/>
                <a:cs typeface="Times New Roman" panose="02020603050405020304" pitchFamily="18" charset="0"/>
              </a:rPr>
              <a:t>güne kadar adlî para cezası ile cezalandırılır.</a:t>
            </a:r>
          </a:p>
        </p:txBody>
      </p:sp>
    </p:spTree>
    <p:extLst>
      <p:ext uri="{BB962C8B-B14F-4D97-AF65-F5344CB8AC3E}">
        <p14:creationId xmlns:p14="http://schemas.microsoft.com/office/powerpoint/2010/main" val="1413962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idx="4294967295"/>
          </p:nvPr>
        </p:nvSpPr>
        <p:spPr/>
        <p:txBody>
          <a:bodyPr>
            <a:normAutofit/>
          </a:bodyPr>
          <a:lstStyle/>
          <a:p>
            <a:r>
              <a:rPr lang="tr-TR" altLang="tr-TR" sz="3600" b="1" dirty="0" smtClean="0">
                <a:latin typeface="Times New Roman" panose="02020603050405020304" pitchFamily="18" charset="0"/>
                <a:cs typeface="Times New Roman" panose="02020603050405020304" pitchFamily="18" charset="0"/>
              </a:rPr>
              <a:t>İyi Dokunma</a:t>
            </a:r>
          </a:p>
        </p:txBody>
      </p:sp>
      <p:sp>
        <p:nvSpPr>
          <p:cNvPr id="78851" name="Rectangle 3"/>
          <p:cNvSpPr>
            <a:spLocks noGrp="1" noChangeArrowheads="1"/>
          </p:cNvSpPr>
          <p:nvPr>
            <p:ph type="body" idx="4294967295"/>
          </p:nvPr>
        </p:nvSpPr>
        <p:spPr>
          <a:xfrm>
            <a:off x="457200" y="1219200"/>
            <a:ext cx="8229600" cy="4525963"/>
          </a:xfrm>
        </p:spPr>
        <p:txBody>
          <a:bodyPr>
            <a:normAutofit/>
          </a:bodyPr>
          <a:lstStyle/>
          <a:p>
            <a:pPr marL="0" indent="0" algn="just">
              <a:buNone/>
            </a:pPr>
            <a:r>
              <a:rPr lang="tr-TR" altLang="tr-TR" sz="2600" dirty="0" smtClean="0">
                <a:latin typeface="Times New Roman" panose="02020603050405020304" pitchFamily="18" charset="0"/>
                <a:cs typeface="Times New Roman" panose="02020603050405020304" pitchFamily="18" charset="0"/>
              </a:rPr>
              <a:t>Sevdiğin kişilerin sarılması ve öpmesi güzel bir </a:t>
            </a:r>
            <a:r>
              <a:rPr lang="tr-TR" altLang="tr-TR" sz="2600" dirty="0" smtClean="0">
                <a:latin typeface="Times New Roman" panose="02020603050405020304" pitchFamily="18" charset="0"/>
                <a:cs typeface="Times New Roman" panose="02020603050405020304" pitchFamily="18" charset="0"/>
              </a:rPr>
              <a:t>şeydir.</a:t>
            </a:r>
            <a:endParaRPr lang="tr-TR" altLang="tr-TR" sz="2600" dirty="0" smtClean="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ü"/>
            </a:pPr>
            <a:r>
              <a:rPr lang="tr-TR" altLang="tr-TR" sz="2600" dirty="0" smtClean="0">
                <a:latin typeface="Times New Roman" panose="02020603050405020304" pitchFamily="18" charset="0"/>
                <a:cs typeface="Times New Roman" panose="02020603050405020304" pitchFamily="18" charset="0"/>
              </a:rPr>
              <a:t>Uyandığında annenin sana sarılması ve </a:t>
            </a:r>
            <a:r>
              <a:rPr lang="tr-TR" altLang="tr-TR" sz="2600" dirty="0" smtClean="0">
                <a:latin typeface="Times New Roman" panose="02020603050405020304" pitchFamily="18" charset="0"/>
                <a:cs typeface="Times New Roman" panose="02020603050405020304" pitchFamily="18" charset="0"/>
              </a:rPr>
              <a:t>öpmesi,</a:t>
            </a:r>
            <a:endParaRPr lang="tr-TR" altLang="tr-TR" sz="2600" dirty="0" smtClean="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ü"/>
            </a:pPr>
            <a:r>
              <a:rPr lang="tr-TR" altLang="tr-TR" sz="2600" dirty="0" smtClean="0">
                <a:latin typeface="Times New Roman" panose="02020603050405020304" pitchFamily="18" charset="0"/>
                <a:cs typeface="Times New Roman" panose="02020603050405020304" pitchFamily="18" charset="0"/>
              </a:rPr>
              <a:t>Babanın iyi geceler dilemek için sarılması ve </a:t>
            </a:r>
            <a:r>
              <a:rPr lang="tr-TR" altLang="tr-TR" sz="2600" dirty="0" smtClean="0">
                <a:latin typeface="Times New Roman" panose="02020603050405020304" pitchFamily="18" charset="0"/>
                <a:cs typeface="Times New Roman" panose="02020603050405020304" pitchFamily="18" charset="0"/>
              </a:rPr>
              <a:t>öpmesi,</a:t>
            </a:r>
            <a:endParaRPr lang="tr-TR" altLang="tr-TR" sz="2600" dirty="0" smtClean="0">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ü"/>
            </a:pPr>
            <a:r>
              <a:rPr lang="tr-TR" altLang="tr-TR" sz="2600" dirty="0" smtClean="0">
                <a:latin typeface="Times New Roman" panose="02020603050405020304" pitchFamily="18" charset="0"/>
                <a:cs typeface="Times New Roman" panose="02020603050405020304" pitchFamily="18" charset="0"/>
              </a:rPr>
              <a:t>Anneanne ve dedenin ziyarete geldiklerinde herkesin birbirini kucaklaması ve </a:t>
            </a:r>
            <a:r>
              <a:rPr lang="tr-TR" altLang="tr-TR" sz="2600" dirty="0" smtClean="0">
                <a:latin typeface="Times New Roman" panose="02020603050405020304" pitchFamily="18" charset="0"/>
                <a:cs typeface="Times New Roman" panose="02020603050405020304" pitchFamily="18" charset="0"/>
              </a:rPr>
              <a:t>öpmesi,</a:t>
            </a:r>
            <a:endParaRPr lang="tr-TR" altLang="tr-TR" sz="2600" dirty="0" smtClean="0">
              <a:latin typeface="Times New Roman" panose="02020603050405020304" pitchFamily="18" charset="0"/>
              <a:cs typeface="Times New Roman" panose="02020603050405020304" pitchFamily="18" charset="0"/>
            </a:endParaRPr>
          </a:p>
        </p:txBody>
      </p:sp>
      <p:pic>
        <p:nvPicPr>
          <p:cNvPr id="78852" name="3 Resim" descr="slide0001_image004.jpg"/>
          <p:cNvPicPr>
            <a:picLocks noChangeAspect="1"/>
          </p:cNvPicPr>
          <p:nvPr/>
        </p:nvPicPr>
        <p:blipFill>
          <a:blip r:embed="rId2">
            <a:extLst>
              <a:ext uri="{28A0092B-C50C-407E-A947-70E740481C1C}">
                <a14:useLocalDpi xmlns:a14="http://schemas.microsoft.com/office/drawing/2010/main" val="0"/>
              </a:ext>
            </a:extLst>
          </a:blip>
          <a:srcRect b="19118"/>
          <a:stretch>
            <a:fillRect/>
          </a:stretch>
        </p:blipFill>
        <p:spPr bwMode="auto">
          <a:xfrm rot="10413856" flipV="1">
            <a:off x="6940550" y="5068888"/>
            <a:ext cx="213677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853" name="Picture 5" descr="C:\Users\user\Desktop\ci resimler\i (2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0"/>
            <a:ext cx="2447925"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58013515"/>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DİJİTAL MAHREMİYET KAYNAKÇA</a:t>
            </a:r>
          </a:p>
        </p:txBody>
      </p:sp>
      <p:sp>
        <p:nvSpPr>
          <p:cNvPr id="3" name="İçerik Yer Tutucusu 2"/>
          <p:cNvSpPr>
            <a:spLocks noGrp="1"/>
          </p:cNvSpPr>
          <p:nvPr>
            <p:ph idx="1"/>
          </p:nvPr>
        </p:nvSpPr>
        <p:spPr>
          <a:xfrm>
            <a:off x="457200" y="1268760"/>
            <a:ext cx="8229600" cy="4857403"/>
          </a:xfrm>
        </p:spPr>
        <p:txBody>
          <a:bodyPr>
            <a:normAutofit/>
          </a:bodyPr>
          <a:lstStyle/>
          <a:p>
            <a:pPr marL="457200" indent="-457200" algn="just">
              <a:buFont typeface="+mj-lt"/>
              <a:buAutoNum type="arabicPeriod"/>
            </a:pPr>
            <a:r>
              <a:rPr lang="tr-TR" sz="1600" dirty="0">
                <a:latin typeface="Times New Roman" panose="02020603050405020304" pitchFamily="18" charset="0"/>
                <a:cs typeface="Times New Roman" panose="02020603050405020304" pitchFamily="18" charset="0"/>
              </a:rPr>
              <a:t>Güran Yiğitbaşı, K. (2022) Haberde Çocuk ve Mahremiyet. Ş. Albayrak, </a:t>
            </a:r>
            <a:r>
              <a:rPr lang="tr-TR" sz="1600" i="1" dirty="0">
                <a:latin typeface="Times New Roman" panose="02020603050405020304" pitchFamily="18" charset="0"/>
                <a:cs typeface="Times New Roman" panose="02020603050405020304" pitchFamily="18" charset="0"/>
              </a:rPr>
              <a:t>Tüm yönleriyle mahremiyet </a:t>
            </a:r>
            <a:r>
              <a:rPr lang="tr-TR" sz="1600" dirty="0">
                <a:latin typeface="Times New Roman" panose="02020603050405020304" pitchFamily="18" charset="0"/>
                <a:cs typeface="Times New Roman" panose="02020603050405020304" pitchFamily="18" charset="0"/>
              </a:rPr>
              <a:t>(</a:t>
            </a:r>
            <a:r>
              <a:rPr lang="tr-TR" sz="1600" dirty="0" err="1">
                <a:latin typeface="Times New Roman" panose="02020603050405020304" pitchFamily="18" charset="0"/>
                <a:cs typeface="Times New Roman" panose="02020603050405020304" pitchFamily="18" charset="0"/>
              </a:rPr>
              <a:t>ss</a:t>
            </a:r>
            <a:r>
              <a:rPr lang="tr-TR" sz="1600" dirty="0">
                <a:latin typeface="Times New Roman" panose="02020603050405020304" pitchFamily="18" charset="0"/>
                <a:cs typeface="Times New Roman" panose="02020603050405020304" pitchFamily="18" charset="0"/>
              </a:rPr>
              <a:t>. 365-386). Ankara: Artı 6 Medya Reklam Matbaa.</a:t>
            </a:r>
          </a:p>
          <a:p>
            <a:pPr marL="457200" indent="-457200" algn="just">
              <a:buFont typeface="+mj-lt"/>
              <a:buAutoNum type="arabicPeriod"/>
            </a:pPr>
            <a:r>
              <a:rPr lang="tr-TR" sz="1600" dirty="0">
                <a:latin typeface="Times New Roman" panose="02020603050405020304" pitchFamily="18" charset="0"/>
                <a:cs typeface="Times New Roman" panose="02020603050405020304" pitchFamily="18" charset="0"/>
              </a:rPr>
              <a:t>Özel Eğitim ve Rehberlik Hizmetleri Genel Müdürlüğü, ‘Güvenli İnternet Kullanımı’, Aile Eğitim Serisi, (</a:t>
            </a:r>
            <a:r>
              <a:rPr lang="tr-TR" sz="1600" dirty="0" err="1">
                <a:latin typeface="Times New Roman" panose="02020603050405020304" pitchFamily="18" charset="0"/>
                <a:cs typeface="Times New Roman" panose="02020603050405020304" pitchFamily="18" charset="0"/>
              </a:rPr>
              <a:t>t.y</a:t>
            </a:r>
            <a:r>
              <a:rPr lang="tr-TR" sz="1600" dirty="0">
                <a:latin typeface="Times New Roman" panose="02020603050405020304" pitchFamily="18" charset="0"/>
                <a:cs typeface="Times New Roman" panose="02020603050405020304" pitchFamily="18" charset="0"/>
              </a:rPr>
              <a:t>.)</a:t>
            </a:r>
          </a:p>
          <a:p>
            <a:pPr marL="457200" indent="-457200" algn="just">
              <a:buFont typeface="+mj-lt"/>
              <a:buAutoNum type="arabicPeriod"/>
            </a:pPr>
            <a:r>
              <a:rPr lang="tr-TR" sz="1600" dirty="0">
                <a:latin typeface="Times New Roman" panose="02020603050405020304" pitchFamily="18" charset="0"/>
                <a:cs typeface="Times New Roman" panose="02020603050405020304" pitchFamily="18" charset="0"/>
              </a:rPr>
              <a:t>Özel Eğitim ve Rehberlik Hizmetleri Genel Müdürlüğü, ‘Çocuklarımız İçin Bilinçli İnternet Kullanımı’(</a:t>
            </a:r>
            <a:r>
              <a:rPr lang="tr-TR" sz="1600" dirty="0" err="1">
                <a:latin typeface="Times New Roman" panose="02020603050405020304" pitchFamily="18" charset="0"/>
                <a:cs typeface="Times New Roman" panose="02020603050405020304" pitchFamily="18" charset="0"/>
              </a:rPr>
              <a:t>t.y</a:t>
            </a:r>
            <a:r>
              <a:rPr lang="tr-TR" sz="1600" dirty="0" smtClean="0">
                <a:latin typeface="Times New Roman" panose="02020603050405020304" pitchFamily="18" charset="0"/>
                <a:cs typeface="Times New Roman" panose="02020603050405020304" pitchFamily="18" charset="0"/>
              </a:rPr>
              <a:t>.)</a:t>
            </a:r>
          </a:p>
          <a:p>
            <a:pPr marL="457200" indent="-457200" algn="just">
              <a:buFont typeface="+mj-lt"/>
              <a:buAutoNum type="arabicPeriod"/>
            </a:pPr>
            <a:r>
              <a:rPr lang="tr-TR" sz="1600" dirty="0" smtClean="0">
                <a:latin typeface="Times New Roman" panose="02020603050405020304" pitchFamily="18" charset="0"/>
                <a:cs typeface="Times New Roman" panose="02020603050405020304" pitchFamily="18" charset="0"/>
              </a:rPr>
              <a:t>Bilgi </a:t>
            </a:r>
            <a:r>
              <a:rPr lang="tr-TR" sz="1600" dirty="0">
                <a:latin typeface="Times New Roman" panose="02020603050405020304" pitchFamily="18" charset="0"/>
                <a:cs typeface="Times New Roman" panose="02020603050405020304" pitchFamily="18" charset="0"/>
              </a:rPr>
              <a:t>Teknolojileri ve İletişim Kurumu, Güvenli İnternet Merkezi, ‘ Dijital Mahremiyet’ (Ocak, 2021) </a:t>
            </a:r>
            <a:endParaRPr lang="tr-TR" sz="1600"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tr-TR" sz="1600" dirty="0" smtClean="0">
                <a:latin typeface="Times New Roman" panose="02020603050405020304" pitchFamily="18" charset="0"/>
                <a:cs typeface="Times New Roman" panose="02020603050405020304" pitchFamily="18" charset="0"/>
              </a:rPr>
              <a:t>Çıtak </a:t>
            </a:r>
            <a:r>
              <a:rPr lang="tr-TR" sz="1600" dirty="0">
                <a:latin typeface="Times New Roman" panose="02020603050405020304" pitchFamily="18" charset="0"/>
                <a:cs typeface="Times New Roman" panose="02020603050405020304" pitchFamily="18" charset="0"/>
              </a:rPr>
              <a:t>Bilgin N., Tokur Kesgin M. ve Ak B. (2018).</a:t>
            </a:r>
            <a:r>
              <a:rPr lang="tr-TR" sz="1600" i="1" dirty="0">
                <a:latin typeface="Times New Roman" panose="02020603050405020304" pitchFamily="18" charset="0"/>
                <a:cs typeface="Times New Roman" panose="02020603050405020304" pitchFamily="18" charset="0"/>
              </a:rPr>
              <a:t>Yetişkinlerin İnternet Kullanma Durumu ve Bazı </a:t>
            </a:r>
            <a:r>
              <a:rPr lang="tr-TR" sz="1600" i="1" dirty="0" err="1">
                <a:latin typeface="Times New Roman" panose="02020603050405020304" pitchFamily="18" charset="0"/>
                <a:cs typeface="Times New Roman" panose="02020603050405020304" pitchFamily="18" charset="0"/>
              </a:rPr>
              <a:t>Sosyo</a:t>
            </a:r>
            <a:r>
              <a:rPr lang="tr-TR" sz="1600" i="1" dirty="0">
                <a:latin typeface="Times New Roman" panose="02020603050405020304" pitchFamily="18" charset="0"/>
                <a:cs typeface="Times New Roman" panose="02020603050405020304" pitchFamily="18" charset="0"/>
              </a:rPr>
              <a:t>-Demografik Değişkenler ile İlişkisi, </a:t>
            </a:r>
            <a:r>
              <a:rPr lang="tr-TR" sz="1600" dirty="0">
                <a:latin typeface="Times New Roman" panose="02020603050405020304" pitchFamily="18" charset="0"/>
                <a:cs typeface="Times New Roman" panose="02020603050405020304" pitchFamily="18" charset="0"/>
              </a:rPr>
              <a:t>Bolu.</a:t>
            </a:r>
          </a:p>
          <a:p>
            <a:pPr marL="457200" indent="-457200" algn="just">
              <a:buFont typeface="+mj-lt"/>
              <a:buAutoNum type="arabicPeriod"/>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610219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KİŞİSEL </a:t>
            </a:r>
            <a:r>
              <a:rPr lang="tr-TR" sz="26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SINIRLAR KAYNAKÇA</a:t>
            </a:r>
            <a:endParaRPr lang="tr-T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marL="514350" indent="-514350">
              <a:buFont typeface="+mj-lt"/>
              <a:buAutoNum type="arabicPeriod"/>
            </a:pPr>
            <a:r>
              <a:rPr lang="tr-TR" sz="1600" dirty="0">
                <a:hlinkClick r:id="rId2"/>
              </a:rPr>
              <a:t>https://</a:t>
            </a:r>
            <a:r>
              <a:rPr lang="tr-TR" sz="1600" dirty="0" smtClean="0">
                <a:hlinkClick r:id="rId2"/>
              </a:rPr>
              <a:t>hatayarge.meb.gov.tr/meb_iys_dosyalar/2022_05/09102138_Yhmal_ve_Ystismar.pdf</a:t>
            </a:r>
            <a:endParaRPr lang="tr-TR" sz="1600" dirty="0" smtClean="0"/>
          </a:p>
          <a:p>
            <a:pPr marL="514350" indent="-514350">
              <a:buFont typeface="+mj-lt"/>
              <a:buAutoNum type="arabicPeriod"/>
            </a:pPr>
            <a:r>
              <a:rPr lang="tr-TR" sz="1600" dirty="0">
                <a:hlinkClick r:id="rId3"/>
              </a:rPr>
              <a:t>https://</a:t>
            </a:r>
            <a:r>
              <a:rPr lang="tr-TR" sz="1600" dirty="0" smtClean="0">
                <a:hlinkClick r:id="rId3"/>
              </a:rPr>
              <a:t>cohum.giresun.edu.tr/Files/ckFiles/cohum-giresun-edu-tr/e%C4%9Fitim%20materyali%202.pdf</a:t>
            </a:r>
            <a:r>
              <a:rPr lang="tr-TR" sz="1600" dirty="0" smtClean="0"/>
              <a:t> </a:t>
            </a:r>
          </a:p>
          <a:p>
            <a:pPr marL="514350" indent="-514350">
              <a:buFont typeface="+mj-lt"/>
              <a:buAutoNum type="arabicPeriod"/>
            </a:pPr>
            <a:r>
              <a:rPr lang="tr-TR" sz="1600" dirty="0">
                <a:hlinkClick r:id="rId4"/>
              </a:rPr>
              <a:t>https://cocukistismari.wordpress.com/2013/09/30/5-altin-kural-cocuklari-cinsel-tacizden-koruyalim</a:t>
            </a:r>
            <a:r>
              <a:rPr lang="tr-TR" sz="1600" dirty="0" smtClean="0">
                <a:hlinkClick r:id="rId4"/>
              </a:rPr>
              <a:t>/</a:t>
            </a:r>
            <a:r>
              <a:rPr lang="tr-TR" sz="1600" dirty="0" smtClean="0"/>
              <a:t> </a:t>
            </a:r>
          </a:p>
          <a:p>
            <a:endParaRPr lang="tr-TR" dirty="0"/>
          </a:p>
        </p:txBody>
      </p:sp>
    </p:spTree>
    <p:extLst>
      <p:ext uri="{BB962C8B-B14F-4D97-AF65-F5344CB8AC3E}">
        <p14:creationId xmlns:p14="http://schemas.microsoft.com/office/powerpoint/2010/main" val="181594311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a:bodyPr>
          <a:lstStyle/>
          <a:p>
            <a:r>
              <a:rPr lang="tr-T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AİLEDE MAHREMİYET KAYNAKÇA</a:t>
            </a:r>
            <a:endParaRPr lang="tr-T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 name="İçerik Yer Tutucusu 1"/>
          <p:cNvSpPr>
            <a:spLocks noGrp="1"/>
          </p:cNvSpPr>
          <p:nvPr>
            <p:ph idx="1"/>
          </p:nvPr>
        </p:nvSpPr>
        <p:spPr>
          <a:xfrm>
            <a:off x="287524" y="1441640"/>
            <a:ext cx="8568952" cy="3024336"/>
          </a:xfrm>
        </p:spPr>
        <p:txBody>
          <a:bodyPr>
            <a:noAutofit/>
          </a:bodyPr>
          <a:lstStyle/>
          <a:p>
            <a:pPr marL="514350" indent="-514350">
              <a:buFont typeface="+mj-lt"/>
              <a:buAutoNum type="arabicPeriod"/>
            </a:pPr>
            <a:r>
              <a:rPr lang="tr-TR" sz="1600" dirty="0" smtClean="0">
                <a:solidFill>
                  <a:schemeClr val="tx1"/>
                </a:solidFill>
                <a:latin typeface="Times New Roman" panose="02020603050405020304" pitchFamily="18" charset="0"/>
                <a:cs typeface="Times New Roman" panose="02020603050405020304" pitchFamily="18" charset="0"/>
              </a:rPr>
              <a:t>Akın, M.K. (2022</a:t>
            </a:r>
            <a:r>
              <a:rPr lang="tr-TR" sz="1600" dirty="0">
                <a:solidFill>
                  <a:schemeClr val="tx1"/>
                </a:solidFill>
                <a:latin typeface="Times New Roman" panose="02020603050405020304" pitchFamily="18" charset="0"/>
                <a:cs typeface="Times New Roman" panose="02020603050405020304" pitchFamily="18" charset="0"/>
              </a:rPr>
              <a:t>). </a:t>
            </a:r>
            <a:r>
              <a:rPr lang="tr-TR" sz="1600" dirty="0" smtClean="0">
                <a:solidFill>
                  <a:schemeClr val="tx1"/>
                </a:solidFill>
                <a:latin typeface="Times New Roman" panose="02020603050405020304" pitchFamily="18" charset="0"/>
                <a:cs typeface="Times New Roman" panose="02020603050405020304" pitchFamily="18" charset="0"/>
              </a:rPr>
              <a:t>Ailede Mahremiyet</a:t>
            </a:r>
            <a:r>
              <a:rPr lang="tr-TR" sz="1600" dirty="0">
                <a:solidFill>
                  <a:schemeClr val="tx1"/>
                </a:solidFill>
                <a:latin typeface="Times New Roman" panose="02020603050405020304" pitchFamily="18" charset="0"/>
                <a:cs typeface="Times New Roman" panose="02020603050405020304" pitchFamily="18" charset="0"/>
              </a:rPr>
              <a:t>.  Doç. Dr. H. Şule ALBAYRAK (Ed.), Tüm </a:t>
            </a:r>
            <a:r>
              <a:rPr lang="tr-TR" sz="1600" dirty="0" smtClean="0">
                <a:solidFill>
                  <a:schemeClr val="tx1"/>
                </a:solidFill>
                <a:latin typeface="Times New Roman" panose="02020603050405020304" pitchFamily="18" charset="0"/>
                <a:cs typeface="Times New Roman" panose="02020603050405020304" pitchFamily="18" charset="0"/>
              </a:rPr>
              <a:t>Yönleriyle Mahremiyet </a:t>
            </a:r>
            <a:r>
              <a:rPr lang="tr-TR" sz="1600" dirty="0">
                <a:solidFill>
                  <a:schemeClr val="tx1"/>
                </a:solidFill>
                <a:latin typeface="Times New Roman" panose="02020603050405020304" pitchFamily="18" charset="0"/>
                <a:cs typeface="Times New Roman" panose="02020603050405020304" pitchFamily="18" charset="0"/>
              </a:rPr>
              <a:t>(s. </a:t>
            </a:r>
            <a:r>
              <a:rPr lang="tr-TR" sz="1600" dirty="0" smtClean="0">
                <a:solidFill>
                  <a:schemeClr val="tx1"/>
                </a:solidFill>
                <a:latin typeface="Times New Roman" panose="02020603050405020304" pitchFamily="18" charset="0"/>
                <a:cs typeface="Times New Roman" panose="02020603050405020304" pitchFamily="18" charset="0"/>
              </a:rPr>
              <a:t>387-403). </a:t>
            </a:r>
            <a:r>
              <a:rPr lang="tr-TR" sz="1600" dirty="0">
                <a:solidFill>
                  <a:srgbClr val="FF0000"/>
                </a:solidFill>
                <a:latin typeface="Times New Roman" panose="02020603050405020304" pitchFamily="18" charset="0"/>
                <a:cs typeface="Times New Roman" panose="02020603050405020304" pitchFamily="18" charset="0"/>
                <a:hlinkClick r:id="rId2"/>
              </a:rPr>
              <a:t>https://</a:t>
            </a:r>
            <a:r>
              <a:rPr lang="tr-TR" sz="1600" dirty="0" smtClean="0">
                <a:solidFill>
                  <a:srgbClr val="FF0000"/>
                </a:solidFill>
                <a:latin typeface="Times New Roman" panose="02020603050405020304" pitchFamily="18" charset="0"/>
                <a:cs typeface="Times New Roman" panose="02020603050405020304" pitchFamily="18" charset="0"/>
                <a:hlinkClick r:id="rId2"/>
              </a:rPr>
              <a:t>www.aile.gov.tr/media/99850/tum-yonleriyle-mahremiyet.pdf</a:t>
            </a:r>
            <a:endParaRPr lang="tr-TR" sz="1600" dirty="0" smtClean="0">
              <a:solidFill>
                <a:srgbClr val="FF0000"/>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tr-TR" sz="1600" dirty="0" smtClean="0">
                <a:solidFill>
                  <a:schemeClr val="tx1"/>
                </a:solidFill>
                <a:latin typeface="Times New Roman" panose="02020603050405020304" pitchFamily="18" charset="0"/>
                <a:cs typeface="Times New Roman" panose="02020603050405020304" pitchFamily="18" charset="0"/>
              </a:rPr>
              <a:t>Beder </a:t>
            </a:r>
            <a:r>
              <a:rPr lang="tr-TR" sz="1600" dirty="0" smtClean="0">
                <a:solidFill>
                  <a:schemeClr val="tx1"/>
                </a:solidFill>
                <a:latin typeface="Times New Roman" panose="02020603050405020304" pitchFamily="18" charset="0"/>
                <a:cs typeface="Times New Roman" panose="02020603050405020304" pitchFamily="18" charset="0"/>
              </a:rPr>
              <a:t>Şen, R. (2019). Aile Mahremiyeti ve Mahremiyetin </a:t>
            </a:r>
            <a:r>
              <a:rPr lang="tr-TR" sz="1600" dirty="0">
                <a:solidFill>
                  <a:schemeClr val="tx1"/>
                </a:solidFill>
                <a:latin typeface="Times New Roman" panose="02020603050405020304" pitchFamily="18" charset="0"/>
                <a:cs typeface="Times New Roman" panose="02020603050405020304" pitchFamily="18" charset="0"/>
              </a:rPr>
              <a:t>K</a:t>
            </a:r>
            <a:r>
              <a:rPr lang="tr-TR" sz="1600" dirty="0" smtClean="0">
                <a:solidFill>
                  <a:schemeClr val="tx1"/>
                </a:solidFill>
                <a:latin typeface="Times New Roman" panose="02020603050405020304" pitchFamily="18" charset="0"/>
                <a:cs typeface="Times New Roman" panose="02020603050405020304" pitchFamily="18" charset="0"/>
              </a:rPr>
              <a:t>orunması. Sorularla Mahremiyet Bilinci (s. 31-52). </a:t>
            </a:r>
            <a:r>
              <a:rPr lang="tr-TR" sz="1600" dirty="0" smtClean="0">
                <a:solidFill>
                  <a:srgbClr val="FF0000"/>
                </a:solidFill>
                <a:latin typeface="Times New Roman" panose="02020603050405020304" pitchFamily="18" charset="0"/>
                <a:cs typeface="Times New Roman" panose="02020603050405020304" pitchFamily="18" charset="0"/>
                <a:hlinkClick r:id="rId3"/>
              </a:rPr>
              <a:t>https</a:t>
            </a:r>
            <a:r>
              <a:rPr lang="tr-TR" sz="1600" dirty="0">
                <a:solidFill>
                  <a:srgbClr val="FF0000"/>
                </a:solidFill>
                <a:latin typeface="Times New Roman" panose="02020603050405020304" pitchFamily="18" charset="0"/>
                <a:cs typeface="Times New Roman" panose="02020603050405020304" pitchFamily="18" charset="0"/>
                <a:hlinkClick r:id="rId3"/>
              </a:rPr>
              <a:t>://</a:t>
            </a:r>
            <a:r>
              <a:rPr lang="tr-TR" sz="1600" dirty="0" smtClean="0">
                <a:solidFill>
                  <a:srgbClr val="FF0000"/>
                </a:solidFill>
                <a:latin typeface="Times New Roman" panose="02020603050405020304" pitchFamily="18" charset="0"/>
                <a:cs typeface="Times New Roman" panose="02020603050405020304" pitchFamily="18" charset="0"/>
                <a:hlinkClick r:id="rId3"/>
              </a:rPr>
              <a:t>yayin.diyanet.gov.tr/File/Download?path=sorularla_mahremiyet_bilinci.pdf&amp;id=420</a:t>
            </a:r>
            <a:r>
              <a:rPr lang="tr-TR" sz="1600" dirty="0" smtClean="0">
                <a:solidFill>
                  <a:srgbClr val="FF0000"/>
                </a:solidFill>
                <a:latin typeface="Times New Roman" panose="02020603050405020304" pitchFamily="18" charset="0"/>
                <a:cs typeface="Times New Roman" panose="02020603050405020304" pitchFamily="18" charset="0"/>
              </a:rPr>
              <a:t> </a:t>
            </a:r>
          </a:p>
          <a:p>
            <a:pPr marL="514350" indent="-514350">
              <a:buFont typeface="+mj-lt"/>
              <a:buAutoNum type="arabicPeriod"/>
            </a:pPr>
            <a:r>
              <a:rPr lang="tr-TR" sz="1600" dirty="0" smtClean="0">
                <a:solidFill>
                  <a:schemeClr val="tx1"/>
                </a:solidFill>
                <a:latin typeface="Times New Roman" panose="02020603050405020304" pitchFamily="18" charset="0"/>
                <a:cs typeface="Times New Roman" panose="02020603050405020304" pitchFamily="18" charset="0"/>
              </a:rPr>
              <a:t>Pehlivan</a:t>
            </a:r>
            <a:r>
              <a:rPr lang="tr-TR" sz="1600" dirty="0" smtClean="0">
                <a:solidFill>
                  <a:schemeClr val="tx1"/>
                </a:solidFill>
                <a:latin typeface="Times New Roman" panose="02020603050405020304" pitchFamily="18" charset="0"/>
                <a:cs typeface="Times New Roman" panose="02020603050405020304" pitchFamily="18" charset="0"/>
              </a:rPr>
              <a:t>, M. (2021). Ailede Mahremiyet Bilinci (PowerPoint Sunumu/PPT). </a:t>
            </a:r>
            <a:r>
              <a:rPr lang="tr-TR" sz="1600" dirty="0" smtClean="0">
                <a:solidFill>
                  <a:schemeClr val="tx1"/>
                </a:solidFill>
                <a:latin typeface="Times New Roman" panose="02020603050405020304" pitchFamily="18" charset="0"/>
                <a:cs typeface="Times New Roman" panose="02020603050405020304" pitchFamily="18" charset="0"/>
                <a:hlinkClick r:id="rId4"/>
              </a:rPr>
              <a:t>https://slideplayer.biz.tr/slide/18083062/</a:t>
            </a:r>
            <a:r>
              <a:rPr lang="tr-TR" sz="1600" dirty="0" smtClean="0">
                <a:solidFill>
                  <a:schemeClr val="tx1"/>
                </a:solidFill>
                <a:latin typeface="Times New Roman" panose="02020603050405020304" pitchFamily="18" charset="0"/>
                <a:cs typeface="Times New Roman" panose="02020603050405020304" pitchFamily="18" charset="0"/>
              </a:rPr>
              <a:t> </a:t>
            </a:r>
            <a:endParaRPr lang="tr-TR" sz="1600" dirty="0">
              <a:solidFill>
                <a:srgbClr val="FF0000"/>
              </a:solidFill>
              <a:latin typeface="Times New Roman" panose="02020603050405020304" pitchFamily="18" charset="0"/>
              <a:cs typeface="Times New Roman" panose="02020603050405020304" pitchFamily="18" charset="0"/>
            </a:endParaRPr>
          </a:p>
          <a:p>
            <a:pPr marL="514350" indent="-514350">
              <a:buFont typeface="+mj-lt"/>
              <a:buAutoNum type="arabicPeriod"/>
            </a:pPr>
            <a:endParaRPr lang="tr-TR" sz="1800" dirty="0">
              <a:solidFill>
                <a:srgbClr val="FF0000"/>
              </a:solidFill>
              <a:latin typeface="Times New Roman" panose="02020603050405020304" pitchFamily="18" charset="0"/>
              <a:cs typeface="Times New Roman" panose="02020603050405020304" pitchFamily="18" charset="0"/>
            </a:endParaRPr>
          </a:p>
          <a:p>
            <a:pPr marL="0" indent="0">
              <a:buNone/>
            </a:pPr>
            <a:endParaRPr lang="tr-TR" sz="1800" dirty="0">
              <a:solidFill>
                <a:srgbClr val="FF0000"/>
              </a:solidFill>
            </a:endParaRPr>
          </a:p>
          <a:p>
            <a:pPr marL="0" indent="0">
              <a:buNone/>
            </a:pPr>
            <a:endParaRPr lang="tr-TR" sz="1800" dirty="0">
              <a:solidFill>
                <a:srgbClr val="FF0000"/>
              </a:solidFill>
            </a:endParaRPr>
          </a:p>
          <a:p>
            <a:pPr marL="0" indent="0">
              <a:buNone/>
            </a:pPr>
            <a:endParaRPr lang="tr-TR" sz="1800" dirty="0">
              <a:solidFill>
                <a:srgbClr val="FF0000"/>
              </a:solidFill>
            </a:endParaRPr>
          </a:p>
        </p:txBody>
      </p:sp>
    </p:spTree>
    <p:extLst>
      <p:ext uri="{BB962C8B-B14F-4D97-AF65-F5344CB8AC3E}">
        <p14:creationId xmlns:p14="http://schemas.microsoft.com/office/powerpoint/2010/main" val="253774252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332656"/>
            <a:ext cx="8352928" cy="720080"/>
          </a:xfrm>
        </p:spPr>
        <p:txBody>
          <a:bodyPr>
            <a:noAutofit/>
          </a:bodyPr>
          <a:lstStyle/>
          <a:p>
            <a:r>
              <a:rPr lang="tr-T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ÇOCUK İHMAL VE İSTİSMARINDAN KORUNMA YOLLARI KAYNAKÇA</a:t>
            </a:r>
            <a:endParaRPr lang="tr-TR" sz="2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323528" y="1340768"/>
            <a:ext cx="8280920" cy="4536504"/>
          </a:xfrm>
        </p:spPr>
        <p:txBody>
          <a:bodyPr>
            <a:noAutofit/>
          </a:bodyPr>
          <a:lstStyle/>
          <a:p>
            <a:pPr>
              <a:buFont typeface="+mj-lt"/>
              <a:buAutoNum type="arabicPeriod"/>
            </a:pPr>
            <a:r>
              <a:rPr lang="tr-TR" sz="1500" b="0" dirty="0" smtClean="0">
                <a:solidFill>
                  <a:schemeClr val="tx1">
                    <a:lumMod val="95000"/>
                    <a:lumOff val="5000"/>
                  </a:schemeClr>
                </a:solidFill>
                <a:latin typeface="Times New Roman" panose="02020603050405020304" pitchFamily="18" charset="0"/>
                <a:cs typeface="Times New Roman" panose="02020603050405020304" pitchFamily="18" charset="0"/>
              </a:rPr>
              <a:t>Aktay</a:t>
            </a:r>
            <a:r>
              <a:rPr lang="tr-TR" sz="1500" b="0" dirty="0">
                <a:solidFill>
                  <a:schemeClr val="tx1">
                    <a:lumMod val="95000"/>
                    <a:lumOff val="5000"/>
                  </a:schemeClr>
                </a:solidFill>
                <a:latin typeface="Times New Roman" panose="02020603050405020304" pitchFamily="18" charset="0"/>
                <a:cs typeface="Times New Roman" panose="02020603050405020304" pitchFamily="18" charset="0"/>
              </a:rPr>
              <a:t>, M. (2020). İstismar ve İhmalin Çocuk Üzerindeki Etkileri ve Tedavisi . Gelişim ve Psikoloji Dergisi , 1 (2) , 169-184 . </a:t>
            </a:r>
            <a:r>
              <a:rPr lang="tr-TR" sz="1500" b="0" dirty="0" err="1">
                <a:solidFill>
                  <a:schemeClr val="tx1">
                    <a:lumMod val="95000"/>
                    <a:lumOff val="5000"/>
                  </a:schemeClr>
                </a:solidFill>
                <a:latin typeface="Times New Roman" panose="02020603050405020304" pitchFamily="18" charset="0"/>
                <a:cs typeface="Times New Roman" panose="02020603050405020304" pitchFamily="18" charset="0"/>
              </a:rPr>
              <a:t>Retrieved</a:t>
            </a:r>
            <a:r>
              <a:rPr lang="tr-TR" sz="1500" b="0" dirty="0">
                <a:solidFill>
                  <a:schemeClr val="tx1">
                    <a:lumMod val="95000"/>
                    <a:lumOff val="5000"/>
                  </a:schemeClr>
                </a:solidFill>
                <a:latin typeface="Times New Roman" panose="02020603050405020304" pitchFamily="18" charset="0"/>
                <a:cs typeface="Times New Roman" panose="02020603050405020304" pitchFamily="18" charset="0"/>
              </a:rPr>
              <a:t> </a:t>
            </a:r>
            <a:r>
              <a:rPr lang="tr-TR" sz="1500" b="0" dirty="0" err="1">
                <a:solidFill>
                  <a:schemeClr val="tx1">
                    <a:lumMod val="95000"/>
                    <a:lumOff val="5000"/>
                  </a:schemeClr>
                </a:solidFill>
                <a:latin typeface="Times New Roman" panose="02020603050405020304" pitchFamily="18" charset="0"/>
                <a:cs typeface="Times New Roman" panose="02020603050405020304" pitchFamily="18" charset="0"/>
              </a:rPr>
              <a:t>from</a:t>
            </a:r>
            <a:r>
              <a:rPr lang="tr-TR" sz="1500" b="0" dirty="0">
                <a:solidFill>
                  <a:schemeClr val="tx1">
                    <a:lumMod val="95000"/>
                    <a:lumOff val="5000"/>
                  </a:schemeClr>
                </a:solidFill>
                <a:latin typeface="Times New Roman" panose="02020603050405020304" pitchFamily="18" charset="0"/>
                <a:cs typeface="Times New Roman" panose="02020603050405020304" pitchFamily="18" charset="0"/>
              </a:rPr>
              <a:t> </a:t>
            </a:r>
            <a:r>
              <a:rPr lang="tr-TR" sz="1500" b="0" dirty="0" smtClean="0">
                <a:solidFill>
                  <a:schemeClr val="tx1">
                    <a:lumMod val="95000"/>
                    <a:lumOff val="5000"/>
                  </a:schemeClr>
                </a:solidFill>
                <a:latin typeface="Times New Roman" panose="02020603050405020304" pitchFamily="18" charset="0"/>
                <a:cs typeface="Times New Roman" panose="02020603050405020304" pitchFamily="18" charset="0"/>
                <a:hlinkClick r:id="rId2"/>
              </a:rPr>
              <a:t>https</a:t>
            </a:r>
            <a:r>
              <a:rPr lang="tr-TR" sz="1500" b="0" dirty="0">
                <a:solidFill>
                  <a:schemeClr val="tx1">
                    <a:lumMod val="95000"/>
                    <a:lumOff val="5000"/>
                  </a:schemeClr>
                </a:solidFill>
                <a:latin typeface="Times New Roman" panose="02020603050405020304" pitchFamily="18" charset="0"/>
                <a:cs typeface="Times New Roman" panose="02020603050405020304" pitchFamily="18" charset="0"/>
                <a:hlinkClick r:id="rId2"/>
              </a:rPr>
              <a:t>://</a:t>
            </a:r>
            <a:r>
              <a:rPr lang="tr-TR" sz="1500" b="0" dirty="0" smtClean="0">
                <a:solidFill>
                  <a:schemeClr val="tx1">
                    <a:lumMod val="95000"/>
                    <a:lumOff val="5000"/>
                  </a:schemeClr>
                </a:solidFill>
                <a:latin typeface="Times New Roman" panose="02020603050405020304" pitchFamily="18" charset="0"/>
                <a:cs typeface="Times New Roman" panose="02020603050405020304" pitchFamily="18" charset="0"/>
                <a:hlinkClick r:id="rId2"/>
              </a:rPr>
              <a:t>dergipark.org.tr/en/pub/gpd/issue/54914/774648</a:t>
            </a:r>
            <a:endParaRPr lang="tr-TR" sz="1500" b="0"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a:buFont typeface="+mj-lt"/>
              <a:buAutoNum type="arabicPeriod"/>
            </a:pPr>
            <a:r>
              <a:rPr lang="tr-TR" sz="1500" b="0" dirty="0">
                <a:solidFill>
                  <a:schemeClr val="tx1">
                    <a:lumMod val="95000"/>
                    <a:lumOff val="5000"/>
                  </a:schemeClr>
                </a:solidFill>
                <a:latin typeface="Times New Roman" panose="02020603050405020304" pitchFamily="18" charset="0"/>
                <a:cs typeface="Times New Roman" panose="02020603050405020304" pitchFamily="18" charset="0"/>
              </a:rPr>
              <a:t>Alpaslan, A.H. (2014). Çocukluk döneminde cinsel istismar. Kocatepe Tıp Dergisi, 15(2), 194- 201</a:t>
            </a:r>
            <a:r>
              <a:rPr lang="tr-TR" sz="1500" b="0" dirty="0" smtClean="0">
                <a:solidFill>
                  <a:schemeClr val="tx1">
                    <a:lumMod val="95000"/>
                    <a:lumOff val="5000"/>
                  </a:schemeClr>
                </a:solidFill>
                <a:latin typeface="Times New Roman" panose="02020603050405020304" pitchFamily="18" charset="0"/>
                <a:cs typeface="Times New Roman" panose="02020603050405020304" pitchFamily="18" charset="0"/>
              </a:rPr>
              <a:t>.</a:t>
            </a:r>
          </a:p>
          <a:p>
            <a:pPr>
              <a:buFont typeface="+mj-lt"/>
              <a:buAutoNum type="arabicPeriod"/>
            </a:pPr>
            <a:r>
              <a:rPr lang="tr-TR" sz="1500" b="0" dirty="0" smtClean="0">
                <a:solidFill>
                  <a:schemeClr val="tx1">
                    <a:lumMod val="95000"/>
                    <a:lumOff val="5000"/>
                  </a:schemeClr>
                </a:solidFill>
                <a:latin typeface="Times New Roman" panose="02020603050405020304" pitchFamily="18" charset="0"/>
                <a:cs typeface="Times New Roman" panose="02020603050405020304" pitchFamily="18" charset="0"/>
              </a:rPr>
              <a:t>Bilecik Rehberlik Ve Araştırma Merkezi. ‘Bilecik Rehberlik Ve Araştırma Merkezi’. Erişim</a:t>
            </a:r>
            <a:r>
              <a:rPr lang="tr-TR" sz="1500" b="0" dirty="0">
                <a:solidFill>
                  <a:schemeClr val="tx1">
                    <a:lumMod val="95000"/>
                    <a:lumOff val="5000"/>
                  </a:schemeClr>
                </a:solidFill>
                <a:latin typeface="Times New Roman" panose="02020603050405020304" pitchFamily="18" charset="0"/>
                <a:cs typeface="Times New Roman" panose="02020603050405020304" pitchFamily="18" charset="0"/>
              </a:rPr>
              <a:t>: 22 Aralık 2022, </a:t>
            </a:r>
            <a:r>
              <a:rPr lang="tr-TR" sz="1500" b="0" u="sng" dirty="0">
                <a:solidFill>
                  <a:schemeClr val="tx1">
                    <a:lumMod val="65000"/>
                    <a:lumOff val="35000"/>
                  </a:schemeClr>
                </a:solidFill>
                <a:latin typeface="Times New Roman" panose="02020603050405020304" pitchFamily="18" charset="0"/>
                <a:cs typeface="Times New Roman" panose="02020603050405020304" pitchFamily="18" charset="0"/>
              </a:rPr>
              <a:t>https://bilecikram.meb.k12.tr/meb_iys_dosyalar/11/01/130586/dosyalar/2017_10/17145159_Yhmal_ve_Ystismar.pdf</a:t>
            </a:r>
            <a:endParaRPr lang="tr-TR" sz="1500" b="0" u="sng" dirty="0" smtClean="0">
              <a:solidFill>
                <a:schemeClr val="tx1">
                  <a:lumMod val="65000"/>
                  <a:lumOff val="35000"/>
                </a:schemeClr>
              </a:solidFill>
              <a:latin typeface="Times New Roman" panose="02020603050405020304" pitchFamily="18" charset="0"/>
              <a:cs typeface="Times New Roman" panose="02020603050405020304" pitchFamily="18" charset="0"/>
            </a:endParaRPr>
          </a:p>
          <a:p>
            <a:pPr>
              <a:buFont typeface="+mj-lt"/>
              <a:buAutoNum type="arabicPeriod"/>
            </a:pPr>
            <a:r>
              <a:rPr lang="tr-TR" sz="1500" b="0" dirty="0" smtClean="0">
                <a:solidFill>
                  <a:schemeClr val="tx1">
                    <a:lumMod val="95000"/>
                    <a:lumOff val="5000"/>
                  </a:schemeClr>
                </a:solidFill>
                <a:latin typeface="Times New Roman" panose="02020603050405020304" pitchFamily="18" charset="0"/>
                <a:cs typeface="Times New Roman" panose="02020603050405020304" pitchFamily="18" charset="0"/>
              </a:rPr>
              <a:t>Çocuk </a:t>
            </a:r>
            <a:r>
              <a:rPr lang="tr-TR" sz="1500" b="0" dirty="0">
                <a:solidFill>
                  <a:schemeClr val="tx1">
                    <a:lumMod val="95000"/>
                    <a:lumOff val="5000"/>
                  </a:schemeClr>
                </a:solidFill>
                <a:latin typeface="Times New Roman" panose="02020603050405020304" pitchFamily="18" charset="0"/>
                <a:cs typeface="Times New Roman" panose="02020603050405020304" pitchFamily="18" charset="0"/>
              </a:rPr>
              <a:t>Koruma Kanunu (2005, 3 Temmuz). Resmi Gazete (Kanun No: 5395). Erişim adresi: </a:t>
            </a:r>
            <a:r>
              <a:rPr lang="tr-TR" sz="1500" b="0" dirty="0">
                <a:solidFill>
                  <a:schemeClr val="tx1">
                    <a:lumMod val="95000"/>
                    <a:lumOff val="5000"/>
                  </a:schemeClr>
                </a:solidFill>
                <a:latin typeface="Times New Roman" panose="02020603050405020304" pitchFamily="18" charset="0"/>
                <a:cs typeface="Times New Roman" panose="02020603050405020304" pitchFamily="18" charset="0"/>
                <a:hlinkClick r:id="rId3"/>
              </a:rPr>
              <a:t>https://</a:t>
            </a:r>
            <a:r>
              <a:rPr lang="tr-TR" sz="1500" b="0" dirty="0" smtClean="0">
                <a:solidFill>
                  <a:schemeClr val="tx1">
                    <a:lumMod val="95000"/>
                    <a:lumOff val="5000"/>
                  </a:schemeClr>
                </a:solidFill>
                <a:latin typeface="Times New Roman" panose="02020603050405020304" pitchFamily="18" charset="0"/>
                <a:cs typeface="Times New Roman" panose="02020603050405020304" pitchFamily="18" charset="0"/>
                <a:hlinkClick r:id="rId3"/>
              </a:rPr>
              <a:t>www.resmigazete.gov.tr/eskiler/2005/07/20050715-1.htm</a:t>
            </a:r>
            <a:endParaRPr lang="tr-TR" sz="1500" b="0"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a:buFont typeface="+mj-lt"/>
              <a:buAutoNum type="arabicPeriod"/>
            </a:pPr>
            <a:r>
              <a:rPr lang="tr-TR" sz="1500" b="0" dirty="0" err="1" smtClean="0">
                <a:solidFill>
                  <a:schemeClr val="tx1">
                    <a:lumMod val="95000"/>
                    <a:lumOff val="5000"/>
                  </a:schemeClr>
                </a:solidFill>
                <a:latin typeface="Times New Roman" panose="02020603050405020304" pitchFamily="18" charset="0"/>
                <a:cs typeface="Times New Roman" panose="02020603050405020304" pitchFamily="18" charset="0"/>
              </a:rPr>
              <a:t>Koçtürk</a:t>
            </a:r>
            <a:r>
              <a:rPr lang="tr-TR" sz="1500" b="0" dirty="0" smtClean="0">
                <a:solidFill>
                  <a:schemeClr val="tx1">
                    <a:lumMod val="95000"/>
                    <a:lumOff val="5000"/>
                  </a:schemeClr>
                </a:solidFill>
                <a:latin typeface="Times New Roman" panose="02020603050405020304" pitchFamily="18" charset="0"/>
                <a:cs typeface="Times New Roman" panose="02020603050405020304" pitchFamily="18" charset="0"/>
              </a:rPr>
              <a:t>, N.(2018). Çocuk İhmalini Ve İstismarını Önlemede Okul Çalışanlarının Sorumlulukları. MSKU Eğitim Fakültesi Dergisi, 5(1), 38-47. </a:t>
            </a:r>
            <a:r>
              <a:rPr lang="tr-TR" sz="1500" b="0" dirty="0" err="1" smtClean="0">
                <a:solidFill>
                  <a:schemeClr val="tx1">
                    <a:lumMod val="95000"/>
                    <a:lumOff val="5000"/>
                  </a:schemeClr>
                </a:solidFill>
                <a:latin typeface="Times New Roman" panose="02020603050405020304" pitchFamily="18" charset="0"/>
                <a:cs typeface="Times New Roman" panose="02020603050405020304" pitchFamily="18" charset="0"/>
              </a:rPr>
              <a:t>Retrieved</a:t>
            </a:r>
            <a:r>
              <a:rPr lang="tr-TR" sz="1500" b="0" dirty="0" smtClean="0">
                <a:solidFill>
                  <a:schemeClr val="tx1">
                    <a:lumMod val="95000"/>
                    <a:lumOff val="5000"/>
                  </a:schemeClr>
                </a:solidFill>
                <a:latin typeface="Times New Roman" panose="02020603050405020304" pitchFamily="18" charset="0"/>
                <a:cs typeface="Times New Roman" panose="02020603050405020304" pitchFamily="18" charset="0"/>
              </a:rPr>
              <a:t> </a:t>
            </a:r>
            <a:r>
              <a:rPr lang="tr-TR" sz="1500" b="0" dirty="0" err="1" smtClean="0">
                <a:solidFill>
                  <a:schemeClr val="tx1">
                    <a:lumMod val="95000"/>
                    <a:lumOff val="5000"/>
                  </a:schemeClr>
                </a:solidFill>
                <a:latin typeface="Times New Roman" panose="02020603050405020304" pitchFamily="18" charset="0"/>
                <a:cs typeface="Times New Roman" panose="02020603050405020304" pitchFamily="18" charset="0"/>
              </a:rPr>
              <a:t>from</a:t>
            </a:r>
            <a:r>
              <a:rPr lang="tr-TR" sz="1500" b="0" dirty="0" smtClean="0">
                <a:solidFill>
                  <a:schemeClr val="tx1">
                    <a:lumMod val="95000"/>
                    <a:lumOff val="5000"/>
                  </a:schemeClr>
                </a:solidFill>
                <a:latin typeface="Times New Roman" panose="02020603050405020304" pitchFamily="18" charset="0"/>
                <a:cs typeface="Times New Roman" panose="02020603050405020304" pitchFamily="18" charset="0"/>
              </a:rPr>
              <a:t> </a:t>
            </a:r>
          </a:p>
          <a:p>
            <a:pPr>
              <a:buFont typeface="+mj-lt"/>
              <a:buAutoNum type="arabicPeriod"/>
            </a:pPr>
            <a:r>
              <a:rPr lang="tr-TR" sz="1500" b="0" dirty="0">
                <a:solidFill>
                  <a:schemeClr val="tx1">
                    <a:lumMod val="95000"/>
                    <a:lumOff val="5000"/>
                  </a:schemeClr>
                </a:solidFill>
                <a:latin typeface="Times New Roman" panose="02020603050405020304" pitchFamily="18" charset="0"/>
                <a:cs typeface="Times New Roman" panose="02020603050405020304" pitchFamily="18" charset="0"/>
              </a:rPr>
              <a:t>	</a:t>
            </a:r>
            <a:r>
              <a:rPr lang="tr-TR" sz="1500" b="0" u="sng" dirty="0">
                <a:solidFill>
                  <a:schemeClr val="tx1">
                    <a:lumMod val="95000"/>
                    <a:lumOff val="5000"/>
                  </a:schemeClr>
                </a:solidFill>
                <a:latin typeface="Times New Roman" panose="02020603050405020304" pitchFamily="18" charset="0"/>
                <a:cs typeface="Times New Roman" panose="02020603050405020304" pitchFamily="18" charset="0"/>
                <a:hlinkClick r:id="rId4"/>
              </a:rPr>
              <a:t>https://</a:t>
            </a:r>
            <a:r>
              <a:rPr lang="tr-TR" sz="1500" b="0" u="sng" dirty="0" smtClean="0">
                <a:solidFill>
                  <a:schemeClr val="tx1">
                    <a:lumMod val="95000"/>
                    <a:lumOff val="5000"/>
                  </a:schemeClr>
                </a:solidFill>
                <a:latin typeface="Times New Roman" panose="02020603050405020304" pitchFamily="18" charset="0"/>
                <a:cs typeface="Times New Roman" panose="02020603050405020304" pitchFamily="18" charset="0"/>
                <a:hlinkClick r:id="rId4"/>
              </a:rPr>
              <a:t>dergipark.org.tr/tr/download/article-file/464433</a:t>
            </a:r>
            <a:endParaRPr lang="tr-TR" sz="1500" b="0" u="sng"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pPr>
              <a:buFont typeface="+mj-lt"/>
              <a:buAutoNum type="arabicPeriod"/>
            </a:pPr>
            <a:r>
              <a:rPr lang="tr-TR" sz="1500" b="0" dirty="0">
                <a:solidFill>
                  <a:schemeClr val="tx1">
                    <a:lumMod val="95000"/>
                    <a:lumOff val="5000"/>
                  </a:schemeClr>
                </a:solidFill>
                <a:latin typeface="Times New Roman" panose="02020603050405020304" pitchFamily="18" charset="0"/>
                <a:cs typeface="Times New Roman" panose="02020603050405020304" pitchFamily="18" charset="0"/>
              </a:rPr>
              <a:t>Milli Eğitim Bakanlığı. ‘Özel Eğitim Ve Rehberlik Hizmetleri Genel Müdürlüğü’. Erişim: 22 Aralık 2022, </a:t>
            </a:r>
            <a:r>
              <a:rPr lang="tr-TR" sz="1500" b="0" dirty="0">
                <a:solidFill>
                  <a:schemeClr val="tx1">
                    <a:lumMod val="95000"/>
                    <a:lumOff val="5000"/>
                  </a:schemeClr>
                </a:solidFill>
                <a:latin typeface="Times New Roman" panose="02020603050405020304" pitchFamily="18" charset="0"/>
                <a:cs typeface="Times New Roman" panose="02020603050405020304" pitchFamily="18" charset="0"/>
                <a:hlinkClick r:id="rId5"/>
              </a:rPr>
              <a:t>https://orgm.meb.gov.tr/meb_iys_dosyalar/2018_04/05104328_1.Yocuk_Yhmal_ve_YstismarY_HakkYnda_Genel_Bilgi.pdf</a:t>
            </a:r>
            <a:endParaRPr lang="tr-TR" sz="1500" b="0" dirty="0">
              <a:solidFill>
                <a:schemeClr val="tx1">
                  <a:lumMod val="95000"/>
                  <a:lumOff val="5000"/>
                </a:schemeClr>
              </a:solidFill>
              <a:latin typeface="Times New Roman" panose="02020603050405020304" pitchFamily="18" charset="0"/>
              <a:cs typeface="Times New Roman" panose="02020603050405020304" pitchFamily="18" charset="0"/>
            </a:endParaRPr>
          </a:p>
          <a:p>
            <a:pPr>
              <a:buFont typeface="+mj-lt"/>
              <a:buAutoNum type="arabicPeriod"/>
            </a:pPr>
            <a:r>
              <a:rPr lang="tr-TR" sz="1500" b="0" dirty="0" err="1" smtClean="0">
                <a:solidFill>
                  <a:schemeClr val="tx1">
                    <a:lumMod val="95000"/>
                    <a:lumOff val="5000"/>
                  </a:schemeClr>
                </a:solidFill>
                <a:latin typeface="Times New Roman" panose="02020603050405020304" pitchFamily="18" charset="0"/>
                <a:cs typeface="Times New Roman" panose="02020603050405020304" pitchFamily="18" charset="0"/>
              </a:rPr>
              <a:t>Tıraşçı</a:t>
            </a:r>
            <a:r>
              <a:rPr lang="tr-TR" sz="1500" b="0" dirty="0">
                <a:solidFill>
                  <a:schemeClr val="tx1">
                    <a:lumMod val="95000"/>
                    <a:lumOff val="5000"/>
                  </a:schemeClr>
                </a:solidFill>
                <a:latin typeface="Times New Roman" panose="02020603050405020304" pitchFamily="18" charset="0"/>
                <a:cs typeface="Times New Roman" panose="02020603050405020304" pitchFamily="18" charset="0"/>
              </a:rPr>
              <a:t>, Y. ve Gören, S. (2007). Çocuk istismarı ve ihmali. Dicle Tıp Dergisi, 34(1), 70-74. </a:t>
            </a:r>
            <a:endParaRPr lang="tr-TR" sz="1500" b="0" dirty="0" smtClean="0">
              <a:solidFill>
                <a:schemeClr val="tx1">
                  <a:lumMod val="95000"/>
                  <a:lumOff val="5000"/>
                </a:schemeClr>
              </a:solidFill>
              <a:latin typeface="Times New Roman" panose="02020603050405020304" pitchFamily="18" charset="0"/>
              <a:cs typeface="Times New Roman" panose="02020603050405020304" pitchFamily="18" charset="0"/>
            </a:endParaRPr>
          </a:p>
          <a:p>
            <a:endParaRPr lang="tr-TR" sz="1500" dirty="0" smtClean="0">
              <a:latin typeface="Times New Roman" panose="02020603050405020304" pitchFamily="18" charset="0"/>
              <a:cs typeface="Times New Roman" panose="02020603050405020304" pitchFamily="18" charset="0"/>
            </a:endParaRPr>
          </a:p>
          <a:p>
            <a:endParaRPr lang="tr-TR"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742148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88640"/>
            <a:ext cx="8640960" cy="6552728"/>
          </a:xfrm>
        </p:spPr>
        <p:txBody>
          <a:bodyPr>
            <a:normAutofit/>
          </a:bodyPr>
          <a:lstStyle/>
          <a:p>
            <a:pPr marL="0" indent="0" algn="ctr">
              <a:spcBef>
                <a:spcPct val="0"/>
              </a:spcBef>
              <a:buNone/>
            </a:pPr>
            <a:r>
              <a:rPr lang="tr-TR" sz="2600" b="1" dirty="0">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HAYIR DİYEBİLME KAYNAKÇA</a:t>
            </a:r>
          </a:p>
          <a:p>
            <a:pPr marL="457200" indent="-457200">
              <a:buFont typeface="+mj-lt"/>
              <a:buAutoNum type="arabicPeriod"/>
            </a:pPr>
            <a:r>
              <a:rPr lang="tr-TR" sz="1600" dirty="0" err="1" smtClean="0">
                <a:latin typeface="Times New Roman" panose="02020603050405020304" pitchFamily="18" charset="0"/>
                <a:cs typeface="Times New Roman" panose="02020603050405020304" pitchFamily="18" charset="0"/>
              </a:rPr>
              <a:t>Bozkurt,Sibel.Son</a:t>
            </a:r>
            <a:r>
              <a:rPr lang="tr-TR" sz="1600" dirty="0" smtClean="0">
                <a:latin typeface="Times New Roman" panose="02020603050405020304" pitchFamily="18" charset="0"/>
                <a:cs typeface="Times New Roman" panose="02020603050405020304" pitchFamily="18" charset="0"/>
              </a:rPr>
              <a:t> Çocukluk </a:t>
            </a:r>
            <a:r>
              <a:rPr lang="tr-TR" sz="1600" dirty="0">
                <a:latin typeface="Times New Roman" panose="02020603050405020304" pitchFamily="18" charset="0"/>
                <a:cs typeface="Times New Roman" panose="02020603050405020304" pitchFamily="18" charset="0"/>
              </a:rPr>
              <a:t>(9-11YAŞ) </a:t>
            </a:r>
            <a:r>
              <a:rPr lang="tr-TR" sz="1600" dirty="0" smtClean="0">
                <a:latin typeface="Times New Roman" panose="02020603050405020304" pitchFamily="18" charset="0"/>
                <a:cs typeface="Times New Roman" panose="02020603050405020304" pitchFamily="18" charset="0"/>
              </a:rPr>
              <a:t>Çağındaki Çocuklarda Hayır Diyebilme Ve Atılganlık Beceri Sıklığı Ve Kullanılan Ölçeklerin Tanılama Yeterliliği. Yüksek Lisans Tezi. Çağ Üniversitesi.2020</a:t>
            </a:r>
          </a:p>
          <a:p>
            <a:pPr marL="457200" indent="-457200">
              <a:buFont typeface="+mj-lt"/>
              <a:buAutoNum type="arabicPeriod"/>
            </a:pPr>
            <a:r>
              <a:rPr lang="tr-TR" sz="1600" dirty="0" err="1" smtClean="0">
                <a:latin typeface="Times New Roman" panose="02020603050405020304" pitchFamily="18" charset="0"/>
                <a:cs typeface="Times New Roman" panose="02020603050405020304" pitchFamily="18" charset="0"/>
              </a:rPr>
              <a:t>Çelik,Büşra</a:t>
            </a:r>
            <a:r>
              <a:rPr lang="tr-TR" sz="1600" dirty="0">
                <a:latin typeface="Times New Roman" panose="02020603050405020304" pitchFamily="18" charset="0"/>
                <a:cs typeface="Times New Roman" panose="02020603050405020304" pitchFamily="18" charset="0"/>
              </a:rPr>
              <a:t>. </a:t>
            </a:r>
            <a:r>
              <a:rPr lang="tr-TR" sz="1600" dirty="0" smtClean="0">
                <a:latin typeface="Times New Roman" panose="02020603050405020304" pitchFamily="18" charset="0"/>
                <a:cs typeface="Times New Roman" panose="02020603050405020304" pitchFamily="18" charset="0"/>
              </a:rPr>
              <a:t>Yüksek Ve Düşük Düzeyde Hayır Diyebilme Becerisine Sahip Olan Öğrencilerin Sosyal </a:t>
            </a:r>
            <a:r>
              <a:rPr lang="tr-TR" sz="1600" dirty="0" err="1" smtClean="0">
                <a:latin typeface="Times New Roman" panose="02020603050405020304" pitchFamily="18" charset="0"/>
                <a:cs typeface="Times New Roman" panose="02020603050405020304" pitchFamily="18" charset="0"/>
              </a:rPr>
              <a:t>Anksiyete</a:t>
            </a:r>
            <a:r>
              <a:rPr lang="tr-TR" sz="1600" dirty="0" smtClean="0">
                <a:latin typeface="Times New Roman" panose="02020603050405020304" pitchFamily="18" charset="0"/>
                <a:cs typeface="Times New Roman" panose="02020603050405020304" pitchFamily="18" charset="0"/>
              </a:rPr>
              <a:t> Ve Bilgisayar Oyun Bağımlılığı Açısından İncelenmesi.</a:t>
            </a:r>
            <a:r>
              <a:rPr lang="tr-TR" sz="1600" dirty="0">
                <a:latin typeface="Times New Roman" panose="02020603050405020304" pitchFamily="18" charset="0"/>
                <a:cs typeface="Times New Roman" panose="02020603050405020304" pitchFamily="18" charset="0"/>
              </a:rPr>
              <a:t> Yüksek Lisans Tezi. </a:t>
            </a:r>
            <a:r>
              <a:rPr lang="tr-TR" sz="1600" dirty="0" smtClean="0">
                <a:latin typeface="Times New Roman" panose="02020603050405020304" pitchFamily="18" charset="0"/>
                <a:cs typeface="Times New Roman" panose="02020603050405020304" pitchFamily="18" charset="0"/>
              </a:rPr>
              <a:t>İstanbul Sabahattin Zaim Üniversitesi.2021</a:t>
            </a:r>
          </a:p>
          <a:p>
            <a:pPr marL="457200" indent="-457200">
              <a:buFont typeface="+mj-lt"/>
              <a:buAutoNum type="arabicPeriod"/>
            </a:pPr>
            <a:r>
              <a:rPr lang="tr-TR" sz="1600" dirty="0" smtClean="0">
                <a:latin typeface="Times New Roman" panose="02020603050405020304" pitchFamily="18" charset="0"/>
                <a:cs typeface="Times New Roman" panose="02020603050405020304" pitchFamily="18" charset="0"/>
              </a:rPr>
              <a:t>Yeşilay.2016. </a:t>
            </a:r>
            <a:r>
              <a:rPr lang="tr-TR" sz="1600" dirty="0">
                <a:latin typeface="Times New Roman" panose="02020603050405020304" pitchFamily="18" charset="0"/>
                <a:cs typeface="Times New Roman" panose="02020603050405020304" pitchFamily="18" charset="0"/>
              </a:rPr>
              <a:t>T</a:t>
            </a:r>
            <a:r>
              <a:rPr lang="tr-TR" sz="1600" dirty="0" smtClean="0">
                <a:latin typeface="Times New Roman" panose="02020603050405020304" pitchFamily="18" charset="0"/>
                <a:cs typeface="Times New Roman" panose="02020603050405020304" pitchFamily="18" charset="0"/>
              </a:rPr>
              <a:t>ürkiye Bağımlılıkla Mücadele Eğitim Programı Madde Bağımlılığı Lise Broşür</a:t>
            </a:r>
          </a:p>
          <a:p>
            <a:pPr marL="457200" indent="-457200">
              <a:buFont typeface="+mj-lt"/>
              <a:buAutoNum type="arabicPeriod"/>
            </a:pPr>
            <a:endParaRPr lang="tr-TR"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90247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p:txBody>
          <a:bodyPr>
            <a:normAutofit/>
          </a:bodyPr>
          <a:lstStyle/>
          <a:p>
            <a:r>
              <a:rPr lang="tr-TR" altLang="tr-TR" sz="3600" b="1" dirty="0" smtClean="0">
                <a:latin typeface="Times New Roman" panose="02020603050405020304" pitchFamily="18" charset="0"/>
                <a:cs typeface="Times New Roman" panose="02020603050405020304" pitchFamily="18" charset="0"/>
              </a:rPr>
              <a:t>Kötü Dokunma</a:t>
            </a:r>
          </a:p>
        </p:txBody>
      </p:sp>
      <p:sp>
        <p:nvSpPr>
          <p:cNvPr id="79875" name="Rectangle 3"/>
          <p:cNvSpPr>
            <a:spLocks noGrp="1" noChangeArrowheads="1"/>
          </p:cNvSpPr>
          <p:nvPr>
            <p:ph type="body" idx="4294967295"/>
          </p:nvPr>
        </p:nvSpPr>
        <p:spPr>
          <a:xfrm>
            <a:off x="533400" y="1524000"/>
            <a:ext cx="8229600" cy="4525963"/>
          </a:xfrm>
        </p:spPr>
        <p:txBody>
          <a:bodyPr>
            <a:normAutofit/>
          </a:bodyPr>
          <a:lstStyle/>
          <a:p>
            <a:pPr algn="just">
              <a:lnSpc>
                <a:spcPct val="90000"/>
              </a:lnSpc>
            </a:pPr>
            <a:r>
              <a:rPr lang="tr-TR" altLang="tr-TR" sz="2600" dirty="0" smtClean="0">
                <a:latin typeface="Times New Roman" panose="02020603050405020304" pitchFamily="18" charset="0"/>
                <a:cs typeface="Times New Roman" panose="02020603050405020304" pitchFamily="18" charset="0"/>
              </a:rPr>
              <a:t>Kendini rahatsız hissetmene neden olan dokunmalar genellikle kötü dokunmalardır.</a:t>
            </a:r>
          </a:p>
          <a:p>
            <a:pPr algn="just">
              <a:lnSpc>
                <a:spcPct val="90000"/>
              </a:lnSpc>
            </a:pPr>
            <a:r>
              <a:rPr lang="tr-TR" altLang="tr-TR" sz="2600" dirty="0" smtClean="0">
                <a:latin typeface="Times New Roman" panose="02020603050405020304" pitchFamily="18" charset="0"/>
                <a:cs typeface="Times New Roman" panose="02020603050405020304" pitchFamily="18" charset="0"/>
              </a:rPr>
              <a:t>Birisi sana istemediğin bir şekilde dokunduğunda bunu gizlemek zorunda değilsin. </a:t>
            </a:r>
          </a:p>
          <a:p>
            <a:pPr algn="just">
              <a:lnSpc>
                <a:spcPct val="90000"/>
              </a:lnSpc>
            </a:pPr>
            <a:r>
              <a:rPr lang="tr-TR" altLang="tr-TR" sz="2600" dirty="0" smtClean="0">
                <a:latin typeface="Times New Roman" panose="02020603050405020304" pitchFamily="18" charset="0"/>
                <a:cs typeface="Times New Roman" panose="02020603050405020304" pitchFamily="18" charset="0"/>
              </a:rPr>
              <a:t>Kendinin kötü olduğunu düşünme. Kötü olan sen değil, sana kötü bir şekilde dokunan kişidir.</a:t>
            </a:r>
          </a:p>
          <a:p>
            <a:pPr algn="just">
              <a:lnSpc>
                <a:spcPct val="90000"/>
              </a:lnSpc>
            </a:pPr>
            <a:r>
              <a:rPr lang="tr-TR" altLang="tr-TR" sz="2600" dirty="0" smtClean="0">
                <a:latin typeface="Times New Roman" panose="02020603050405020304" pitchFamily="18" charset="0"/>
                <a:cs typeface="Times New Roman" panose="02020603050405020304" pitchFamily="18" charset="0"/>
              </a:rPr>
              <a:t>Bedenin sana aittir. Sen istemiyorsan kimse sana dokunmamalıdır. </a:t>
            </a:r>
          </a:p>
          <a:p>
            <a:pPr algn="just">
              <a:lnSpc>
                <a:spcPct val="90000"/>
              </a:lnSpc>
            </a:pPr>
            <a:r>
              <a:rPr lang="tr-TR" altLang="tr-TR" sz="2600" dirty="0" smtClean="0">
                <a:latin typeface="Times New Roman" panose="02020603050405020304" pitchFamily="18" charset="0"/>
                <a:cs typeface="Times New Roman" panose="02020603050405020304" pitchFamily="18" charset="0"/>
              </a:rPr>
              <a:t>Kötü dokunmanın ne olduğunu bilmek ister misin?</a:t>
            </a:r>
          </a:p>
        </p:txBody>
      </p:sp>
      <p:pic>
        <p:nvPicPr>
          <p:cNvPr id="79876" name="3 Resim" descr="slide0001_image004.jpg"/>
          <p:cNvPicPr>
            <a:picLocks noChangeAspect="1"/>
          </p:cNvPicPr>
          <p:nvPr/>
        </p:nvPicPr>
        <p:blipFill>
          <a:blip r:embed="rId2">
            <a:extLst>
              <a:ext uri="{28A0092B-C50C-407E-A947-70E740481C1C}">
                <a14:useLocalDpi xmlns:a14="http://schemas.microsoft.com/office/drawing/2010/main" val="0"/>
              </a:ext>
            </a:extLst>
          </a:blip>
          <a:srcRect b="19118"/>
          <a:stretch>
            <a:fillRect/>
          </a:stretch>
        </p:blipFill>
        <p:spPr bwMode="auto">
          <a:xfrm rot="10413856" flipV="1">
            <a:off x="6940550" y="5430838"/>
            <a:ext cx="2136775"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2261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2072</Words>
  <Application>Microsoft Office PowerPoint</Application>
  <PresentationFormat>Ekran Gösterisi (4:3)</PresentationFormat>
  <Paragraphs>291</Paragraphs>
  <Slides>84</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84</vt:i4>
      </vt:variant>
    </vt:vector>
  </HeadingPairs>
  <TitlesOfParts>
    <vt:vector size="90" baseType="lpstr">
      <vt:lpstr>Arial</vt:lpstr>
      <vt:lpstr>Calibri</vt:lpstr>
      <vt:lpstr>Kartika</vt:lpstr>
      <vt:lpstr>Times New Roman</vt:lpstr>
      <vt:lpstr>Wingdings</vt:lpstr>
      <vt:lpstr>Ofis Teması</vt:lpstr>
      <vt:lpstr>ÇOCUK İHMAL-İSTİSMARI  VE  DİJİTAL MAHREMİYET</vt:lpstr>
      <vt:lpstr> SUNUM İÇERİĞİ </vt:lpstr>
      <vt:lpstr>KİŞİSEL SINIRLAR</vt:lpstr>
      <vt:lpstr>KİŞİSEL SINIRLAR</vt:lpstr>
      <vt:lpstr>Bedenlerini korumayı öğretin;</vt:lpstr>
      <vt:lpstr>Bedenlerini korumayı öğretin;</vt:lpstr>
      <vt:lpstr>Bedenlerini korumayı öğretin;</vt:lpstr>
      <vt:lpstr>İyi Dokunma</vt:lpstr>
      <vt:lpstr>Kötü Dokunma</vt:lpstr>
      <vt:lpstr>Kötü Dokunma</vt:lpstr>
      <vt:lpstr>PowerPoint Sunusu</vt:lpstr>
      <vt:lpstr>’Hayır’ demeyi öğretin:</vt:lpstr>
      <vt:lpstr>Yardım istemeyi öğretin:</vt:lpstr>
      <vt:lpstr>PowerPoint Sunusu</vt:lpstr>
      <vt:lpstr>PowerPoint Sunusu</vt:lpstr>
      <vt:lpstr>HAYIR DİYEBİLME BECERİSİ</vt:lpstr>
      <vt:lpstr>PowerPoint Sunusu</vt:lpstr>
      <vt:lpstr>PowerPoint Sunusu</vt:lpstr>
      <vt:lpstr>PowerPoint Sunusu</vt:lpstr>
      <vt:lpstr>PowerPoint Sunusu</vt:lpstr>
      <vt:lpstr>PowerPoint Sunusu</vt:lpstr>
      <vt:lpstr>PowerPoint Sunusu</vt:lpstr>
      <vt:lpstr>ÇOCUK İHMAL VE İSTİSMARINDAN KORUNMA YOLLARI</vt:lpstr>
      <vt:lpstr>Çocuk Tanımı</vt:lpstr>
      <vt:lpstr>PowerPoint Sunusu</vt:lpstr>
      <vt:lpstr>Dünya Sağlık Örgütü Tarafından 4 Tip Kötü Muamele Tanımlanmaktadır:</vt:lpstr>
      <vt:lpstr>İhmal</vt:lpstr>
      <vt:lpstr>İstismar</vt:lpstr>
      <vt:lpstr>PowerPoint Sunusu</vt:lpstr>
      <vt:lpstr>PowerPoint Sunusu</vt:lpstr>
      <vt:lpstr>PowerPoint Sunusu</vt:lpstr>
      <vt:lpstr>PowerPoint Sunusu</vt:lpstr>
      <vt:lpstr>PowerPoint Sunusu</vt:lpstr>
      <vt:lpstr>PowerPoint Sunusu</vt:lpstr>
      <vt:lpstr>Bir istismar durumunda ilk olarak yapılması gerekenler</vt:lpstr>
      <vt:lpstr>PowerPoint Sunusu</vt:lpstr>
      <vt:lpstr>Kamu görevlisinin suçu bildirme yükümlülüğü TCK madde 279</vt:lpstr>
      <vt:lpstr>Çocuk İhmal ve İstismarını Önlemede Öğretmenlerin Sorumlulukları</vt:lpstr>
      <vt:lpstr>AİLEDE MAHREMİYET</vt:lpstr>
      <vt:lpstr>PowerPoint Sunusu</vt:lpstr>
      <vt:lpstr>PowerPoint Sunusu</vt:lpstr>
      <vt:lpstr>“Mahremiyet en temelde insanın kendi ile kendi dışındakiler arasındaki sınıra işaret eder.’’</vt:lpstr>
      <vt:lpstr>PowerPoint Sunusu</vt:lpstr>
      <vt:lpstr>Aile Mahremiyeti</vt:lpstr>
      <vt:lpstr>PowerPoint Sunusu</vt:lpstr>
      <vt:lpstr>Beden Mahremiyeti Eğitimi</vt:lpstr>
      <vt:lpstr>PowerPoint Sunusu</vt:lpstr>
      <vt:lpstr>Beden Mahremiyeti Eğitimi</vt:lpstr>
      <vt:lpstr>Beden Mahremiyeti Eğitimi</vt:lpstr>
      <vt:lpstr>Mekan Mahremiyeti Eğitimi</vt:lpstr>
      <vt:lpstr>Mekan Mahremiyeti Eğitimi</vt:lpstr>
      <vt:lpstr>Kitle İletişim Araçlarının  Aile Mahremiyetine Etkileri</vt:lpstr>
      <vt:lpstr>PowerPoint Sunusu</vt:lpstr>
      <vt:lpstr>DİJİTAL MAHREMİYET</vt:lpstr>
      <vt:lpstr>DİJİTAL MAHREMİYET </vt:lpstr>
      <vt:lpstr>DİJİTAL MAHREMİYET</vt:lpstr>
      <vt:lpstr>DİJİTAL MAHREMİYET</vt:lpstr>
      <vt:lpstr>DİJİTAL MAHREMİYET</vt:lpstr>
      <vt:lpstr>DİJİTAL MAHREMİYET</vt:lpstr>
      <vt:lpstr>DİJİTAL MAHREMİYET</vt:lpstr>
      <vt:lpstr>DİJİTAL MAHREMİYET</vt:lpstr>
      <vt:lpstr>DİJİTAL MAHREMİYET</vt:lpstr>
      <vt:lpstr>DİJİTAL MAHREMİYET</vt:lpstr>
      <vt:lpstr>DİJİTAL ORTAMDA İHMAL VE İSTİSMAR</vt:lpstr>
      <vt:lpstr>DİJİTAL ORTAMDA İHMAL VE İSTİSMAR</vt:lpstr>
      <vt:lpstr>Çocukların fotoğraflarının ebeveynler, öğretmenler ve çevresindeki bireyler tarafından paylaşılması aşağıdaki durumlara sebep olabilmektedir: </vt:lpstr>
      <vt:lpstr>Çocukların fotoğraflarının ebeveynler, öğretmenler ve çevresindeki bireyler tarafından paylaşılması aşağıdaki durumlara sebep olabilmektedir: </vt:lpstr>
      <vt:lpstr>DİJİTAL MAHREMİYET VE SİBER ZORBALIK</vt:lpstr>
      <vt:lpstr>DİJİTAL MAHREMİYET VE SİBER ZORBALIK</vt:lpstr>
      <vt:lpstr>PowerPoint Sunusu</vt:lpstr>
      <vt:lpstr> Velilere yönelik öneriler kapsamında yapılabilecek bilgilendirmeler; </vt:lpstr>
      <vt:lpstr>PowerPoint Sunusu</vt:lpstr>
      <vt:lpstr>DİJİTAL ORTAMDA İHMAL VE İSTİSMAR</vt:lpstr>
      <vt:lpstr>DİJİTAL ORTAMDA İHMAL VE İSTİSMAR</vt:lpstr>
      <vt:lpstr>DİJİTAL ORTAMDA İHMAL VE İSTİSMAR</vt:lpstr>
      <vt:lpstr>DİJİTAL ORTAMDA İHMAL VE İSTİSMAR</vt:lpstr>
      <vt:lpstr>PowerPoint Sunusu</vt:lpstr>
      <vt:lpstr>PowerPoint Sunusu</vt:lpstr>
      <vt:lpstr>PowerPoint Sunusu</vt:lpstr>
      <vt:lpstr>DİJİTAL MAHREMİYET KAYNAKÇA</vt:lpstr>
      <vt:lpstr>KİŞİSEL SINIRLAR KAYNAKÇA</vt:lpstr>
      <vt:lpstr>AİLEDE MAHREMİYET KAYNAKÇA</vt:lpstr>
      <vt:lpstr>ÇOCUK İHMAL VE İSTİSMARINDAN KORUNMA YOLLARI KAYNAKÇA</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KİŞİSEL SINIRLAR</dc:title>
  <dc:creator>D.N.15</dc:creator>
  <cp:lastModifiedBy>D.N.17</cp:lastModifiedBy>
  <cp:revision>21</cp:revision>
  <dcterms:created xsi:type="dcterms:W3CDTF">2022-12-28T06:11:47Z</dcterms:created>
  <dcterms:modified xsi:type="dcterms:W3CDTF">2022-12-29T09:13:04Z</dcterms:modified>
</cp:coreProperties>
</file>