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7"/>
  </p:notesMasterIdLst>
  <p:handoutMasterIdLst>
    <p:handoutMasterId r:id="rId48"/>
  </p:handoutMasterIdLst>
  <p:sldIdLst>
    <p:sldId id="322" r:id="rId5"/>
    <p:sldId id="267" r:id="rId6"/>
    <p:sldId id="283" r:id="rId7"/>
    <p:sldId id="278" r:id="rId8"/>
    <p:sldId id="314" r:id="rId9"/>
    <p:sldId id="284" r:id="rId10"/>
    <p:sldId id="285" r:id="rId11"/>
    <p:sldId id="286" r:id="rId12"/>
    <p:sldId id="287" r:id="rId13"/>
    <p:sldId id="313" r:id="rId14"/>
    <p:sldId id="325" r:id="rId15"/>
    <p:sldId id="323" r:id="rId16"/>
    <p:sldId id="289" r:id="rId17"/>
    <p:sldId id="290" r:id="rId18"/>
    <p:sldId id="291" r:id="rId19"/>
    <p:sldId id="294" r:id="rId20"/>
    <p:sldId id="295" r:id="rId21"/>
    <p:sldId id="292" r:id="rId22"/>
    <p:sldId id="293" r:id="rId23"/>
    <p:sldId id="296" r:id="rId24"/>
    <p:sldId id="297" r:id="rId25"/>
    <p:sldId id="298" r:id="rId26"/>
    <p:sldId id="312" r:id="rId27"/>
    <p:sldId id="299" r:id="rId28"/>
    <p:sldId id="300" r:id="rId29"/>
    <p:sldId id="311" r:id="rId30"/>
    <p:sldId id="301" r:id="rId31"/>
    <p:sldId id="302" r:id="rId32"/>
    <p:sldId id="303" r:id="rId33"/>
    <p:sldId id="315" r:id="rId34"/>
    <p:sldId id="306" r:id="rId35"/>
    <p:sldId id="304" r:id="rId36"/>
    <p:sldId id="305" r:id="rId37"/>
    <p:sldId id="307" r:id="rId38"/>
    <p:sldId id="324" r:id="rId39"/>
    <p:sldId id="308" r:id="rId40"/>
    <p:sldId id="309" r:id="rId41"/>
    <p:sldId id="316" r:id="rId42"/>
    <p:sldId id="310" r:id="rId43"/>
    <p:sldId id="317" r:id="rId44"/>
    <p:sldId id="321" r:id="rId45"/>
    <p:sldId id="318" r:id="rId46"/>
  </p:sldIdLst>
  <p:sldSz cx="12188825" cy="6858000"/>
  <p:notesSz cx="9926638" cy="6797675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Düz Bağlayıcı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Düz Bağlayıcı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Düz Bağlayıcı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Düz Bağlayıcı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8" name="Dikdörtgen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Yuvarlatılmış Dikdörtgen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ihliram.meb.k12.tr/meb_iys_dosyalar/45/10/879618/dosyalar/2022_08/29115955_EK-3_OKUL_KURUM_REHBERLYK_PROGRAMI-1.xlsx" TargetMode="External"/><Relationship Id="rId2" Type="http://schemas.openxmlformats.org/officeDocument/2006/relationships/hyperlink" Target="https://orgm.meb.gov.tr/meb_iys_dosyalar/2020_09/02102850_GUNCEL_EK-1_MEB_SUNUM_SYSTEMY_31.08.2020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38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REHBERLİK PROGRAMLARI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cap="none" dirty="0" smtClean="0"/>
              <a:t>-&gt;</a:t>
            </a:r>
            <a:r>
              <a:rPr lang="tr-TR" b="1" cap="none" dirty="0" smtClean="0">
                <a:solidFill>
                  <a:srgbClr val="C00000"/>
                </a:solidFill>
              </a:rPr>
              <a:t>Eylül ayı </a:t>
            </a:r>
            <a:r>
              <a:rPr lang="tr-TR" cap="none" dirty="0" smtClean="0"/>
              <a:t>içerisinde hazırlanır.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72466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Rehberlik Programı Hazırlama ve RAM’a Gönderme Süreci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Okul psikolojik danışmanı E-rehberlik modülü üzerinden program veri girişlerini tamamladıktan sonra okul müdürü tarafından sistem üzerinden onay verildiği andan itibaren RAM Mebbis modülü üzerinde görüntülenebilecektir.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204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Rehberlik Programı Hazırlama ve RAM’a Gönderme Süreci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Okul öncesi kurum</a:t>
            </a:r>
            <a:r>
              <a:rPr lang="tr-TR" dirty="0" smtClean="0"/>
              <a:t>, ilkokul</a:t>
            </a:r>
            <a:r>
              <a:rPr lang="tr-TR" dirty="0"/>
              <a:t>, ortaokul ve ortaöğretim kurumlarında genel, yerel ve özel hedeflere ilişkin faaliyet yürütülmesi zorunludur.</a:t>
            </a:r>
          </a:p>
          <a:p>
            <a:r>
              <a:rPr lang="tr-TR" dirty="0">
                <a:solidFill>
                  <a:srgbClr val="FF0000"/>
                </a:solidFill>
              </a:rPr>
              <a:t>Öğrenciler</a:t>
            </a:r>
            <a:r>
              <a:rPr lang="tr-TR" dirty="0"/>
              <a:t> için genel, yerel ve özel hedeflerin her birine yönelik en az </a:t>
            </a:r>
            <a:r>
              <a:rPr lang="tr-TR" dirty="0" smtClean="0"/>
              <a:t>2 </a:t>
            </a:r>
            <a:r>
              <a:rPr lang="tr-TR" dirty="0"/>
              <a:t>adet Düzey 1 Faaliyet yürütülmesi zorunludur.</a:t>
            </a:r>
          </a:p>
          <a:p>
            <a:r>
              <a:rPr lang="tr-TR" dirty="0">
                <a:solidFill>
                  <a:srgbClr val="FF0000"/>
                </a:solidFill>
              </a:rPr>
              <a:t>Veliler </a:t>
            </a:r>
            <a:r>
              <a:rPr lang="tr-TR" dirty="0"/>
              <a:t>için genel, yerel ve özel hedeflerin her birine yönelik en az </a:t>
            </a:r>
            <a:r>
              <a:rPr lang="tr-TR" dirty="0" smtClean="0"/>
              <a:t>2adet </a:t>
            </a:r>
            <a:r>
              <a:rPr lang="tr-TR" dirty="0"/>
              <a:t>Düzey 1 Faaliyet yürütülmesi zorunludur.</a:t>
            </a:r>
          </a:p>
          <a:p>
            <a:r>
              <a:rPr lang="tr-TR" dirty="0">
                <a:solidFill>
                  <a:srgbClr val="FF0000"/>
                </a:solidFill>
              </a:rPr>
              <a:t>Öğretmenler</a:t>
            </a:r>
            <a:r>
              <a:rPr lang="tr-TR" dirty="0"/>
              <a:t> için genel, yerel ve özel hedeflerin her birine yönelik en az </a:t>
            </a:r>
            <a:r>
              <a:rPr lang="tr-TR" dirty="0" smtClean="0"/>
              <a:t>1adet </a:t>
            </a:r>
            <a:r>
              <a:rPr lang="tr-TR" dirty="0"/>
              <a:t>Düzey 1 Faaliyet yürütülmesi önerilmektedir.</a:t>
            </a:r>
          </a:p>
          <a:p>
            <a:r>
              <a:rPr lang="tr-TR" dirty="0"/>
              <a:t>Düzey 2 ve 3 Faaliyet yürütülmesi zorunlu olmayıp okulun imkan ve şartları doğrultusunda planlama yapılabilir.</a:t>
            </a:r>
          </a:p>
        </p:txBody>
      </p:sp>
    </p:spTree>
    <p:extLst>
      <p:ext uri="{BB962C8B-B14F-4D97-AF65-F5344CB8AC3E}">
        <p14:creationId xmlns:p14="http://schemas.microsoft.com/office/powerpoint/2010/main" val="14283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Okul Rehberlik Programı Hazırlama ve RAM’a Gönderme Süreci (Rehber Öğretmeni Olmayan Okullar İçin)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Rehber öğretmen-psikolojik danışmanı bulunmayan okullar okul rehberlik </a:t>
            </a:r>
            <a:r>
              <a:rPr lang="tr-TR" dirty="0" smtClean="0"/>
              <a:t>ve psikolojik </a:t>
            </a:r>
            <a:r>
              <a:rPr lang="tr-TR" dirty="0"/>
              <a:t>danışma hizmetleri programını hazırlarken Milli Eğitim </a:t>
            </a:r>
            <a:r>
              <a:rPr lang="tr-TR" dirty="0" smtClean="0"/>
              <a:t>Bakanlığının belirlediği </a:t>
            </a:r>
            <a:r>
              <a:rPr lang="tr-TR" b="1" dirty="0"/>
              <a:t>genel hedefleri </a:t>
            </a:r>
            <a:r>
              <a:rPr lang="tr-TR" dirty="0"/>
              <a:t>ve il danışma komisyonunun belirlediği </a:t>
            </a:r>
            <a:r>
              <a:rPr lang="tr-TR" b="1" dirty="0"/>
              <a:t>yerel </a:t>
            </a:r>
            <a:r>
              <a:rPr lang="tr-TR" b="1" dirty="0" smtClean="0"/>
              <a:t>hedefleri </a:t>
            </a:r>
            <a:r>
              <a:rPr lang="tr-TR" dirty="0" smtClean="0"/>
              <a:t>kullanırlar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Programı </a:t>
            </a:r>
            <a:r>
              <a:rPr lang="tr-TR" dirty="0"/>
              <a:t>hazırlarken bağlı bulundukları Rehberlik ve </a:t>
            </a:r>
            <a:r>
              <a:rPr lang="tr-TR" dirty="0" smtClean="0"/>
              <a:t>Araştırma Merkezinden </a:t>
            </a:r>
            <a:r>
              <a:rPr lang="tr-TR" dirty="0"/>
              <a:t>müşavirlik hizmeti alabilirler. </a:t>
            </a:r>
            <a:endParaRPr lang="tr-TR" dirty="0" smtClean="0"/>
          </a:p>
          <a:p>
            <a:r>
              <a:rPr lang="tr-TR" dirty="0" smtClean="0"/>
              <a:t>Rehber öğretmeni </a:t>
            </a:r>
            <a:r>
              <a:rPr lang="tr-TR" dirty="0"/>
              <a:t>olmayan </a:t>
            </a:r>
            <a:r>
              <a:rPr lang="tr-TR" dirty="0" smtClean="0"/>
              <a:t>okulların rehberlik </a:t>
            </a:r>
            <a:r>
              <a:rPr lang="tr-TR" dirty="0"/>
              <a:t>ve psikolojik danışma hizmetleri programının uygulanması </a:t>
            </a:r>
            <a:r>
              <a:rPr lang="tr-TR" dirty="0" smtClean="0"/>
              <a:t>sürecinden </a:t>
            </a:r>
            <a:r>
              <a:rPr lang="tr-TR" b="1" u="sng" dirty="0" smtClean="0"/>
              <a:t>Rehberlik </a:t>
            </a:r>
            <a:r>
              <a:rPr lang="tr-TR" b="1" u="sng" dirty="0"/>
              <a:t>ve Psikolojik Danışma Hizmetleri Yürütme Komisyonu </a:t>
            </a:r>
            <a:r>
              <a:rPr lang="tr-TR" dirty="0"/>
              <a:t>sorumludur.</a:t>
            </a:r>
          </a:p>
        </p:txBody>
      </p:sp>
    </p:spTree>
    <p:extLst>
      <p:ext uri="{BB962C8B-B14F-4D97-AF65-F5344CB8AC3E}">
        <p14:creationId xmlns:p14="http://schemas.microsoft.com/office/powerpoint/2010/main" val="313244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Rehber öğretmen/psikolojik danışmanı olmayan okullar, </a:t>
            </a:r>
            <a:r>
              <a:rPr lang="tr-TR" b="1" i="1" dirty="0" smtClean="0">
                <a:solidFill>
                  <a:srgbClr val="0070C0"/>
                </a:solidFill>
              </a:rPr>
              <a:t>okul rehberlik programını</a:t>
            </a:r>
            <a:r>
              <a:rPr lang="tr-TR" b="1" dirty="0" smtClean="0"/>
              <a:t>, </a:t>
            </a:r>
            <a:r>
              <a:rPr lang="tr-TR" b="1" dirty="0"/>
              <a:t>e-Rehberlik Sistemi üzerinden </a:t>
            </a:r>
            <a:r>
              <a:rPr lang="tr-TR" b="1" i="1" u="sng" dirty="0">
                <a:solidFill>
                  <a:srgbClr val="FF0000"/>
                </a:solidFill>
              </a:rPr>
              <a:t>hazırlamayacaklardır</a:t>
            </a:r>
            <a:r>
              <a:rPr lang="tr-TR" b="1" dirty="0"/>
              <a:t>. </a:t>
            </a:r>
            <a:endParaRPr lang="tr-TR" b="1" dirty="0" smtClean="0"/>
          </a:p>
          <a:p>
            <a:r>
              <a:rPr lang="tr-TR" b="1" dirty="0" smtClean="0"/>
              <a:t>Programı </a:t>
            </a:r>
            <a:r>
              <a:rPr lang="tr-TR" b="1" dirty="0"/>
              <a:t>yazılı olarak hazırlayarak </a:t>
            </a:r>
            <a:r>
              <a:rPr lang="tr-TR" b="1" i="1" u="sng" dirty="0"/>
              <a:t>Resmi yazı </a:t>
            </a:r>
            <a:r>
              <a:rPr lang="tr-TR" b="1" dirty="0"/>
              <a:t>ile kurumumuza göndereceklerdir.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Program </a:t>
            </a:r>
            <a:r>
              <a:rPr lang="tr-TR" dirty="0"/>
              <a:t>www.orgm.meb.gov.tr adresinde, Rehberlik ve Psikolojik Danışma Hizmetleri sekmesinde yer alan </a:t>
            </a:r>
            <a:r>
              <a:rPr lang="tr-TR" dirty="0">
                <a:hlinkClick r:id="rId2"/>
              </a:rPr>
              <a:t>EK-1</a:t>
            </a:r>
            <a:r>
              <a:rPr lang="tr-TR" dirty="0"/>
              <a:t> MEB Rehberlik ve Psikolojik Danışma Hizmetleri Sunum Sistemi'nden yararlanılarak hazırlanır. Program formatı için </a:t>
            </a:r>
            <a:r>
              <a:rPr lang="tr-TR" dirty="0">
                <a:hlinkClick r:id="rId3"/>
              </a:rPr>
              <a:t>EK-3</a:t>
            </a:r>
            <a:r>
              <a:rPr lang="tr-TR" dirty="0"/>
              <a:t> Okul Rehberlik ve Psikolojik Danışma Programı kullanılır.</a:t>
            </a:r>
          </a:p>
        </p:txBody>
      </p:sp>
    </p:spTree>
    <p:extLst>
      <p:ext uri="{BB962C8B-B14F-4D97-AF65-F5344CB8AC3E}">
        <p14:creationId xmlns:p14="http://schemas.microsoft.com/office/powerpoint/2010/main" val="3291985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OKUL REHBERLİK VE PSİKOLOJİK DANIŞMA PROGRAMI HAZIRLAMA </a:t>
            </a:r>
            <a:r>
              <a:rPr lang="tr-TR" dirty="0" smtClean="0"/>
              <a:t>ESASLARI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649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/>
              <a:t>Okul </a:t>
            </a:r>
            <a:r>
              <a:rPr lang="tr-TR" dirty="0"/>
              <a:t>Rehberlik ve Psikolojik Danışma Programı, resmi ve özel okullarda e-Rehberlik Sistemi üzerinden hazırlanırken </a:t>
            </a:r>
            <a:endParaRPr lang="tr-TR" dirty="0" smtClean="0"/>
          </a:p>
          <a:p>
            <a:pPr>
              <a:buFont typeface="Constantia" panose="02030602050306030303" pitchFamily="18" charset="0"/>
              <a:buChar char="‐"/>
            </a:pPr>
            <a:r>
              <a:rPr lang="tr-TR" dirty="0" smtClean="0"/>
              <a:t>bilim </a:t>
            </a:r>
            <a:r>
              <a:rPr lang="tr-TR" dirty="0"/>
              <a:t>ve sanat merkezleri, </a:t>
            </a:r>
            <a:endParaRPr lang="tr-TR" dirty="0" smtClean="0"/>
          </a:p>
          <a:p>
            <a:pPr>
              <a:buFont typeface="Constantia" panose="02030602050306030303" pitchFamily="18" charset="0"/>
              <a:buChar char="‐"/>
            </a:pPr>
            <a:r>
              <a:rPr lang="tr-TR" dirty="0" smtClean="0"/>
              <a:t>mesleki </a:t>
            </a:r>
            <a:r>
              <a:rPr lang="tr-TR" dirty="0"/>
              <a:t>eğitim merkezleri </a:t>
            </a:r>
          </a:p>
          <a:p>
            <a:pPr>
              <a:buFont typeface="Constantia" panose="02030602050306030303" pitchFamily="18" charset="0"/>
              <a:buChar char="‐"/>
            </a:pPr>
            <a:r>
              <a:rPr lang="tr-TR" dirty="0" smtClean="0"/>
              <a:t>halk </a:t>
            </a:r>
            <a:r>
              <a:rPr lang="tr-TR" dirty="0"/>
              <a:t>eğitimi merkezlerinde </a:t>
            </a:r>
            <a:r>
              <a:rPr lang="tr-TR" u="sng" dirty="0">
                <a:solidFill>
                  <a:srgbClr val="FF0000"/>
                </a:solidFill>
              </a:rPr>
              <a:t>www.orgm.meb.gov.tr</a:t>
            </a:r>
            <a:r>
              <a:rPr lang="tr-TR" dirty="0"/>
              <a:t> adresinde, </a:t>
            </a:r>
            <a:endParaRPr lang="tr-TR" dirty="0" smtClean="0"/>
          </a:p>
          <a:p>
            <a:pPr marL="0" indent="0">
              <a:buNone/>
            </a:pPr>
            <a:r>
              <a:rPr lang="tr-TR" i="1" u="sng" dirty="0" smtClean="0">
                <a:solidFill>
                  <a:srgbClr val="0070C0"/>
                </a:solidFill>
              </a:rPr>
              <a:t>Rehberlik </a:t>
            </a:r>
            <a:r>
              <a:rPr lang="tr-TR" i="1" u="sng" dirty="0">
                <a:solidFill>
                  <a:srgbClr val="0070C0"/>
                </a:solidFill>
              </a:rPr>
              <a:t>ve Psikolojik Danışma Hizmetleri </a:t>
            </a:r>
            <a:r>
              <a:rPr lang="tr-TR" dirty="0"/>
              <a:t>sekmesinde yer alan </a:t>
            </a:r>
            <a:r>
              <a:rPr lang="tr-TR" b="1" dirty="0">
                <a:solidFill>
                  <a:srgbClr val="0070C0"/>
                </a:solidFill>
              </a:rPr>
              <a:t>EK-1</a:t>
            </a:r>
            <a:r>
              <a:rPr lang="tr-TR" dirty="0"/>
              <a:t> </a:t>
            </a:r>
            <a:r>
              <a:rPr lang="tr-TR" b="1" dirty="0">
                <a:solidFill>
                  <a:srgbClr val="7030A0"/>
                </a:solidFill>
              </a:rPr>
              <a:t>MEB Rehberlik ve Psikolojik Danışma Hizmetleri Sunum Sistemi</a:t>
            </a:r>
            <a:r>
              <a:rPr lang="tr-TR" dirty="0"/>
              <a:t>’nden yararlanılarak hazırlanır. 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MEB </a:t>
            </a:r>
            <a:r>
              <a:rPr lang="tr-TR" dirty="0"/>
              <a:t>Rehberlik ve Psikolojik Danışma Hizmetleri </a:t>
            </a:r>
            <a:r>
              <a:rPr lang="tr-TR" b="1" dirty="0">
                <a:solidFill>
                  <a:srgbClr val="7030A0"/>
                </a:solidFill>
              </a:rPr>
              <a:t>Sunum Sistemi</a:t>
            </a:r>
            <a:r>
              <a:rPr lang="tr-TR" dirty="0"/>
              <a:t>, okul/kurumlar tarafından sunulan rehberlik ve psikolojik danışma hizmetlerinin </a:t>
            </a:r>
            <a:r>
              <a:rPr lang="tr-TR" u="sng" dirty="0">
                <a:solidFill>
                  <a:srgbClr val="FF0000"/>
                </a:solidFill>
              </a:rPr>
              <a:t>standart çerçevesidir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Okul </a:t>
            </a:r>
            <a:r>
              <a:rPr lang="tr-TR" dirty="0"/>
              <a:t>rehberlik ve psikolojik danışma programı verilen hizmetlerin temelinde yer alır, hizmetlerin etkililiğini artırır ve </a:t>
            </a:r>
            <a:r>
              <a:rPr lang="tr-TR" dirty="0">
                <a:solidFill>
                  <a:srgbClr val="FF0000"/>
                </a:solidFill>
              </a:rPr>
              <a:t>kanıta dayalı hizmet </a:t>
            </a:r>
            <a:r>
              <a:rPr lang="tr-TR" dirty="0"/>
              <a:t>sunmayı sağlar.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Bu </a:t>
            </a:r>
            <a:r>
              <a:rPr lang="tr-TR" dirty="0"/>
              <a:t>nedenle hazırlanan programının </a:t>
            </a:r>
            <a:r>
              <a:rPr lang="tr-TR" b="1" u="sng" dirty="0"/>
              <a:t>gerçekçi ve uygulanabilir olması </a:t>
            </a:r>
            <a:r>
              <a:rPr lang="tr-TR" dirty="0"/>
              <a:t>gerekmektedir</a:t>
            </a:r>
            <a:r>
              <a:rPr lang="tr-TR" dirty="0" smtClean="0"/>
              <a:t>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690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www.orgm.gov.tr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949" y="1803400"/>
            <a:ext cx="797292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RPD Programları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057624"/>
            <a:ext cx="9750425" cy="37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36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- Program formatı için EK- 3 Okul Rehberlik ve Psikolojik Danışma Programı kullanılır. </a:t>
            </a:r>
          </a:p>
          <a:p>
            <a:r>
              <a:rPr lang="tr-TR" dirty="0"/>
              <a:t>      - Okul rehberlik ve psikolojik danışma programı hazırlarken EK-1 MEB Rehberlik ve Psikolojik Danışma Hizmetleri Sunum Sistemi’nde yer alan  “grup çalışmaları” bölümünden yararlanılır. “Bireysel çalışmalar” bölümü okul rehberlik ve psikolojik danışma programı hazırlanırken kullanılmamaktadır.</a:t>
            </a:r>
          </a:p>
          <a:p>
            <a:r>
              <a:rPr lang="tr-TR" dirty="0"/>
              <a:t>      - Programda o yıl için belirlenen genel hedef, yerel hedef ve özel hedeflere (rehber öğretmen/psikolojik danışmanı varsa) yönelik çalışmalara yer vermek esastır. </a:t>
            </a:r>
          </a:p>
          <a:p>
            <a:r>
              <a:rPr lang="tr-TR" dirty="0"/>
              <a:t>      - Genel hedef, yerel hedef ve özel hedefler Bakanlık tarafından yayınlanan EK-2 Hedef Listesi’nden belirlenir. </a:t>
            </a:r>
          </a:p>
          <a:p>
            <a:r>
              <a:rPr lang="tr-TR" dirty="0"/>
              <a:t>      - Tüm hedeflerin öğrenci, öğretmen ve veli gruplarından her biriyle çalışılması önerilmektedir.</a:t>
            </a:r>
          </a:p>
          <a:p>
            <a:r>
              <a:rPr lang="tr-TR" dirty="0"/>
              <a:t>      - Öğrencilerle yapılacak çalışmalar Gelişimsel ve Önleyici Hizmetler ve İyileştirici Hizmetler bölümünde yer almaktadır. </a:t>
            </a:r>
          </a:p>
          <a:p>
            <a:r>
              <a:rPr lang="tr-TR" dirty="0"/>
              <a:t>      - Veli ve öğretmen grubuna yönelik yapılacak çalışmalar ise Destek Hizmetler bölümünde yer almaktadır.</a:t>
            </a:r>
          </a:p>
          <a:p>
            <a:r>
              <a:rPr lang="tr-TR" dirty="0"/>
              <a:t>      - Hazırlanan program RAM’a resmi yazıyla gönderilir.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950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EK-1 MEB Rehberlik ve Psikolojik Danışma Hizmetleri Sunum Sistemi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smtClean="0"/>
              <a:t>Öğrenci Çalışmaları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796" y="2717800"/>
            <a:ext cx="5253045" cy="3519512"/>
          </a:xfrm>
          <a:prstGeom prst="rect">
            <a:avLst/>
          </a:prstGeom>
        </p:spPr>
      </p:pic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tr-TR" dirty="0" smtClean="0"/>
              <a:t>Veli ve Öğretmen Çalışmaları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0049" y="2717800"/>
            <a:ext cx="5253043" cy="35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82102" y="2204864"/>
            <a:ext cx="9435241" cy="1625599"/>
          </a:xfrm>
        </p:spPr>
        <p:txBody>
          <a:bodyPr rtlCol="0">
            <a:noAutofit/>
          </a:bodyPr>
          <a:lstStyle/>
          <a:p>
            <a:r>
              <a:rPr lang="tr-TR" sz="3600" b="1" dirty="0" smtClean="0"/>
              <a:t>OKUL-RAM İŞBİRLİĞİYLE </a:t>
            </a:r>
            <a:br>
              <a:rPr lang="tr-TR" sz="3600" b="1" dirty="0" smtClean="0"/>
            </a:br>
            <a:r>
              <a:rPr lang="tr-TR" sz="3600" b="1" dirty="0" smtClean="0"/>
              <a:t>REHBERLİK </a:t>
            </a:r>
            <a:r>
              <a:rPr lang="tr-TR" sz="3600" b="1" dirty="0"/>
              <a:t>YÜRÜTME KILAVUZU</a:t>
            </a:r>
            <a:endParaRPr lang="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82102" y="4077072"/>
            <a:ext cx="9429931" cy="635973"/>
          </a:xfrm>
        </p:spPr>
        <p:txBody>
          <a:bodyPr rtlCol="0"/>
          <a:lstStyle/>
          <a:p>
            <a:pPr rtl="0"/>
            <a:r>
              <a:rPr lang="tr-TR" dirty="0" smtClean="0"/>
              <a:t>E</a:t>
            </a:r>
            <a:r>
              <a:rPr lang="tr" dirty="0" smtClean="0"/>
              <a:t>mre uğuz</a:t>
            </a:r>
            <a:endParaRPr lang="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52" y="162265"/>
            <a:ext cx="1322519" cy="132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1382102" y="5301208"/>
            <a:ext cx="942993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Afyonkarahisar rehberlik VE araştırma merkezi müdürlüğü</a:t>
            </a:r>
          </a:p>
          <a:p>
            <a:r>
              <a:rPr lang="tr-TR" dirty="0" smtClean="0"/>
              <a:t>2025</a:t>
            </a:r>
            <a:endParaRPr lang="tr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 </a:t>
            </a:r>
            <a:r>
              <a:rPr lang="tr-TR" dirty="0"/>
              <a:t>Rehberlik Programları Oluşturma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Sınıf </a:t>
            </a:r>
            <a:r>
              <a:rPr lang="tr-TR" dirty="0"/>
              <a:t>rehberlik planları okul rehberlik ve psikolojik danışma </a:t>
            </a:r>
            <a:r>
              <a:rPr lang="tr-TR" dirty="0" smtClean="0"/>
              <a:t>programı çerçevesinde </a:t>
            </a:r>
            <a:r>
              <a:rPr lang="tr-TR" dirty="0"/>
              <a:t>hazırlanmalıdır.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Planın </a:t>
            </a:r>
            <a:r>
              <a:rPr lang="tr-TR" dirty="0"/>
              <a:t>hazırlanmasından okul müdürü </a:t>
            </a:r>
            <a:r>
              <a:rPr lang="tr-TR" dirty="0" smtClean="0"/>
              <a:t>ne onaylatılmasından </a:t>
            </a:r>
            <a:r>
              <a:rPr lang="tr-TR" dirty="0"/>
              <a:t>sınıf rehber öğretmeni sorumludur.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6274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 Rehberlik Programları Oluşturma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Okul psikolojik danışmanın olmadığı okullarda sınıf rehberlik </a:t>
            </a:r>
            <a:r>
              <a:rPr lang="tr-TR" dirty="0" smtClean="0"/>
              <a:t>programının (Etkinlikler- </a:t>
            </a:r>
            <a:r>
              <a:rPr lang="tr-TR" dirty="0"/>
              <a:t>Kazanımlar) uygulanmasında </a:t>
            </a:r>
            <a:r>
              <a:rPr lang="tr-TR" dirty="0" smtClean="0"/>
              <a:t>rehberlik </a:t>
            </a:r>
            <a:r>
              <a:rPr lang="tr-TR" dirty="0"/>
              <a:t>hizmetleri </a:t>
            </a:r>
            <a:r>
              <a:rPr lang="tr-TR" dirty="0" smtClean="0"/>
              <a:t>yürütme komisyonu </a:t>
            </a:r>
            <a:r>
              <a:rPr lang="tr-TR" dirty="0"/>
              <a:t>ile iş birliği içinde bulunulması önemlidir. 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Örneğin Koordinenin sağlanması </a:t>
            </a:r>
            <a:r>
              <a:rPr lang="tr-TR" dirty="0"/>
              <a:t>için okul psikolojik danışmanı tarafından yapılması </a:t>
            </a:r>
            <a:r>
              <a:rPr lang="tr-TR" dirty="0" smtClean="0"/>
              <a:t>gereken etkinliklerle </a:t>
            </a:r>
            <a:r>
              <a:rPr lang="tr-TR" dirty="0"/>
              <a:t>ilgili komisyon başkanı rehberlik ve araştırma merkezi il e </a:t>
            </a:r>
            <a:r>
              <a:rPr lang="tr-TR" dirty="0" smtClean="0"/>
              <a:t>iletişime geçebilir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0533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Ek-4 Sınıf Rehberlik Programı (Tüm Sınıf </a:t>
            </a:r>
            <a:r>
              <a:rPr lang="tr-TR" dirty="0" err="1"/>
              <a:t>Reh</a:t>
            </a:r>
            <a:r>
              <a:rPr lang="tr-TR" dirty="0"/>
              <a:t>. </a:t>
            </a:r>
            <a:r>
              <a:rPr lang="tr-TR" dirty="0" err="1"/>
              <a:t>Öğrt</a:t>
            </a:r>
            <a:r>
              <a:rPr lang="tr-TR" dirty="0"/>
              <a:t>. İçin)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7887" y="2032000"/>
            <a:ext cx="5353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HARİTALARI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2143472"/>
          </a:xfrm>
        </p:spPr>
        <p:txBody>
          <a:bodyPr>
            <a:normAutofit/>
          </a:bodyPr>
          <a:lstStyle/>
          <a:p>
            <a:pPr algn="l"/>
            <a:r>
              <a:rPr lang="tr-TR" cap="none" dirty="0" smtClean="0"/>
              <a:t>Sınıf ve okul risk haritası oluşturma işlemleri </a:t>
            </a:r>
            <a:r>
              <a:rPr lang="tr-TR" cap="none" dirty="0" err="1" smtClean="0"/>
              <a:t>psikososyal</a:t>
            </a:r>
            <a:r>
              <a:rPr lang="tr-TR" cap="none" dirty="0" smtClean="0"/>
              <a:t> hizmetler içerisinde yer alan işlemlerden bir tanesidir. </a:t>
            </a:r>
          </a:p>
          <a:p>
            <a:pPr marL="9017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Öğrenci tanıma, </a:t>
            </a:r>
          </a:p>
          <a:p>
            <a:pPr marL="9017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Sınıf profili oluşturma ve </a:t>
            </a:r>
          </a:p>
          <a:p>
            <a:pPr marL="9017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Risk durumlarına </a:t>
            </a:r>
          </a:p>
          <a:p>
            <a:pPr algn="l"/>
            <a:r>
              <a:rPr lang="tr-TR" cap="none" dirty="0" smtClean="0"/>
              <a:t>dair yol çizip önleyici tedbirler alma konusunda hizmet sunmaktadır .</a:t>
            </a:r>
          </a:p>
          <a:p>
            <a:pPr algn="l"/>
            <a:r>
              <a:rPr lang="tr-TR" cap="none" dirty="0" smtClean="0"/>
              <a:t>-&gt; </a:t>
            </a:r>
            <a:r>
              <a:rPr lang="tr-TR" b="1" cap="none" dirty="0" smtClean="0">
                <a:solidFill>
                  <a:srgbClr val="C00000"/>
                </a:solidFill>
              </a:rPr>
              <a:t>Kasım ayı</a:t>
            </a:r>
            <a:r>
              <a:rPr lang="tr-TR" cap="none" dirty="0" smtClean="0"/>
              <a:t> içerisinde hazırlanır.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4062213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 Risk Haritası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KULLANIM AMACI									</a:t>
            </a:r>
          </a:p>
          <a:p>
            <a:pPr marL="0" indent="0">
              <a:buNone/>
            </a:pPr>
            <a:r>
              <a:rPr lang="tr-TR" dirty="0"/>
              <a:t>Sınıf/şubelerde öğrencilerin risk gruplarında yer alma durumlarını belirlemek için kullanılır.  																	</a:t>
            </a:r>
          </a:p>
          <a:p>
            <a:pPr marL="0" indent="0">
              <a:buNone/>
            </a:pPr>
            <a:r>
              <a:rPr lang="tr-TR" dirty="0"/>
              <a:t>									</a:t>
            </a:r>
          </a:p>
          <a:p>
            <a:pPr marL="0" indent="0">
              <a:buNone/>
            </a:pPr>
            <a:r>
              <a:rPr lang="tr-TR" dirty="0"/>
              <a:t>KİMLER KULLANIR									</a:t>
            </a:r>
          </a:p>
          <a:p>
            <a:pPr marL="0" indent="0">
              <a:buNone/>
            </a:pPr>
            <a:r>
              <a:rPr lang="tr-TR" dirty="0"/>
              <a:t>Sınıf/şube rehber öğretmeni tarafından doldurulur. Bir örneği rehberlik servisine iletilir.  								</a:t>
            </a:r>
          </a:p>
        </p:txBody>
      </p:sp>
    </p:spTree>
    <p:extLst>
      <p:ext uri="{BB962C8B-B14F-4D97-AF65-F5344CB8AC3E}">
        <p14:creationId xmlns:p14="http://schemas.microsoft.com/office/powerpoint/2010/main" val="219021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 Risk Haritası</a:t>
            </a:r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965" y="1803400"/>
            <a:ext cx="72428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45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Risk Haritası Oluşturma ve RAM’a Gönderme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Okul</a:t>
            </a:r>
            <a:r>
              <a:rPr lang="en-US" dirty="0"/>
              <a:t> risk </a:t>
            </a:r>
            <a:r>
              <a:rPr lang="en-US" dirty="0" err="1"/>
              <a:t>haritası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sınıf</a:t>
            </a:r>
            <a:r>
              <a:rPr lang="en-US" b="1" u="sng" dirty="0">
                <a:solidFill>
                  <a:srgbClr val="C00000"/>
                </a:solidFill>
              </a:rPr>
              <a:t> risk </a:t>
            </a:r>
            <a:r>
              <a:rPr lang="en-US" b="1" u="sng" dirty="0" err="1">
                <a:solidFill>
                  <a:srgbClr val="C00000"/>
                </a:solidFill>
              </a:rPr>
              <a:t>haritalarının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birleştirilmesi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genel</a:t>
            </a:r>
            <a:r>
              <a:rPr lang="tr-TR" dirty="0"/>
              <a:t> </a:t>
            </a:r>
            <a:r>
              <a:rPr lang="en-US" dirty="0" err="1" smtClean="0"/>
              <a:t>önlemlerin</a:t>
            </a:r>
            <a:r>
              <a:rPr lang="en-US" dirty="0" smtClean="0"/>
              <a:t> </a:t>
            </a:r>
            <a:r>
              <a:rPr lang="en-US" dirty="0" err="1"/>
              <a:t>alınabilmesi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oluşturulmaktadır</a:t>
            </a:r>
            <a:r>
              <a:rPr lang="en-US" dirty="0"/>
              <a:t>. </a:t>
            </a:r>
            <a:endParaRPr lang="tr-TR" dirty="0" smtClean="0"/>
          </a:p>
          <a:p>
            <a:pPr marL="0" indent="0" algn="just">
              <a:buNone/>
            </a:pPr>
            <a:r>
              <a:rPr lang="en-US" b="1" i="1" u="sng" dirty="0" err="1" smtClean="0"/>
              <a:t>Okul</a:t>
            </a:r>
            <a:r>
              <a:rPr lang="en-US" b="1" i="1" u="sng" dirty="0" smtClean="0"/>
              <a:t> </a:t>
            </a:r>
            <a:r>
              <a:rPr lang="en-US" b="1" i="1" u="sng" dirty="0" err="1"/>
              <a:t>bazlı</a:t>
            </a:r>
            <a:r>
              <a:rPr lang="en-US" b="1" i="1" u="sng" dirty="0"/>
              <a:t> </a:t>
            </a:r>
            <a:r>
              <a:rPr lang="en-US" b="1" i="1" u="sng" dirty="0" smtClean="0"/>
              <a:t>risk</a:t>
            </a:r>
            <a:r>
              <a:rPr lang="tr-TR" b="1" i="1" u="sng" dirty="0"/>
              <a:t> </a:t>
            </a:r>
            <a:r>
              <a:rPr lang="en-US" b="1" i="1" u="sng" dirty="0" err="1" smtClean="0"/>
              <a:t>durumlarını</a:t>
            </a:r>
            <a:r>
              <a:rPr lang="en-US" b="1" i="1" u="sng" dirty="0" smtClean="0"/>
              <a:t> </a:t>
            </a:r>
            <a:r>
              <a:rPr lang="en-US" dirty="0" err="1"/>
              <a:t>göstermektedir</a:t>
            </a:r>
            <a:r>
              <a:rPr lang="en-US" dirty="0"/>
              <a:t>.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Okulun</a:t>
            </a:r>
            <a:r>
              <a:rPr lang="en-US" dirty="0" smtClean="0"/>
              <a:t> </a:t>
            </a:r>
            <a:r>
              <a:rPr lang="en-US" dirty="0" err="1"/>
              <a:t>idaresi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yetkili</a:t>
            </a:r>
            <a:r>
              <a:rPr lang="en-US" dirty="0"/>
              <a:t> </a:t>
            </a:r>
            <a:r>
              <a:rPr lang="en-US" dirty="0" err="1" smtClean="0"/>
              <a:t>kurullarca</a:t>
            </a:r>
            <a:r>
              <a:rPr lang="tr-TR" dirty="0"/>
              <a:t> </a:t>
            </a:r>
            <a:r>
              <a:rPr lang="en-US" dirty="0" err="1" smtClean="0"/>
              <a:t>değerlendirilmesinin</a:t>
            </a:r>
            <a:r>
              <a:rPr lang="en-US" dirty="0" smtClean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önlemlerin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 smtClean="0"/>
              <a:t>gerekmektedir</a:t>
            </a:r>
            <a:r>
              <a:rPr lang="tr-TR" dirty="0" smtClean="0"/>
              <a:t>. </a:t>
            </a:r>
          </a:p>
          <a:p>
            <a:pPr marL="0" indent="0" algn="just">
              <a:buNone/>
            </a:pPr>
            <a:r>
              <a:rPr lang="en-US" dirty="0" err="1" smtClean="0"/>
              <a:t>Rehber</a:t>
            </a:r>
            <a:r>
              <a:rPr lang="en-US" dirty="0" smtClean="0"/>
              <a:t> </a:t>
            </a:r>
            <a:r>
              <a:rPr lang="en-US" dirty="0" err="1"/>
              <a:t>öğretmeni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okullarımızın</a:t>
            </a:r>
            <a:r>
              <a:rPr lang="en-US" dirty="0"/>
              <a:t> </a:t>
            </a:r>
            <a:r>
              <a:rPr lang="en-US" dirty="0" err="1"/>
              <a:t>haritaların</a:t>
            </a:r>
            <a:r>
              <a:rPr lang="en-US" dirty="0"/>
              <a:t> </a:t>
            </a:r>
            <a:r>
              <a:rPr lang="en-US" dirty="0" err="1"/>
              <a:t>hazırlanması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tr-TR" dirty="0" smtClean="0"/>
              <a:t> </a:t>
            </a:r>
            <a:r>
              <a:rPr lang="en-US" dirty="0" err="1" smtClean="0"/>
              <a:t>değerlendirilmesi</a:t>
            </a:r>
            <a:r>
              <a:rPr lang="en-US" dirty="0" smtClean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birliği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/>
              <a:t>içinde</a:t>
            </a:r>
            <a:r>
              <a:rPr lang="en-US" dirty="0"/>
              <a:t> bulunması </a:t>
            </a:r>
            <a:r>
              <a:rPr lang="en-US" dirty="0" err="1"/>
              <a:t>önemlidir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392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</a:t>
            </a:r>
            <a:r>
              <a:rPr lang="tr-TR" dirty="0"/>
              <a:t>Risk Haritası Oluşturma ve RAM’a Gönderme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tr-TR" dirty="0" smtClean="0"/>
              <a:t>Risk </a:t>
            </a:r>
            <a:r>
              <a:rPr lang="tr-TR" dirty="0"/>
              <a:t>Haritasının </a:t>
            </a:r>
            <a:r>
              <a:rPr lang="tr-TR" dirty="0" smtClean="0"/>
              <a:t>Amacı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Okuldaki </a:t>
            </a:r>
            <a:r>
              <a:rPr lang="tr-TR" b="1" dirty="0"/>
              <a:t>öğrencilerin, öğretmenlerin ve velilerin karşılaştığı riskleri</a:t>
            </a:r>
            <a:r>
              <a:rPr lang="tr-TR" dirty="0"/>
              <a:t> (akademik, </a:t>
            </a:r>
            <a:r>
              <a:rPr lang="tr-TR" dirty="0" err="1"/>
              <a:t>psikososyal</a:t>
            </a:r>
            <a:r>
              <a:rPr lang="tr-TR" dirty="0"/>
              <a:t>, çevresel, bağımlılık vb.) tespit etmek.</a:t>
            </a:r>
          </a:p>
          <a:p>
            <a:r>
              <a:rPr lang="tr-TR" dirty="0"/>
              <a:t>Önleyici çalışmaların planlanması ve öğrencilerin ihtiyaçlarının doğru kuruma (RAM) yönlendirilmesini sağlamak.</a:t>
            </a:r>
          </a:p>
          <a:p>
            <a:r>
              <a:rPr lang="tr-TR" dirty="0"/>
              <a:t>Okulun, </a:t>
            </a:r>
            <a:r>
              <a:rPr lang="tr-TR" b="1" dirty="0"/>
              <a:t>önleyici rehberlik hizmetlerinde </a:t>
            </a:r>
            <a:r>
              <a:rPr lang="tr-TR" b="1" dirty="0" err="1"/>
              <a:t>proaktif</a:t>
            </a:r>
            <a:r>
              <a:rPr lang="tr-TR" b="1" dirty="0"/>
              <a:t> bir yaklaşım</a:t>
            </a:r>
            <a:r>
              <a:rPr lang="tr-TR" dirty="0"/>
              <a:t> benimsemesini sağlamak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55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Risk Haritası Oluşturma ve RAM’a </a:t>
            </a:r>
            <a:r>
              <a:rPr lang="tr-TR" dirty="0" smtClean="0"/>
              <a:t>Gönderme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0">
              <a:buNone/>
            </a:pPr>
            <a:r>
              <a:rPr lang="tr-TR" dirty="0" smtClean="0"/>
              <a:t>1. </a:t>
            </a:r>
            <a:r>
              <a:rPr lang="sv-SE" dirty="0" smtClean="0"/>
              <a:t>Risk </a:t>
            </a:r>
            <a:r>
              <a:rPr lang="sv-SE" dirty="0"/>
              <a:t>Haritası Hangi Alanları Kapsar?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Akademik </a:t>
            </a:r>
            <a:r>
              <a:rPr lang="tr-TR" b="1" dirty="0"/>
              <a:t>Riskler:</a:t>
            </a:r>
            <a:r>
              <a:rPr lang="tr-TR" dirty="0"/>
              <a:t> Devamsızlık, düşük başarı, sınıf tekrarı riski.</a:t>
            </a:r>
          </a:p>
          <a:p>
            <a:pPr marL="0" indent="0">
              <a:buNone/>
            </a:pPr>
            <a:r>
              <a:rPr lang="tr-TR" b="1" dirty="0" err="1"/>
              <a:t>Psikososyal</a:t>
            </a:r>
            <a:r>
              <a:rPr lang="tr-TR" b="1" dirty="0"/>
              <a:t> Riskler:</a:t>
            </a:r>
            <a:r>
              <a:rPr lang="tr-TR" dirty="0"/>
              <a:t> Zorbalık, akran ilişkileri sorunları, uyum problemleri, aile içi sorunlar.</a:t>
            </a:r>
          </a:p>
          <a:p>
            <a:pPr marL="0" indent="0">
              <a:buNone/>
            </a:pPr>
            <a:r>
              <a:rPr lang="tr-TR" b="1" dirty="0"/>
              <a:t>Bağımlılık Riski:</a:t>
            </a:r>
            <a:r>
              <a:rPr lang="tr-TR" dirty="0"/>
              <a:t> Teknoloji, sigara, madde, oyun bağımlılığı.</a:t>
            </a:r>
          </a:p>
          <a:p>
            <a:pPr marL="0" indent="0">
              <a:buNone/>
            </a:pPr>
            <a:r>
              <a:rPr lang="tr-TR" b="1" dirty="0"/>
              <a:t>Çevresel Riskler:</a:t>
            </a:r>
            <a:r>
              <a:rPr lang="tr-TR" dirty="0"/>
              <a:t> Okul çevresinde güvenlik sorunları, ulaşım riskleri, </a:t>
            </a:r>
            <a:r>
              <a:rPr lang="tr-TR" dirty="0" err="1"/>
              <a:t>sosyo</a:t>
            </a:r>
            <a:r>
              <a:rPr lang="tr-TR" dirty="0"/>
              <a:t>-ekonomik dezavantajlar.</a:t>
            </a:r>
          </a:p>
          <a:p>
            <a:pPr marL="0" indent="0">
              <a:buNone/>
            </a:pPr>
            <a:r>
              <a:rPr lang="tr-TR" b="1" dirty="0"/>
              <a:t>Özel Eğitim İhtiyacı:</a:t>
            </a:r>
            <a:r>
              <a:rPr lang="tr-TR" dirty="0"/>
              <a:t> Tanılanmamış öğrenme güçlüğü, dikkat eksikliği, gelişim gerilikleri.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640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Risk Haritası Oluşturma ve RAM’a Gönderme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612" y="1803400"/>
            <a:ext cx="6705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Bu kılavuz, okullarda rehberlik hizmetlerinin okul ve Rehberlik Araştırma Merkezi (RAM) işbirliğiyle etkin bir şekilde yürütülmesini sağlamak amacıyla hazırlanmıştır. 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Amacımız</a:t>
            </a:r>
            <a:r>
              <a:rPr lang="tr-TR" dirty="0"/>
              <a:t>, öğrencilerin akademik, sosyal ve duygusal gelişimlerini desteklerken, okulunuzda </a:t>
            </a:r>
            <a:r>
              <a:rPr lang="tr-TR" b="1" dirty="0">
                <a:solidFill>
                  <a:srgbClr val="00B0F0"/>
                </a:solidFill>
              </a:rPr>
              <a:t>uygulanabilir</a:t>
            </a:r>
            <a:r>
              <a:rPr lang="tr-TR" dirty="0"/>
              <a:t>, </a:t>
            </a:r>
            <a:r>
              <a:rPr lang="tr-TR" b="1" dirty="0">
                <a:solidFill>
                  <a:srgbClr val="002060"/>
                </a:solidFill>
              </a:rPr>
              <a:t>pratik</a:t>
            </a:r>
            <a:r>
              <a:rPr lang="tr-TR" dirty="0"/>
              <a:t> ve </a:t>
            </a:r>
            <a:r>
              <a:rPr lang="tr-TR" b="1" dirty="0">
                <a:solidFill>
                  <a:srgbClr val="C00000"/>
                </a:solidFill>
              </a:rPr>
              <a:t>sürdürülebilir </a:t>
            </a:r>
            <a:r>
              <a:rPr lang="tr-TR" dirty="0"/>
              <a:t>bir rehberlik süreci oluşturmanıza yol göstermektir.</a:t>
            </a:r>
          </a:p>
        </p:txBody>
      </p:sp>
    </p:spTree>
    <p:extLst>
      <p:ext uri="{BB962C8B-B14F-4D97-AF65-F5344CB8AC3E}">
        <p14:creationId xmlns:p14="http://schemas.microsoft.com/office/powerpoint/2010/main" val="1238675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REHBERLİK İHTİYCI BELİRLEME ANKETİ (RİBA)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2143472"/>
          </a:xfrm>
        </p:spPr>
        <p:txBody>
          <a:bodyPr>
            <a:normAutofit/>
          </a:bodyPr>
          <a:lstStyle/>
          <a:p>
            <a:pPr algn="l"/>
            <a:r>
              <a:rPr lang="tr-TR" cap="none" dirty="0" smtClean="0"/>
              <a:t>Rehberlik ihtiyaç belirleme anketleri rehberlik ve psikolojik danışma programları (rehberlik çerçeve planı) için</a:t>
            </a:r>
          </a:p>
          <a:p>
            <a:pPr marL="9017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ülke geneli </a:t>
            </a:r>
            <a:r>
              <a:rPr lang="tr-TR" b="1" cap="none" dirty="0" smtClean="0">
                <a:solidFill>
                  <a:srgbClr val="FF0000"/>
                </a:solidFill>
              </a:rPr>
              <a:t>(genel), </a:t>
            </a:r>
          </a:p>
          <a:p>
            <a:pPr marL="9017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il geneli </a:t>
            </a:r>
            <a:r>
              <a:rPr lang="tr-TR" b="1" cap="none" dirty="0" smtClean="0">
                <a:solidFill>
                  <a:srgbClr val="0070C0"/>
                </a:solidFill>
              </a:rPr>
              <a:t>(yerel), </a:t>
            </a:r>
          </a:p>
          <a:p>
            <a:pPr marL="9017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okul geneli </a:t>
            </a:r>
            <a:r>
              <a:rPr lang="tr-TR" b="1" cap="none" dirty="0" smtClean="0">
                <a:solidFill>
                  <a:schemeClr val="accent6"/>
                </a:solidFill>
              </a:rPr>
              <a:t>(özel) </a:t>
            </a:r>
            <a:r>
              <a:rPr lang="tr-TR" cap="none" dirty="0" smtClean="0"/>
              <a:t>hedeflerin saptanabilmesi amacıyla kullanılmaktadır. </a:t>
            </a:r>
          </a:p>
          <a:p>
            <a:pPr algn="l"/>
            <a:r>
              <a:rPr lang="tr-TR" cap="none" dirty="0" smtClean="0"/>
              <a:t>-&gt; </a:t>
            </a:r>
            <a:r>
              <a:rPr lang="tr-TR" b="1" cap="none" dirty="0" smtClean="0">
                <a:solidFill>
                  <a:srgbClr val="FF0000"/>
                </a:solidFill>
              </a:rPr>
              <a:t>Mayıs ayı </a:t>
            </a:r>
            <a:r>
              <a:rPr lang="tr-TR" cap="none" dirty="0" smtClean="0"/>
              <a:t>içerisinde hazırlanır.</a:t>
            </a:r>
          </a:p>
          <a:p>
            <a:pPr algn="l"/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407070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www.orgm.gov.tr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376" y="1803400"/>
            <a:ext cx="9728072" cy="42672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502124" y="3356992"/>
            <a:ext cx="1368152" cy="216024"/>
          </a:xfrm>
          <a:prstGeom prst="rect">
            <a:avLst/>
          </a:prstGeom>
          <a:noFill/>
          <a:ln w="28575">
            <a:solidFill>
              <a:srgbClr val="FE5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RİBA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RİBA’lar</a:t>
            </a:r>
            <a:r>
              <a:rPr lang="en-US" dirty="0" smtClean="0"/>
              <a:t>  </a:t>
            </a:r>
            <a:r>
              <a:rPr lang="en-US" dirty="0"/>
              <a:t>her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öğretim</a:t>
            </a:r>
            <a:r>
              <a:rPr lang="tr-TR" dirty="0"/>
              <a:t> </a:t>
            </a:r>
            <a:r>
              <a:rPr lang="en-US" dirty="0" err="1" smtClean="0"/>
              <a:t>kademesi</a:t>
            </a:r>
            <a:r>
              <a:rPr lang="en-US" dirty="0" smtClean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düzenlenmiştir</a:t>
            </a:r>
            <a:r>
              <a:rPr lang="en-US" dirty="0"/>
              <a:t>.  </a:t>
            </a:r>
            <a:endParaRPr lang="tr-TR" dirty="0" smtClean="0"/>
          </a:p>
          <a:p>
            <a:pPr marL="712788" indent="-246063"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Okul</a:t>
            </a:r>
            <a:r>
              <a:rPr lang="en-US" dirty="0" smtClean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kademesinde</a:t>
            </a:r>
            <a:r>
              <a:rPr lang="en-US" dirty="0"/>
              <a:t> 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veliye</a:t>
            </a:r>
            <a:r>
              <a:rPr lang="en-US" dirty="0" smtClean="0"/>
              <a:t>;</a:t>
            </a:r>
            <a:r>
              <a:rPr lang="tr-TR" dirty="0"/>
              <a:t> </a:t>
            </a:r>
          </a:p>
          <a:p>
            <a:pPr marL="712788" indent="-246063"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ilkokul</a:t>
            </a:r>
            <a:r>
              <a:rPr lang="en-US" dirty="0"/>
              <a:t>, </a:t>
            </a:r>
            <a:r>
              <a:rPr lang="en-US" dirty="0" err="1" smtClean="0"/>
              <a:t>ortaokul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lise</a:t>
            </a:r>
            <a:r>
              <a:rPr lang="en-US" dirty="0" smtClean="0"/>
              <a:t> </a:t>
            </a:r>
            <a:r>
              <a:rPr lang="en-US" dirty="0" err="1"/>
              <a:t>kademelerinde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, 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velilere</a:t>
            </a:r>
            <a:r>
              <a:rPr lang="tr-TR" dirty="0"/>
              <a:t> </a:t>
            </a:r>
            <a:r>
              <a:rPr lang="en-US" dirty="0" err="1" smtClean="0"/>
              <a:t>uygulanmaktadır</a:t>
            </a:r>
            <a:r>
              <a:rPr lang="en-US" dirty="0"/>
              <a:t>. </a:t>
            </a:r>
            <a:endParaRPr lang="tr-TR" dirty="0"/>
          </a:p>
          <a:p>
            <a:pPr marL="0" indent="0" algn="just">
              <a:buNone/>
            </a:pP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veliler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i="1" u="sng" dirty="0"/>
              <a:t>%30’u </a:t>
            </a:r>
            <a:r>
              <a:rPr lang="en-US" dirty="0" err="1" smtClean="0"/>
              <a:t>örneklem</a:t>
            </a:r>
            <a:r>
              <a:rPr lang="tr-TR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/>
              <a:t>belirlenmekte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uygulamalar</a:t>
            </a:r>
            <a:r>
              <a:rPr lang="en-US" dirty="0"/>
              <a:t> </a:t>
            </a:r>
            <a:r>
              <a:rPr lang="en-US" dirty="0" err="1" smtClean="0"/>
              <a:t>gerçekleştirilmektedir</a:t>
            </a:r>
            <a:r>
              <a:rPr lang="en-US" dirty="0" smtClean="0"/>
              <a:t>.</a:t>
            </a:r>
            <a:r>
              <a:rPr lang="tr-TR" dirty="0"/>
              <a:t>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4175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RİBA Okul Sonuç Çizelgesi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81844" y="1803400"/>
            <a:ext cx="5010995" cy="464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sonuçlar</a:t>
            </a:r>
            <a:r>
              <a:rPr lang="tr-TR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cetvele</a:t>
            </a:r>
            <a:r>
              <a:rPr lang="en-US" dirty="0"/>
              <a:t> </a:t>
            </a:r>
            <a:r>
              <a:rPr lang="en-US" dirty="0" err="1"/>
              <a:t>işlenmekte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yoğunluk</a:t>
            </a:r>
            <a:r>
              <a:rPr lang="tr-TR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hedef</a:t>
            </a:r>
            <a:r>
              <a:rPr lang="en-US" dirty="0"/>
              <a:t>   </a:t>
            </a:r>
            <a:r>
              <a:rPr lang="en-US" dirty="0" err="1"/>
              <a:t>maddeleri</a:t>
            </a:r>
            <a:r>
              <a:rPr lang="en-US" dirty="0"/>
              <a:t>  </a:t>
            </a:r>
            <a:r>
              <a:rPr lang="en-US" dirty="0" err="1"/>
              <a:t>belirlenmektedir</a:t>
            </a:r>
            <a:r>
              <a:rPr lang="en-US" dirty="0"/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/>
              <a:t>belirlenen</a:t>
            </a:r>
            <a:r>
              <a:rPr lang="en-US" dirty="0"/>
              <a:t> </a:t>
            </a:r>
            <a:r>
              <a:rPr lang="en-US" dirty="0" err="1"/>
              <a:t>hedefler</a:t>
            </a:r>
            <a:r>
              <a:rPr lang="en-US" dirty="0"/>
              <a:t> </a:t>
            </a:r>
            <a:r>
              <a:rPr lang="en-US" dirty="0" err="1"/>
              <a:t>okulun</a:t>
            </a:r>
            <a:r>
              <a:rPr lang="en-US" dirty="0"/>
              <a:t> 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hedefi</a:t>
            </a:r>
            <a:r>
              <a:rPr lang="tr-TR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çıkmaktadır</a:t>
            </a:r>
            <a:r>
              <a:rPr lang="en-US" dirty="0"/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en-US" dirty="0" err="1" smtClean="0"/>
              <a:t>Okullar</a:t>
            </a:r>
            <a:r>
              <a:rPr lang="en-US" dirty="0" smtClean="0"/>
              <a:t> </a:t>
            </a:r>
            <a:r>
              <a:rPr lang="en-US" dirty="0" err="1"/>
              <a:t>okullarına</a:t>
            </a:r>
            <a:r>
              <a:rPr lang="en-US" dirty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cetvele</a:t>
            </a:r>
            <a:r>
              <a:rPr lang="tr-TR" dirty="0"/>
              <a:t> </a:t>
            </a:r>
            <a:r>
              <a:rPr lang="en-US" dirty="0" err="1"/>
              <a:t>işlenen</a:t>
            </a:r>
            <a:r>
              <a:rPr lang="en-US" dirty="0"/>
              <a:t> </a:t>
            </a:r>
            <a:r>
              <a:rPr lang="en-US" dirty="0" err="1"/>
              <a:t>sonuçlarını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hedeflerin</a:t>
            </a:r>
            <a:r>
              <a:rPr lang="tr-TR" dirty="0"/>
              <a:t> </a:t>
            </a:r>
            <a:r>
              <a:rPr lang="en-US" dirty="0" err="1"/>
              <a:t>belirlenebilmesi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bölgesinde</a:t>
            </a:r>
            <a:r>
              <a:rPr lang="tr-TR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rehberlik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tr-TR" dirty="0"/>
              <a:t> </a:t>
            </a:r>
            <a:r>
              <a:rPr lang="en-US" dirty="0" err="1"/>
              <a:t>merkezine</a:t>
            </a:r>
            <a:r>
              <a:rPr lang="en-US" dirty="0"/>
              <a:t> </a:t>
            </a:r>
            <a:r>
              <a:rPr lang="en-US" dirty="0" err="1"/>
              <a:t>iletmesi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2839" y="1803400"/>
            <a:ext cx="497710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78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RİBA Örnek Form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172" y="1700808"/>
            <a:ext cx="3518481" cy="46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5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Rehber </a:t>
            </a:r>
            <a:r>
              <a:rPr lang="tr-TR" dirty="0"/>
              <a:t>öğretmen/psikolojik danışmanı bulunmayan okullar </a:t>
            </a:r>
            <a:r>
              <a:rPr lang="tr-TR" b="1" i="1" u="sng" dirty="0">
                <a:solidFill>
                  <a:srgbClr val="FF0000"/>
                </a:solidFill>
              </a:rPr>
              <a:t>özel hedef </a:t>
            </a:r>
            <a:r>
              <a:rPr lang="tr-TR" dirty="0"/>
              <a:t>belirlemediği için bu okullarda RİBA </a:t>
            </a:r>
            <a:r>
              <a:rPr lang="tr-TR" b="1" i="1" u="sng" dirty="0"/>
              <a:t>uygulanmayacaktır. </a:t>
            </a:r>
          </a:p>
        </p:txBody>
      </p:sp>
    </p:spTree>
    <p:extLst>
      <p:ext uri="{BB962C8B-B14F-4D97-AF65-F5344CB8AC3E}">
        <p14:creationId xmlns:p14="http://schemas.microsoft.com/office/powerpoint/2010/main" val="256945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12788" algn="l"/>
              </a:tabLst>
            </a:pPr>
            <a:r>
              <a:rPr lang="tr-TR" b="1" dirty="0" smtClean="0"/>
              <a:t>RAM’A ÖĞRENCİ YÖNLENDİRME SÜRECİ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Veli Bilgilendirme,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Form Doldurma,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Gizlilik,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cap="none" dirty="0" smtClean="0"/>
              <a:t>Rehber Öğretmen Yoksa RAM İşbirliği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51911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Sevk(Yönlendirme)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Bireyin ihtiyaç duyduğu konuda hizmet sunanın kapasitesini aşan durumlarda, kişiyi uygun kurum veya kişilere yönlendirmesidir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Hizmet </a:t>
            </a:r>
            <a:r>
              <a:rPr lang="tr-TR" dirty="0"/>
              <a:t>veren kişi, yardımcı olamayacağını düşündüğünde sevk işlemini gerçekleştirmelidir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i="1" u="sng" dirty="0" smtClean="0"/>
              <a:t>Sevk</a:t>
            </a:r>
            <a:r>
              <a:rPr lang="tr-TR" b="1" i="1" u="sng" dirty="0"/>
              <a:t>, öğrencinin ihtiyacının okulun mevcut imkânlarını aşması halinde, daha yetkin ve ilgili kurumlara yönlendirilmesi sürecidir.</a:t>
            </a:r>
          </a:p>
        </p:txBody>
      </p:sp>
    </p:spTree>
    <p:extLst>
      <p:ext uri="{BB962C8B-B14F-4D97-AF65-F5344CB8AC3E}">
        <p14:creationId xmlns:p14="http://schemas.microsoft.com/office/powerpoint/2010/main" val="741529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Sevk(Yönlendirme)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Sevk Edilebilecek Kurum ve Kuruluşlar:</a:t>
            </a:r>
            <a:endParaRPr lang="tr-TR" dirty="0"/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/>
              <a:t>Sağlık kuruluşları (hastaneler, aile sağlığı merkezleri vb.)</a:t>
            </a:r>
          </a:p>
          <a:p>
            <a:pPr marL="655637" indent="0">
              <a:buNone/>
            </a:pPr>
            <a:r>
              <a:rPr lang="tr-TR" b="1" i="1" dirty="0" smtClean="0"/>
              <a:t>***</a:t>
            </a:r>
            <a:r>
              <a:rPr lang="tr-TR" b="1" i="1" u="sng" dirty="0" smtClean="0"/>
              <a:t>Rehberlik </a:t>
            </a:r>
            <a:r>
              <a:rPr lang="tr-TR" b="1" i="1" u="sng" dirty="0"/>
              <a:t>ve Araştırma Merkezleri (RAM</a:t>
            </a:r>
            <a:r>
              <a:rPr lang="tr-TR" b="1" i="1" u="sng" dirty="0" smtClean="0"/>
              <a:t>)</a:t>
            </a:r>
            <a:r>
              <a:rPr lang="tr-TR" b="1" i="1" dirty="0" smtClean="0"/>
              <a:t>***</a:t>
            </a:r>
            <a:endParaRPr lang="tr-TR" b="1" i="1" u="sng" dirty="0"/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/>
              <a:t>Aile ve Sosyal Politikalar İl/İlçe Müdürlükleri</a:t>
            </a: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/>
              <a:t>Sosyal Yardımlaşma ve Dayanışma Vakıfları</a:t>
            </a: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/>
              <a:t>Gençlik ve Spor İl Müdürlükleri</a:t>
            </a: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/>
              <a:t>İhtiyaca göre diğer ilgili kurum ve kuruluşlar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016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Sevk (Yönlendirme)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361904"/>
          </a:xfrm>
        </p:spPr>
        <p:txBody>
          <a:bodyPr>
            <a:normAutofit fontScale="77500" lnSpcReduction="20000"/>
          </a:bodyPr>
          <a:lstStyle/>
          <a:p>
            <a:r>
              <a:rPr lang="tr-TR" i="1" u="sng" dirty="0">
                <a:solidFill>
                  <a:srgbClr val="FF0000"/>
                </a:solidFill>
              </a:rPr>
              <a:t>Okullarda Sevk Süreci </a:t>
            </a:r>
            <a:r>
              <a:rPr lang="tr-TR" i="1" u="sng" dirty="0" smtClean="0">
                <a:solidFill>
                  <a:srgbClr val="FF0000"/>
                </a:solidFill>
              </a:rPr>
              <a:t>Basamakları</a:t>
            </a: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 smtClean="0"/>
              <a:t>Sorunun </a:t>
            </a:r>
            <a:r>
              <a:rPr lang="tr-TR" dirty="0"/>
              <a:t>fark edilmesi </a:t>
            </a:r>
            <a:r>
              <a:rPr lang="tr-TR" dirty="0" smtClean="0"/>
              <a:t>(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akademik</a:t>
            </a:r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duygusal, davranışsal veya 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sosyal </a:t>
            </a:r>
            <a:r>
              <a:rPr lang="tr-T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vb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bir 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problem)</a:t>
            </a: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 smtClean="0"/>
              <a:t>Ön </a:t>
            </a:r>
            <a:r>
              <a:rPr lang="tr-TR" dirty="0"/>
              <a:t>değerlendirme ve gözlem (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öğrencinin </a:t>
            </a:r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durumu değerlendirme-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Sorunun niteliğini ve şiddetini </a:t>
            </a:r>
            <a:r>
              <a:rPr lang="it-IT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belirleme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)</a:t>
            </a:r>
            <a:endParaRPr lang="tr-T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/>
              <a:t>Aileyle görüşme </a:t>
            </a:r>
            <a:r>
              <a:rPr lang="tr-TR" dirty="0" smtClean="0"/>
              <a:t>(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sürece </a:t>
            </a:r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dahil edilir; iş birliği sağlanmaya 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çalışılır)</a:t>
            </a:r>
            <a:endParaRPr lang="tr-T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 smtClean="0"/>
              <a:t>Okul </a:t>
            </a:r>
            <a:r>
              <a:rPr lang="tr-TR" dirty="0"/>
              <a:t>içi müdahale olanaklarının </a:t>
            </a:r>
            <a:r>
              <a:rPr lang="tr-TR" dirty="0" smtClean="0"/>
              <a:t>değerlendirilmesi (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problemin </a:t>
            </a:r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ortadan kaldırılmasına yönelik Okul/sınıf içi 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çalışmalar)</a:t>
            </a:r>
            <a:endParaRPr lang="tr-T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 smtClean="0"/>
              <a:t>Sevk </a:t>
            </a:r>
            <a:r>
              <a:rPr lang="tr-TR" dirty="0"/>
              <a:t>kararının verilmesi </a:t>
            </a:r>
            <a:r>
              <a:rPr lang="tr-TR" dirty="0" smtClean="0"/>
              <a:t>(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Okul yönetimi/rehberlik servisi, </a:t>
            </a:r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öğrenci velisiyle görüşerek sorunun okul içinde çözülemeyeceğine kanaat getirirse sevk kararı </a:t>
            </a:r>
            <a:r>
              <a:rPr lang="tr-T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alınır)</a:t>
            </a:r>
            <a:endParaRPr lang="tr-T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 smtClean="0"/>
              <a:t>Yönlendirme </a:t>
            </a:r>
            <a:r>
              <a:rPr lang="tr-TR" dirty="0"/>
              <a:t>ve resmi yazışmaların yapılması </a:t>
            </a:r>
            <a:r>
              <a:rPr lang="tr-TR" dirty="0" smtClean="0"/>
              <a:t>(</a:t>
            </a:r>
            <a:r>
              <a:rPr lang="tr-TR" sz="25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veli </a:t>
            </a:r>
            <a:r>
              <a:rPr lang="tr-TR" sz="25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bilgilendirilir ve resmi yazı ile yönlendirme </a:t>
            </a:r>
            <a:r>
              <a:rPr lang="tr-TR" sz="25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yapılır)</a:t>
            </a:r>
            <a:endParaRPr lang="tr-TR" sz="25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01700" indent="-246063">
              <a:buFont typeface="Wingdings" panose="05000000000000000000" pitchFamily="2" charset="2"/>
              <a:buChar char="ü"/>
            </a:pPr>
            <a:r>
              <a:rPr lang="tr-TR" dirty="0" smtClean="0"/>
              <a:t>Sürecin </a:t>
            </a:r>
            <a:r>
              <a:rPr lang="tr-TR" dirty="0"/>
              <a:t>takibi ve geri bildirim </a:t>
            </a:r>
            <a:r>
              <a:rPr lang="tr-TR" dirty="0" smtClean="0"/>
              <a:t>alınması (</a:t>
            </a:r>
            <a:r>
              <a:rPr lang="tr-TR" sz="25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Öğrencinin </a:t>
            </a:r>
            <a:r>
              <a:rPr lang="tr-TR" sz="25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yönlendirildiği kurumdan raporlar ve geri bildirimler alınır - öğrencinin durumu izlenmeye devam </a:t>
            </a:r>
            <a:r>
              <a:rPr lang="tr-TR" sz="25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edilir)</a:t>
            </a:r>
            <a:endParaRPr lang="tr-TR" sz="25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42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tr-TR" dirty="0"/>
              <a:t>Bu eğitimde:</a:t>
            </a:r>
          </a:p>
          <a:p>
            <a:pPr marL="635000" indent="-342900">
              <a:buFont typeface="Wingdings" panose="05000000000000000000" pitchFamily="2" charset="2"/>
              <a:buChar char="ü"/>
            </a:pPr>
            <a:r>
              <a:rPr lang="tr-TR" dirty="0"/>
              <a:t>Okul rehberlik hizmetlerini nasıl organize edeceğiz</a:t>
            </a:r>
          </a:p>
          <a:p>
            <a:pPr marL="635000" indent="-342900">
              <a:buFont typeface="Wingdings" panose="05000000000000000000" pitchFamily="2" charset="2"/>
              <a:buChar char="ü"/>
            </a:pPr>
            <a:r>
              <a:rPr lang="tr-TR" dirty="0"/>
              <a:t>RAM ile işbirliğini nasıl </a:t>
            </a:r>
            <a:r>
              <a:rPr lang="tr-TR" dirty="0" smtClean="0"/>
              <a:t>yürüteceğiz</a:t>
            </a:r>
          </a:p>
          <a:p>
            <a:pPr marL="635000" indent="-342900">
              <a:buFont typeface="Wingdings" panose="05000000000000000000" pitchFamily="2" charset="2"/>
              <a:buChar char="ü"/>
            </a:pPr>
            <a:r>
              <a:rPr lang="tr-TR" dirty="0"/>
              <a:t>Öğrencinin yararını ön planda tutarak rehberlik sürecini nasıl etkin bir şekilde yöneteceğiz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Rehberlik ve Araştırma Merkezleri (RAM</a:t>
            </a:r>
            <a:r>
              <a:rPr lang="tr-TR" dirty="0" smtClean="0"/>
              <a:t>) Yönlendirme Süreci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1053852" y="1803400"/>
            <a:ext cx="4938987" cy="4649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500" dirty="0" smtClean="0"/>
              <a:t>Okullarımız, </a:t>
            </a:r>
            <a:r>
              <a:rPr lang="tr-TR" sz="2500" dirty="0"/>
              <a:t>öğrencilerini ihtiyaç doğrultusunda bağlı bulundukları rehberlik ve araştırma merkezinin rehberlik ve psikolojik danışma hizmetleri bölümüne psikolojik destek almasını sağlamak amacıyla “</a:t>
            </a:r>
            <a:r>
              <a:rPr lang="tr-TR" sz="2500" b="1" u="sng" dirty="0"/>
              <a:t>Psikolojik Destek Yönlendirme Formu</a:t>
            </a:r>
            <a:r>
              <a:rPr lang="tr-TR" sz="2500" dirty="0"/>
              <a:t>” nu doldurarak sevk işlemi gerçekleştirebilirler.</a:t>
            </a: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2484" y="1801240"/>
            <a:ext cx="4104456" cy="45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16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 smtClean="0"/>
              <a:t>RAM’DAN EĞİTİM/SEMİNER TALEBİ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cap="none" dirty="0" smtClean="0"/>
              <a:t>Okul İhtiyaçları Doğrultusunda Resmi Talep Süreci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73600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RAM’dan Eğitim/Seminer </a:t>
            </a:r>
            <a:r>
              <a:rPr lang="tr-TR" dirty="0"/>
              <a:t>T</a:t>
            </a:r>
            <a:r>
              <a:rPr lang="tr-TR" dirty="0" smtClean="0"/>
              <a:t>alebi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Okulun ihtiyaç duyduğu konular doğrultusunda eğitim veya seminer talebi okul müdürlüğü tarafından belirlenir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Talep</a:t>
            </a:r>
            <a:r>
              <a:rPr lang="tr-TR" dirty="0"/>
              <a:t>, resmi yazı ile </a:t>
            </a:r>
            <a:r>
              <a:rPr lang="tr-TR" dirty="0" smtClean="0"/>
              <a:t>RAM’a </a:t>
            </a:r>
            <a:r>
              <a:rPr lang="tr-TR" dirty="0"/>
              <a:t>iletilir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RAM</a:t>
            </a:r>
            <a:r>
              <a:rPr lang="tr-TR" dirty="0"/>
              <a:t>, uygun uzmanı görevlendirerek planlamayı yapar ve belirlenen tarihte okula eğitim/seminer desteği sağlar.</a:t>
            </a:r>
          </a:p>
        </p:txBody>
      </p:sp>
    </p:spTree>
    <p:extLst>
      <p:ext uri="{BB962C8B-B14F-4D97-AF65-F5344CB8AC3E}">
        <p14:creationId xmlns:p14="http://schemas.microsoft.com/office/powerpoint/2010/main" val="2100696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REHBERLİK HİZMETLERİ YÜRÜTME KOMİSYONU 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120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Okul Rehberlik Hizmetleri Yürütme Komisyonu Oluşturma ve İşleyişi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Amaç:</a:t>
            </a:r>
            <a:endParaRPr lang="tr-TR" dirty="0"/>
          </a:p>
          <a:p>
            <a:pPr marL="538163" indent="-246063"/>
            <a:r>
              <a:rPr lang="tr-TR" dirty="0"/>
              <a:t>Okuldaki rehberlik hizmetlerinin planlı, koordineli ve etkin yürütülmesini sağlamak.</a:t>
            </a:r>
          </a:p>
          <a:p>
            <a:pPr marL="538163" indent="-246063"/>
            <a:r>
              <a:rPr lang="tr-TR" dirty="0"/>
              <a:t>Öğrencilerin akademik, sosyal ve duygusal gelişimlerini desteklemek.</a:t>
            </a:r>
          </a:p>
          <a:p>
            <a:pPr marL="538163" indent="-246063"/>
            <a:r>
              <a:rPr lang="tr-TR" dirty="0"/>
              <a:t>RAM ile işbirliğini düzenli ve resmi hâle getirmek.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21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Okul Rehberlik Hizmetleri Yürütme Komisyonu Oluşturma ve İşleyişi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Komisyon Üyeleri:</a:t>
            </a:r>
            <a:endParaRPr lang="tr-TR" dirty="0"/>
          </a:p>
          <a:p>
            <a:pPr marL="538163" indent="-246063"/>
            <a:r>
              <a:rPr lang="tr-TR" dirty="0"/>
              <a:t>Okul Müdürü (Komisyon Başkanı)</a:t>
            </a:r>
          </a:p>
          <a:p>
            <a:pPr marL="538163" indent="-246063"/>
            <a:r>
              <a:rPr lang="tr-TR" dirty="0"/>
              <a:t>Müdür Yardımcıları</a:t>
            </a:r>
          </a:p>
          <a:p>
            <a:pPr marL="538163" indent="-246063"/>
            <a:r>
              <a:rPr lang="tr-TR" dirty="0"/>
              <a:t>Rehber Öğretmen / Psikolojik Danışman (varsa)</a:t>
            </a:r>
          </a:p>
          <a:p>
            <a:pPr marL="538163" indent="-246063"/>
            <a:r>
              <a:rPr lang="tr-TR" dirty="0"/>
              <a:t>Sınıf Rehber Öğretmenleri</a:t>
            </a:r>
          </a:p>
          <a:p>
            <a:pPr marL="538163" indent="-246063"/>
            <a:r>
              <a:rPr lang="tr-TR" dirty="0"/>
              <a:t>Veli Temsilcisi (isteğe bağlı)</a:t>
            </a:r>
          </a:p>
          <a:p>
            <a:pPr marL="538163" indent="-246063"/>
            <a:r>
              <a:rPr lang="tr-TR" dirty="0"/>
              <a:t>Öğrenci Temsilcisi (isteğe bağlı)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687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Okul Rehberlik Hizmetleri Yürütme Komisyonu Oluşturma ve İşleyişi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Toplantı Sıklığı:</a:t>
            </a:r>
            <a:endParaRPr lang="tr-TR" dirty="0"/>
          </a:p>
          <a:p>
            <a:pPr marL="538163" indent="-246063"/>
            <a:r>
              <a:rPr lang="tr-TR" dirty="0"/>
              <a:t>Yılda en az 3 kez (başlangıç, orta ve yıl sonu değerlendirme)</a:t>
            </a:r>
          </a:p>
          <a:p>
            <a:pPr marL="538163" indent="-246063"/>
            <a:r>
              <a:rPr lang="tr-TR" dirty="0"/>
              <a:t>Gerekli durumlarda ek toplantılar düzenlenebilir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021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Okul Rehberlik Hizmetleri Yürütme Komisyonu Oluşturma ve İşleyişi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/>
              <a:t>Komisyonun Görev ve Sorumlulukları:</a:t>
            </a:r>
            <a:endParaRPr lang="tr-TR" dirty="0"/>
          </a:p>
          <a:p>
            <a:pPr marL="538163" indent="-246063"/>
            <a:r>
              <a:rPr lang="tr-TR" dirty="0"/>
              <a:t>Yıllık Rehberlik ve Psikolojik Danışma Programının hazırlanması ve onaylanması</a:t>
            </a:r>
          </a:p>
          <a:p>
            <a:pPr marL="538163" indent="-246063"/>
            <a:r>
              <a:rPr lang="tr-TR" dirty="0"/>
              <a:t>Sınıf bazlı rehberlik planlarının oluşturulması ve uygulanması</a:t>
            </a:r>
          </a:p>
          <a:p>
            <a:pPr marL="538163" indent="-246063"/>
            <a:r>
              <a:rPr lang="tr-TR" dirty="0"/>
              <a:t>Risk haritasının hazırlanması ve RAM’a iletilmesi</a:t>
            </a:r>
          </a:p>
          <a:p>
            <a:pPr marL="538163" indent="-246063"/>
            <a:r>
              <a:rPr lang="tr-TR" dirty="0"/>
              <a:t>RİBA sonuçlarının değerlendirilmesi ve RAM’a gönderilmesi</a:t>
            </a:r>
          </a:p>
          <a:p>
            <a:pPr marL="538163" indent="-246063"/>
            <a:r>
              <a:rPr lang="tr-TR" dirty="0"/>
              <a:t>RAM’dan eğitim ve seminer taleplerinin yapılması ve koordinasyonun sağlanması</a:t>
            </a:r>
          </a:p>
          <a:p>
            <a:pPr marL="538163" indent="-246063"/>
            <a:r>
              <a:rPr lang="tr-TR" dirty="0"/>
              <a:t>Öğrenci yönlendirme sürecinin yürütülmesi</a:t>
            </a:r>
          </a:p>
          <a:p>
            <a:pPr marL="538163" indent="-246063"/>
            <a:r>
              <a:rPr lang="tr-TR" dirty="0"/>
              <a:t>Rehberlik hizmetlerinin etkinliğinin değerlendirilmesi ve iyileştirme önerilerinin </a:t>
            </a:r>
            <a:r>
              <a:rPr lang="tr-TR" dirty="0" smtClean="0"/>
              <a:t>sunulması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28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taplar Klasik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eması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Klasik kitap eğitim sunusu (geniş ekran)</Template>
  <TotalTime>8820</TotalTime>
  <Words>1616</Words>
  <Application>Microsoft Office PowerPoint</Application>
  <PresentationFormat>Özel</PresentationFormat>
  <Paragraphs>175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6" baseType="lpstr">
      <vt:lpstr>Arial</vt:lpstr>
      <vt:lpstr>Constantia</vt:lpstr>
      <vt:lpstr>Wingdings</vt:lpstr>
      <vt:lpstr>Kitaplar Klasik 16x9</vt:lpstr>
      <vt:lpstr>PowerPoint Sunusu</vt:lpstr>
      <vt:lpstr>OKUL-RAM İŞBİRLİĞİYLE  REHBERLİK YÜRÜTME KILAVUZU</vt:lpstr>
      <vt:lpstr>PowerPoint Sunusu</vt:lpstr>
      <vt:lpstr>PowerPoint Sunusu</vt:lpstr>
      <vt:lpstr>OKUL REHBERLİK HİZMETLERİ YÜRÜTME KOMİSYONU </vt:lpstr>
      <vt:lpstr>Okul Rehberlik Hizmetleri Yürütme Komisyonu Oluşturma ve İşleyişi</vt:lpstr>
      <vt:lpstr>Okul Rehberlik Hizmetleri Yürütme Komisyonu Oluşturma ve İşleyişi</vt:lpstr>
      <vt:lpstr>Okul Rehberlik Hizmetleri Yürütme Komisyonu Oluşturma ve İşleyişi</vt:lpstr>
      <vt:lpstr>Okul Rehberlik Hizmetleri Yürütme Komisyonu Oluşturma ve İşleyişi</vt:lpstr>
      <vt:lpstr>REHBERLİK PROGRAMLARI</vt:lpstr>
      <vt:lpstr>Okul Rehberlik Programı Hazırlama ve RAM’a Gönderme Süreci</vt:lpstr>
      <vt:lpstr>Okul Rehberlik Programı Hazırlama ve RAM’a Gönderme Süreci</vt:lpstr>
      <vt:lpstr>Okul Rehberlik Programı Hazırlama ve RAM’a Gönderme Süreci (Rehber Öğretmeni Olmayan Okullar İçin)</vt:lpstr>
      <vt:lpstr>PowerPoint Sunusu</vt:lpstr>
      <vt:lpstr>OKUL REHBERLİK VE PSİKOLOJİK DANIŞMA PROGRAMI HAZIRLAMA ESASLARI</vt:lpstr>
      <vt:lpstr>www.orgm.gov.tr</vt:lpstr>
      <vt:lpstr>RPD Programları</vt:lpstr>
      <vt:lpstr>PowerPoint Sunusu</vt:lpstr>
      <vt:lpstr>EK-1 MEB Rehberlik ve Psikolojik Danışma Hizmetleri Sunum Sistemi</vt:lpstr>
      <vt:lpstr>Sınıf Rehberlik Programları Oluşturma</vt:lpstr>
      <vt:lpstr>Sınıf Rehberlik Programları Oluşturma</vt:lpstr>
      <vt:lpstr>Ek-4 Sınıf Rehberlik Programı (Tüm Sınıf Reh. Öğrt. İçin)</vt:lpstr>
      <vt:lpstr>RİSK HARİTALARI</vt:lpstr>
      <vt:lpstr>Sınıf Risk Haritası</vt:lpstr>
      <vt:lpstr>Sınıf Risk Haritası</vt:lpstr>
      <vt:lpstr>Okul Risk Haritası Oluşturma ve RAM’a Gönderme</vt:lpstr>
      <vt:lpstr>Okul Risk Haritası Oluşturma ve RAM’a Gönderme</vt:lpstr>
      <vt:lpstr>Okul Risk Haritası Oluşturma ve RAM’a Gönderme</vt:lpstr>
      <vt:lpstr>Okul Risk Haritası Oluşturma ve RAM’a Gönderme</vt:lpstr>
      <vt:lpstr>REHBERLİK İHTİYCI BELİRLEME ANKETİ (RİBA)</vt:lpstr>
      <vt:lpstr>www.orgm.gov.tr</vt:lpstr>
      <vt:lpstr>RİBA</vt:lpstr>
      <vt:lpstr>RİBA Okul Sonuç Çizelgesi</vt:lpstr>
      <vt:lpstr>RİBA Örnek Form</vt:lpstr>
      <vt:lpstr>PowerPoint Sunusu</vt:lpstr>
      <vt:lpstr>RAM’A ÖĞRENCİ YÖNLENDİRME SÜRECİ</vt:lpstr>
      <vt:lpstr>Sevk(Yönlendirme)</vt:lpstr>
      <vt:lpstr>Sevk(Yönlendirme)</vt:lpstr>
      <vt:lpstr>Sevk (Yönlendirme)</vt:lpstr>
      <vt:lpstr>Rehberlik ve Araştırma Merkezleri (RAM) Yönlendirme Süreci</vt:lpstr>
      <vt:lpstr> RAM’DAN EĞİTİM/SEMİNER TALEBİ</vt:lpstr>
      <vt:lpstr>RAM’dan Eğitim/Seminer Talebi</vt:lpstr>
    </vt:vector>
  </TitlesOfParts>
  <Company>-==-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 ÖĞRETMENİ OLMAYAN OKULLAR İÇİN REHBERLİK YÜRÜTME KILAVUZU</dc:title>
  <dc:creator>Afyon RAM</dc:creator>
  <cp:lastModifiedBy>Afyon RAM</cp:lastModifiedBy>
  <cp:revision>24</cp:revision>
  <cp:lastPrinted>2025-08-27T06:17:12Z</cp:lastPrinted>
  <dcterms:created xsi:type="dcterms:W3CDTF">2025-08-20T11:33:25Z</dcterms:created>
  <dcterms:modified xsi:type="dcterms:W3CDTF">2025-08-27T11:40:03Z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